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991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0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5010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25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1040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56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33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2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3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6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1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1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1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691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0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9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FBDDC-91AC-4033-8792-F41A21EB246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188149-E75F-4B46-A600-93F31F6F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9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Bacanje_diska" TargetMode="External"/><Relationship Id="rId3" Type="http://schemas.openxmlformats.org/officeDocument/2006/relationships/hyperlink" Target="https://hr.wikipedia.org/wiki/Razvoj_svjetskog_rekorda_na_100_m" TargetMode="External"/><Relationship Id="rId7" Type="http://schemas.openxmlformats.org/officeDocument/2006/relationships/hyperlink" Target="https://hr.wikipedia.org/wiki/Utrka_na_400_m" TargetMode="External"/><Relationship Id="rId2" Type="http://schemas.openxmlformats.org/officeDocument/2006/relationships/hyperlink" Target="https://hr.wikipedia.org/wiki/Gr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Skok_u_vis" TargetMode="External"/><Relationship Id="rId11" Type="http://schemas.openxmlformats.org/officeDocument/2006/relationships/hyperlink" Target="https://hr.wikipedia.org/w/index.php?title=Utrka_na_1500_m&amp;action=edit&amp;redlink=1" TargetMode="External"/><Relationship Id="rId5" Type="http://schemas.openxmlformats.org/officeDocument/2006/relationships/hyperlink" Target="https://hr.wikipedia.org/wiki/Bacanje_kugle" TargetMode="External"/><Relationship Id="rId10" Type="http://schemas.openxmlformats.org/officeDocument/2006/relationships/hyperlink" Target="https://hr.wikipedia.org/wiki/Bacanje_koplja" TargetMode="External"/><Relationship Id="rId4" Type="http://schemas.openxmlformats.org/officeDocument/2006/relationships/hyperlink" Target="https://hr.wikipedia.org/wiki/Skok_u_dalj" TargetMode="External"/><Relationship Id="rId9" Type="http://schemas.openxmlformats.org/officeDocument/2006/relationships/hyperlink" Target="https://hr.wikipedia.org/wiki/Skok_s_motk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076BCD7-B57C-4946-91F1-D1220CB38B99}"/>
              </a:ext>
            </a:extLst>
          </p:cNvPr>
          <p:cNvSpPr txBox="1"/>
          <p:nvPr/>
        </p:nvSpPr>
        <p:spPr>
          <a:xfrm>
            <a:off x="346573" y="6272601"/>
            <a:ext cx="3130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Pripremila: Nives Krošnjar, prof. TZK</a:t>
            </a:r>
            <a:endParaRPr lang="en-US" sz="1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03DC5C-E4CD-4332-AAEC-3E1BFC801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720000"/>
            <a:ext cx="8183341" cy="504000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D74C4EE9-A392-4C5F-8FC7-4693E5D7C146}"/>
              </a:ext>
            </a:extLst>
          </p:cNvPr>
          <p:cNvSpPr txBox="1">
            <a:spLocks/>
          </p:cNvSpPr>
          <p:nvPr/>
        </p:nvSpPr>
        <p:spPr>
          <a:xfrm>
            <a:off x="2928659" y="3178726"/>
            <a:ext cx="5206246" cy="950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>
                <a:solidFill>
                  <a:schemeClr val="bg1"/>
                </a:solidFill>
              </a:rPr>
              <a:t>Tjelesna i zdravstvena kultura</a:t>
            </a:r>
          </a:p>
          <a:p>
            <a:r>
              <a:rPr lang="hr-HR" dirty="0">
                <a:solidFill>
                  <a:schemeClr val="bg1"/>
                </a:solidFill>
              </a:rPr>
              <a:t>Travanj 2020. - nastava na daljinu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BA04473-9425-408F-A095-80C8986AAE63}"/>
              </a:ext>
            </a:extLst>
          </p:cNvPr>
          <p:cNvSpPr txBox="1">
            <a:spLocks/>
          </p:cNvSpPr>
          <p:nvPr/>
        </p:nvSpPr>
        <p:spPr>
          <a:xfrm>
            <a:off x="3017181" y="2289723"/>
            <a:ext cx="5029201" cy="9502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chemeClr val="bg1"/>
                </a:solidFill>
              </a:rPr>
              <a:t>ATLETIKA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9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7EE5-311E-4827-A98B-E0AEE4C99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6650" y="416469"/>
            <a:ext cx="3887153" cy="644525"/>
          </a:xfrm>
        </p:spPr>
        <p:txBody>
          <a:bodyPr>
            <a:normAutofit/>
          </a:bodyPr>
          <a:lstStyle/>
          <a:p>
            <a:r>
              <a:rPr lang="hr-HR" sz="3200" dirty="0"/>
              <a:t>Ukratko o pravilima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1779B-D21B-4A50-8723-B276EB34D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21" y="1238250"/>
            <a:ext cx="9164320" cy="5375909"/>
          </a:xfrm>
        </p:spPr>
        <p:txBody>
          <a:bodyPr>
            <a:normAutofit/>
          </a:bodyPr>
          <a:lstStyle/>
          <a:p>
            <a:r>
              <a:rPr lang="en-US" dirty="0" err="1"/>
              <a:t>Atletika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Kraljica</a:t>
            </a:r>
            <a:r>
              <a:rPr lang="en-US" dirty="0"/>
              <a:t> </a:t>
            </a:r>
            <a:r>
              <a:rPr lang="en-US" dirty="0" err="1"/>
              <a:t>sportova</a:t>
            </a:r>
            <a:r>
              <a:rPr lang="en-US" dirty="0"/>
              <a:t>”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obuhvaća</a:t>
            </a:r>
            <a:r>
              <a:rPr lang="en-US" dirty="0"/>
              <a:t> </a:t>
            </a:r>
            <a:r>
              <a:rPr lang="en-US" dirty="0" err="1"/>
              <a:t>sportska</a:t>
            </a:r>
            <a:r>
              <a:rPr lang="en-US" dirty="0"/>
              <a:t> </a:t>
            </a:r>
            <a:r>
              <a:rPr lang="en-US" dirty="0" err="1"/>
              <a:t>nadmetanja</a:t>
            </a:r>
            <a:r>
              <a:rPr lang="en-US" dirty="0"/>
              <a:t> u </a:t>
            </a:r>
            <a:r>
              <a:rPr lang="en-US" dirty="0" err="1"/>
              <a:t>trčanju</a:t>
            </a:r>
            <a:r>
              <a:rPr lang="en-US" dirty="0"/>
              <a:t>, </a:t>
            </a:r>
            <a:r>
              <a:rPr lang="en-US" dirty="0" err="1"/>
              <a:t>hodanju</a:t>
            </a:r>
            <a:r>
              <a:rPr lang="en-US" dirty="0"/>
              <a:t>, </a:t>
            </a:r>
            <a:r>
              <a:rPr lang="en-US" dirty="0" err="1"/>
              <a:t>bacanjima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skokovima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je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temeljnih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najraširenijih</a:t>
            </a:r>
            <a:r>
              <a:rPr lang="en-US" dirty="0"/>
              <a:t> </a:t>
            </a:r>
            <a:r>
              <a:rPr lang="en-US" dirty="0" err="1"/>
              <a:t>sportskih</a:t>
            </a:r>
            <a:r>
              <a:rPr lang="en-US" dirty="0"/>
              <a:t> grana. </a:t>
            </a:r>
          </a:p>
          <a:p>
            <a:r>
              <a:rPr lang="en-US" dirty="0"/>
              <a:t>Od 1896.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uključena</a:t>
            </a:r>
            <a:r>
              <a:rPr lang="en-US" dirty="0"/>
              <a:t> je u </a:t>
            </a:r>
            <a:r>
              <a:rPr lang="en-US" dirty="0" err="1"/>
              <a:t>redovni</a:t>
            </a:r>
            <a:r>
              <a:rPr lang="en-US" dirty="0"/>
              <a:t> program </a:t>
            </a:r>
            <a:r>
              <a:rPr lang="en-US" dirty="0" err="1"/>
              <a:t>Olimpijskih</a:t>
            </a:r>
            <a:r>
              <a:rPr lang="en-US" dirty="0"/>
              <a:t> </a:t>
            </a:r>
            <a:r>
              <a:rPr lang="en-US" dirty="0" err="1"/>
              <a:t>igara</a:t>
            </a:r>
            <a:r>
              <a:rPr lang="en-US" dirty="0"/>
              <a:t>, a </a:t>
            </a:r>
            <a:r>
              <a:rPr lang="en-US" dirty="0" err="1"/>
              <a:t>Svjetsko</a:t>
            </a:r>
            <a:r>
              <a:rPr lang="en-US" dirty="0"/>
              <a:t> </a:t>
            </a:r>
            <a:r>
              <a:rPr lang="en-US" dirty="0" err="1"/>
              <a:t>prvenstvo</a:t>
            </a:r>
            <a:r>
              <a:rPr lang="en-US" dirty="0"/>
              <a:t> u </a:t>
            </a:r>
            <a:r>
              <a:rPr lang="en-US" dirty="0" err="1"/>
              <a:t>atletici</a:t>
            </a:r>
            <a:r>
              <a:rPr lang="en-US" dirty="0"/>
              <a:t> je </a:t>
            </a:r>
            <a:r>
              <a:rPr lang="en-US" dirty="0" err="1"/>
              <a:t>treće</a:t>
            </a:r>
            <a:r>
              <a:rPr lang="en-US" dirty="0"/>
              <a:t> po </a:t>
            </a:r>
            <a:r>
              <a:rPr lang="en-US" dirty="0" err="1"/>
              <a:t>veličini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Olimpijskih</a:t>
            </a:r>
            <a:r>
              <a:rPr lang="en-US" dirty="0"/>
              <a:t> </a:t>
            </a:r>
            <a:r>
              <a:rPr lang="en-US" dirty="0" err="1"/>
              <a:t>igara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Svjetskog</a:t>
            </a:r>
            <a:r>
              <a:rPr lang="en-US" dirty="0"/>
              <a:t> </a:t>
            </a:r>
            <a:r>
              <a:rPr lang="en-US" dirty="0" err="1"/>
              <a:t>nogometnog</a:t>
            </a:r>
            <a:r>
              <a:rPr lang="en-US" dirty="0"/>
              <a:t> </a:t>
            </a:r>
            <a:r>
              <a:rPr lang="en-US" dirty="0" err="1"/>
              <a:t>prvenstva</a:t>
            </a:r>
            <a:r>
              <a:rPr lang="en-US" dirty="0"/>
              <a:t>.</a:t>
            </a:r>
          </a:p>
          <a:p>
            <a:r>
              <a:rPr lang="en-US" dirty="0" err="1"/>
              <a:t>Atletskim</a:t>
            </a:r>
            <a:r>
              <a:rPr lang="en-US" dirty="0"/>
              <a:t> </a:t>
            </a:r>
            <a:r>
              <a:rPr lang="en-US" dirty="0" err="1"/>
              <a:t>vježbama</a:t>
            </a:r>
            <a:r>
              <a:rPr lang="en-US" dirty="0"/>
              <a:t> </a:t>
            </a:r>
            <a:r>
              <a:rPr lang="en-US" dirty="0" err="1"/>
              <a:t>stječe</a:t>
            </a:r>
            <a:r>
              <a:rPr lang="en-US" dirty="0"/>
              <a:t> se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snaga</a:t>
            </a:r>
            <a:r>
              <a:rPr lang="en-US" dirty="0"/>
              <a:t>, </a:t>
            </a:r>
            <a:r>
              <a:rPr lang="en-US" dirty="0" err="1"/>
              <a:t>izdržljivost</a:t>
            </a:r>
            <a:r>
              <a:rPr lang="en-US" dirty="0"/>
              <a:t>,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okretnost</a:t>
            </a:r>
            <a:r>
              <a:rPr lang="en-US" dirty="0"/>
              <a:t>, a </a:t>
            </a:r>
            <a:r>
              <a:rPr lang="en-US" dirty="0" err="1"/>
              <a:t>učvršćuju</a:t>
            </a:r>
            <a:r>
              <a:rPr lang="en-US" dirty="0"/>
              <a:t> se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volje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hrabrost</a:t>
            </a:r>
            <a:r>
              <a:rPr lang="en-US" dirty="0"/>
              <a:t>, </a:t>
            </a:r>
            <a:r>
              <a:rPr lang="en-US" dirty="0" err="1"/>
              <a:t>odlučnost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upornost</a:t>
            </a:r>
            <a:r>
              <a:rPr lang="en-US" dirty="0"/>
              <a:t>.</a:t>
            </a:r>
          </a:p>
          <a:p>
            <a:r>
              <a:rPr lang="en-US" dirty="0" err="1"/>
              <a:t>Natjecanja</a:t>
            </a:r>
            <a:r>
              <a:rPr lang="en-US" dirty="0"/>
              <a:t> se </a:t>
            </a:r>
            <a:r>
              <a:rPr lang="en-US" dirty="0" err="1"/>
              <a:t>održavaju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atletkim</a:t>
            </a:r>
            <a:r>
              <a:rPr lang="en-US" dirty="0"/>
              <a:t> </a:t>
            </a:r>
            <a:r>
              <a:rPr lang="en-US" dirty="0" err="1"/>
              <a:t>stadionima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dvoranama</a:t>
            </a:r>
            <a:r>
              <a:rPr lang="en-US" dirty="0"/>
              <a:t>. </a:t>
            </a:r>
            <a:r>
              <a:rPr lang="en-US" dirty="0" err="1"/>
              <a:t>Borilište</a:t>
            </a:r>
            <a:r>
              <a:rPr lang="en-US" dirty="0"/>
              <a:t> se (</a:t>
            </a:r>
            <a:r>
              <a:rPr lang="en-US" dirty="0" err="1"/>
              <a:t>najčešće</a:t>
            </a:r>
            <a:r>
              <a:rPr lang="en-US" dirty="0"/>
              <a:t>) </a:t>
            </a:r>
            <a:r>
              <a:rPr lang="en-US" dirty="0" err="1"/>
              <a:t>sastoji</a:t>
            </a:r>
            <a:r>
              <a:rPr lang="en-US" dirty="0"/>
              <a:t> od  8 </a:t>
            </a:r>
            <a:r>
              <a:rPr lang="en-US" dirty="0" err="1"/>
              <a:t>kružnih</a:t>
            </a:r>
            <a:r>
              <a:rPr lang="en-US" dirty="0"/>
              <a:t> </a:t>
            </a:r>
            <a:r>
              <a:rPr lang="en-US" dirty="0" err="1"/>
              <a:t>eliptičnih</a:t>
            </a:r>
            <a:r>
              <a:rPr lang="en-US" dirty="0"/>
              <a:t> </a:t>
            </a:r>
            <a:r>
              <a:rPr lang="en-US" dirty="0" err="1"/>
              <a:t>staza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je </a:t>
            </a:r>
            <a:r>
              <a:rPr lang="en-US" dirty="0" err="1"/>
              <a:t>duljina</a:t>
            </a:r>
            <a:r>
              <a:rPr lang="en-US" dirty="0"/>
              <a:t> </a:t>
            </a:r>
            <a:r>
              <a:rPr lang="en-US" dirty="0" err="1"/>
              <a:t>unutarnje</a:t>
            </a:r>
            <a:r>
              <a:rPr lang="en-US" dirty="0"/>
              <a:t> </a:t>
            </a:r>
            <a:r>
              <a:rPr lang="en-US" dirty="0" err="1"/>
              <a:t>atletske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staza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(1. </a:t>
            </a:r>
            <a:r>
              <a:rPr lang="en-US" dirty="0" err="1"/>
              <a:t>staza</a:t>
            </a:r>
            <a:r>
              <a:rPr lang="en-US" dirty="0"/>
              <a:t>) 400 </a:t>
            </a:r>
            <a:r>
              <a:rPr lang="en-US" dirty="0" err="1"/>
              <a:t>metara</a:t>
            </a:r>
            <a:r>
              <a:rPr lang="en-US" dirty="0"/>
              <a:t>. </a:t>
            </a:r>
          </a:p>
          <a:p>
            <a:r>
              <a:rPr lang="en-US" dirty="0" err="1"/>
              <a:t>Stazu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paralelna</a:t>
            </a:r>
            <a:r>
              <a:rPr lang="en-US" dirty="0"/>
              <a:t> </a:t>
            </a:r>
            <a:r>
              <a:rPr lang="en-US" dirty="0" err="1"/>
              <a:t>ravna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krivine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polumjera</a:t>
            </a:r>
            <a:r>
              <a:rPr lang="en-US" dirty="0"/>
              <a:t>. </a:t>
            </a:r>
          </a:p>
          <a:p>
            <a:r>
              <a:rPr lang="en-US" dirty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sprinterkim</a:t>
            </a:r>
            <a:r>
              <a:rPr lang="en-US" dirty="0"/>
              <a:t> </a:t>
            </a:r>
            <a:r>
              <a:rPr lang="en-US" dirty="0" err="1"/>
              <a:t>utrkama</a:t>
            </a:r>
            <a:r>
              <a:rPr lang="en-US" dirty="0"/>
              <a:t>, </a:t>
            </a:r>
            <a:r>
              <a:rPr lang="en-US" dirty="0" err="1"/>
              <a:t>zaključno</a:t>
            </a:r>
            <a:r>
              <a:rPr lang="en-US" dirty="0"/>
              <a:t> s 400 m,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trči</a:t>
            </a:r>
            <a:r>
              <a:rPr lang="en-US" dirty="0"/>
              <a:t> u </a:t>
            </a:r>
            <a:r>
              <a:rPr lang="en-US" dirty="0" err="1"/>
              <a:t>odvojenoj</a:t>
            </a:r>
            <a:r>
              <a:rPr lang="en-US" dirty="0"/>
              <a:t> </a:t>
            </a:r>
            <a:r>
              <a:rPr lang="en-US" dirty="0" err="1"/>
              <a:t>stazi</a:t>
            </a:r>
            <a:r>
              <a:rPr lang="en-US" dirty="0"/>
              <a:t>. </a:t>
            </a:r>
            <a:r>
              <a:rPr lang="en-US" dirty="0" err="1"/>
              <a:t>Staza</a:t>
            </a:r>
            <a:r>
              <a:rPr lang="en-US" dirty="0"/>
              <a:t> je </a:t>
            </a:r>
            <a:r>
              <a:rPr lang="en-US" dirty="0" err="1"/>
              <a:t>širine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1,22 m, a </a:t>
            </a:r>
            <a:r>
              <a:rPr lang="en-US" dirty="0" err="1"/>
              <a:t>najviše</a:t>
            </a:r>
            <a:r>
              <a:rPr lang="en-US" dirty="0"/>
              <a:t> 1,25 m </a:t>
            </a:r>
            <a:r>
              <a:rPr lang="en-US" dirty="0" err="1"/>
              <a:t>obrubljenoj</a:t>
            </a:r>
            <a:r>
              <a:rPr lang="en-US" dirty="0"/>
              <a:t> s </a:t>
            </a:r>
            <a:r>
              <a:rPr lang="en-US" dirty="0" err="1"/>
              <a:t>crtama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 5 cm.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1E70F1-A8F7-448B-BDD0-4EB402D49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41" y="160994"/>
            <a:ext cx="146130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16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1FD00-8B23-47CF-91E8-76CD2134C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" y="497840"/>
            <a:ext cx="9164320" cy="6055359"/>
          </a:xfrm>
        </p:spPr>
        <p:txBody>
          <a:bodyPr>
            <a:noAutofit/>
          </a:bodyPr>
          <a:lstStyle/>
          <a:p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IIAF-a, </a:t>
            </a:r>
            <a:r>
              <a:rPr lang="en-US" dirty="0" err="1"/>
              <a:t>odjeća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čista</a:t>
            </a:r>
            <a:r>
              <a:rPr lang="en-US" dirty="0"/>
              <a:t>, </a:t>
            </a:r>
            <a:r>
              <a:rPr lang="en-US" dirty="0" err="1"/>
              <a:t>dizajnirana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izrađena</a:t>
            </a:r>
            <a:r>
              <a:rPr lang="en-US" dirty="0"/>
              <a:t> od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proziran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mokar</a:t>
            </a:r>
            <a:r>
              <a:rPr lang="en-US" dirty="0"/>
              <a:t>. </a:t>
            </a:r>
            <a:r>
              <a:rPr lang="en-US" dirty="0" err="1"/>
              <a:t>Najčešće</a:t>
            </a:r>
            <a:r>
              <a:rPr lang="en-US" dirty="0"/>
              <a:t> je </a:t>
            </a:r>
            <a:r>
              <a:rPr lang="en-US" dirty="0" err="1"/>
              <a:t>gornji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dresa</a:t>
            </a:r>
            <a:r>
              <a:rPr lang="en-US" dirty="0"/>
              <a:t> </a:t>
            </a:r>
            <a:r>
              <a:rPr lang="en-US" dirty="0" err="1"/>
              <a:t>majica</a:t>
            </a:r>
            <a:r>
              <a:rPr lang="en-US" dirty="0"/>
              <a:t> bez </a:t>
            </a:r>
            <a:r>
              <a:rPr lang="en-US" dirty="0" err="1"/>
              <a:t>rukava</a:t>
            </a:r>
            <a:r>
              <a:rPr lang="en-US" dirty="0"/>
              <a:t>, a </a:t>
            </a:r>
            <a:r>
              <a:rPr lang="en-US" dirty="0" err="1"/>
              <a:t>donji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kratke</a:t>
            </a:r>
            <a:r>
              <a:rPr lang="en-US" dirty="0"/>
              <a:t> </a:t>
            </a:r>
            <a:r>
              <a:rPr lang="en-US" dirty="0" err="1"/>
              <a:t>hlače</a:t>
            </a:r>
            <a:r>
              <a:rPr lang="en-US" dirty="0"/>
              <a:t>.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dobiva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leđa</a:t>
            </a:r>
            <a:r>
              <a:rPr lang="en-US" dirty="0"/>
              <a:t>. </a:t>
            </a:r>
            <a:r>
              <a:rPr lang="en-US" dirty="0" err="1"/>
              <a:t>Jedino</a:t>
            </a:r>
            <a:r>
              <a:rPr lang="en-US" dirty="0"/>
              <a:t> u </a:t>
            </a:r>
            <a:r>
              <a:rPr lang="en-US" dirty="0" err="1"/>
              <a:t>skoku</a:t>
            </a:r>
            <a:r>
              <a:rPr lang="en-US" dirty="0"/>
              <a:t> s </a:t>
            </a:r>
            <a:r>
              <a:rPr lang="en-US" dirty="0" err="1"/>
              <a:t>motkom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skoku</a:t>
            </a:r>
            <a:r>
              <a:rPr lang="en-US" dirty="0"/>
              <a:t> u vis, </a:t>
            </a:r>
            <a:r>
              <a:rPr lang="en-US" dirty="0" err="1"/>
              <a:t>dozvoljena</a:t>
            </a:r>
            <a:r>
              <a:rPr lang="en-US" dirty="0"/>
              <a:t> je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dresu</a:t>
            </a:r>
            <a:r>
              <a:rPr lang="en-US" dirty="0"/>
              <a:t>. Taj </a:t>
            </a:r>
            <a:r>
              <a:rPr lang="en-US" dirty="0" err="1"/>
              <a:t>broj</a:t>
            </a:r>
            <a:r>
              <a:rPr lang="en-US" dirty="0"/>
              <a:t> mora </a:t>
            </a:r>
            <a:r>
              <a:rPr lang="en-US" dirty="0" err="1"/>
              <a:t>odgovarati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navedenom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startnoj</a:t>
            </a:r>
            <a:r>
              <a:rPr lang="en-US" dirty="0"/>
              <a:t> </a:t>
            </a:r>
            <a:r>
              <a:rPr lang="en-US" dirty="0" err="1"/>
              <a:t>listi</a:t>
            </a:r>
            <a:r>
              <a:rPr lang="en-US" dirty="0"/>
              <a:t>. </a:t>
            </a:r>
          </a:p>
          <a:p>
            <a:r>
              <a:rPr lang="en-US" dirty="0" err="1"/>
              <a:t>Obuća</a:t>
            </a:r>
            <a:r>
              <a:rPr lang="en-US" dirty="0"/>
              <a:t> je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definirana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napravljena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bi </a:t>
            </a:r>
            <a:r>
              <a:rPr lang="en-US" dirty="0" err="1"/>
              <a:t>natjecatelju</a:t>
            </a:r>
            <a:r>
              <a:rPr lang="en-US" dirty="0"/>
              <a:t> </a:t>
            </a:r>
            <a:r>
              <a:rPr lang="en-US" dirty="0" err="1"/>
              <a:t>pružala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. Na </a:t>
            </a:r>
            <a:r>
              <a:rPr lang="en-US" dirty="0" err="1"/>
              <a:t>sprintericama</a:t>
            </a:r>
            <a:r>
              <a:rPr lang="en-US" dirty="0"/>
              <a:t> je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jedanaest</a:t>
            </a:r>
            <a:r>
              <a:rPr lang="en-US" dirty="0"/>
              <a:t> </a:t>
            </a:r>
            <a:r>
              <a:rPr lang="en-US" dirty="0" err="1"/>
              <a:t>čavala</a:t>
            </a:r>
            <a:r>
              <a:rPr lang="en-US" dirty="0"/>
              <a:t>.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natjecanja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umjetnim</a:t>
            </a:r>
            <a:r>
              <a:rPr lang="en-US" dirty="0"/>
              <a:t> </a:t>
            </a:r>
            <a:r>
              <a:rPr lang="en-US" dirty="0" err="1"/>
              <a:t>podlogama</a:t>
            </a:r>
            <a:r>
              <a:rPr lang="en-US" dirty="0"/>
              <a:t>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čavla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viri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potplata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pete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prelaziti</a:t>
            </a:r>
            <a:r>
              <a:rPr lang="en-US" dirty="0"/>
              <a:t> 9 mm.</a:t>
            </a:r>
            <a:endParaRPr lang="hr-HR" dirty="0"/>
          </a:p>
          <a:p>
            <a:r>
              <a:rPr lang="hr-HR" dirty="0"/>
              <a:t>D</a:t>
            </a:r>
            <a:r>
              <a:rPr lang="en-US" dirty="0" err="1"/>
              <a:t>iscipline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dijelimo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: </a:t>
            </a:r>
            <a:r>
              <a:rPr lang="en-US" dirty="0" err="1"/>
              <a:t>trkačke</a:t>
            </a:r>
            <a:r>
              <a:rPr lang="en-US" dirty="0"/>
              <a:t>, </a:t>
            </a:r>
            <a:r>
              <a:rPr lang="en-US" dirty="0" err="1"/>
              <a:t>bacačke</a:t>
            </a:r>
            <a:r>
              <a:rPr lang="en-US" dirty="0"/>
              <a:t>, </a:t>
            </a:r>
            <a:r>
              <a:rPr lang="en-US" dirty="0" err="1"/>
              <a:t>skakačke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višeboj</a:t>
            </a:r>
            <a:r>
              <a:rPr lang="en-US" dirty="0"/>
              <a:t>.</a:t>
            </a:r>
          </a:p>
          <a:p>
            <a:r>
              <a:rPr lang="en-US" b="1" dirty="0" err="1">
                <a:solidFill>
                  <a:schemeClr val="accent1"/>
                </a:solidFill>
              </a:rPr>
              <a:t>Kratke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pruge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ili</a:t>
            </a:r>
            <a:r>
              <a:rPr lang="en-US" b="1" dirty="0">
                <a:solidFill>
                  <a:schemeClr val="accent1"/>
                </a:solidFill>
              </a:rPr>
              <a:t> sprint</a:t>
            </a:r>
            <a:r>
              <a:rPr lang="en-US" dirty="0">
                <a:solidFill>
                  <a:schemeClr val="accent1"/>
                </a:solidFill>
              </a:rPr>
              <a:t>: </a:t>
            </a:r>
            <a:r>
              <a:rPr lang="en-US" dirty="0" err="1"/>
              <a:t>utrke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 do 400 m. </a:t>
            </a:r>
            <a:r>
              <a:rPr lang="en-US" dirty="0" err="1"/>
              <a:t>Uobičajene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60 m (</a:t>
            </a:r>
            <a:r>
              <a:rPr lang="en-US" dirty="0" err="1"/>
              <a:t>uglavnom</a:t>
            </a:r>
            <a:r>
              <a:rPr lang="en-US" dirty="0"/>
              <a:t> u </a:t>
            </a:r>
            <a:r>
              <a:rPr lang="en-US" dirty="0" err="1"/>
              <a:t>dvorani</a:t>
            </a:r>
            <a:r>
              <a:rPr lang="en-US" dirty="0"/>
              <a:t>), 100 m, 200 m </a:t>
            </a:r>
            <a:r>
              <a:rPr lang="en-US" dirty="0" err="1"/>
              <a:t>i</a:t>
            </a:r>
            <a:r>
              <a:rPr lang="en-US" dirty="0"/>
              <a:t> 400 m.</a:t>
            </a:r>
            <a:br>
              <a:rPr lang="en-US" dirty="0"/>
            </a:br>
            <a:r>
              <a:rPr lang="en-US" b="1" dirty="0" err="1">
                <a:solidFill>
                  <a:schemeClr val="accent1"/>
                </a:solidFill>
              </a:rPr>
              <a:t>Srednje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pruge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trkačke</a:t>
            </a:r>
            <a:r>
              <a:rPr lang="en-US" dirty="0"/>
              <a:t> </a:t>
            </a:r>
            <a:r>
              <a:rPr lang="en-US" dirty="0" err="1"/>
              <a:t>disicpline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udaljenosti</a:t>
            </a:r>
            <a:r>
              <a:rPr lang="en-US" dirty="0"/>
              <a:t> od 800 do 3.000 m. </a:t>
            </a:r>
            <a:r>
              <a:rPr lang="en-US" dirty="0" err="1"/>
              <a:t>Uobičajene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: 800 m, 1.500 m, 3.000 m.</a:t>
            </a:r>
            <a:br>
              <a:rPr lang="en-US" dirty="0"/>
            </a:br>
            <a:r>
              <a:rPr lang="en-US" b="1" dirty="0" err="1">
                <a:solidFill>
                  <a:schemeClr val="accent1"/>
                </a:solidFill>
              </a:rPr>
              <a:t>Duge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pruge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trkačke</a:t>
            </a:r>
            <a:r>
              <a:rPr lang="en-US" dirty="0"/>
              <a:t> </a:t>
            </a:r>
            <a:r>
              <a:rPr lang="en-US" dirty="0" err="1"/>
              <a:t>disicpline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udaljenosti</a:t>
            </a:r>
            <a:r>
              <a:rPr lang="en-US" dirty="0"/>
              <a:t> </a:t>
            </a:r>
            <a:r>
              <a:rPr lang="en-US" dirty="0" err="1"/>
              <a:t>većoj</a:t>
            </a:r>
            <a:r>
              <a:rPr lang="en-US" dirty="0"/>
              <a:t> od 5.000 m. </a:t>
            </a:r>
            <a:r>
              <a:rPr lang="en-US" dirty="0" err="1"/>
              <a:t>Uobičajene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: 5.000 m </a:t>
            </a:r>
            <a:r>
              <a:rPr lang="en-US" dirty="0" err="1"/>
              <a:t>i</a:t>
            </a:r>
            <a:r>
              <a:rPr lang="en-US" dirty="0"/>
              <a:t> 10.000 m,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maraton</a:t>
            </a:r>
            <a:r>
              <a:rPr lang="en-US" dirty="0"/>
              <a:t>.</a:t>
            </a:r>
            <a:br>
              <a:rPr lang="en-US" dirty="0"/>
            </a:br>
            <a:r>
              <a:rPr lang="en-US" b="1" dirty="0" err="1">
                <a:solidFill>
                  <a:schemeClr val="accent1"/>
                </a:solidFill>
              </a:rPr>
              <a:t>Štafete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utrke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nastup</a:t>
            </a:r>
            <a:r>
              <a:rPr lang="en-US" dirty="0"/>
              <a:t> po 4 </a:t>
            </a:r>
            <a:r>
              <a:rPr lang="en-US" dirty="0" err="1"/>
              <a:t>natjecatelja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ekipe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naizmjenično</a:t>
            </a:r>
            <a:r>
              <a:rPr lang="en-US" dirty="0"/>
              <a:t> </a:t>
            </a:r>
            <a:r>
              <a:rPr lang="en-US" dirty="0" err="1"/>
              <a:t>trče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izmjenjujući</a:t>
            </a:r>
            <a:r>
              <a:rPr lang="en-US" dirty="0"/>
              <a:t> </a:t>
            </a:r>
            <a:r>
              <a:rPr lang="en-US" dirty="0" err="1"/>
              <a:t>štafetnu</a:t>
            </a:r>
            <a:r>
              <a:rPr lang="en-US" dirty="0"/>
              <a:t> </a:t>
            </a:r>
            <a:r>
              <a:rPr lang="en-US" dirty="0" err="1"/>
              <a:t>palicu</a:t>
            </a:r>
            <a:r>
              <a:rPr lang="en-US" dirty="0"/>
              <a:t>. </a:t>
            </a:r>
            <a:r>
              <a:rPr lang="en-US" dirty="0" err="1"/>
              <a:t>Uobičajene</a:t>
            </a:r>
            <a:r>
              <a:rPr lang="en-US" dirty="0"/>
              <a:t> </a:t>
            </a:r>
            <a:r>
              <a:rPr lang="en-US" dirty="0" err="1"/>
              <a:t>štafete</a:t>
            </a:r>
            <a:r>
              <a:rPr lang="en-US" dirty="0"/>
              <a:t>: 4×100 m, 4×400 m.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7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EB01C-585A-4B38-9B3D-C126E5B21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87680"/>
            <a:ext cx="8903546" cy="6014719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chemeClr val="accent1"/>
                </a:solidFill>
              </a:rPr>
              <a:t>Brzo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hodanje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dionice</a:t>
            </a:r>
            <a:r>
              <a:rPr lang="en-US" dirty="0"/>
              <a:t> od 10 km, 20 km </a:t>
            </a:r>
            <a:r>
              <a:rPr lang="en-US" dirty="0" err="1"/>
              <a:t>i</a:t>
            </a:r>
            <a:r>
              <a:rPr lang="en-US" dirty="0"/>
              <a:t> 50 km. </a:t>
            </a:r>
            <a:r>
              <a:rPr lang="hr-HR" dirty="0"/>
              <a:t>                                   </a:t>
            </a:r>
            <a:r>
              <a:rPr lang="en-US" b="1" dirty="0" err="1">
                <a:solidFill>
                  <a:schemeClr val="accent1"/>
                </a:solidFill>
              </a:rPr>
              <a:t>Skakačke</a:t>
            </a:r>
            <a:r>
              <a:rPr lang="en-US" b="1" dirty="0">
                <a:solidFill>
                  <a:schemeClr val="accent1"/>
                </a:solidFill>
              </a:rPr>
              <a:t> discipline: </a:t>
            </a:r>
            <a:r>
              <a:rPr lang="en-US" dirty="0" err="1"/>
              <a:t>skok</a:t>
            </a:r>
            <a:r>
              <a:rPr lang="en-US" dirty="0"/>
              <a:t> u </a:t>
            </a:r>
            <a:r>
              <a:rPr lang="en-US" dirty="0" err="1"/>
              <a:t>dalj</a:t>
            </a:r>
            <a:r>
              <a:rPr lang="en-US" dirty="0"/>
              <a:t>, </a:t>
            </a:r>
            <a:r>
              <a:rPr lang="en-US" dirty="0" err="1"/>
              <a:t>skok</a:t>
            </a:r>
            <a:r>
              <a:rPr lang="en-US" dirty="0"/>
              <a:t> u vis, </a:t>
            </a:r>
            <a:r>
              <a:rPr lang="en-US" dirty="0" err="1"/>
              <a:t>skok</a:t>
            </a:r>
            <a:r>
              <a:rPr lang="en-US" dirty="0"/>
              <a:t> s </a:t>
            </a:r>
            <a:r>
              <a:rPr lang="en-US" dirty="0" err="1"/>
              <a:t>motkom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troskok</a:t>
            </a:r>
            <a:r>
              <a:rPr lang="en-US" b="1" dirty="0"/>
              <a:t> </a:t>
            </a:r>
            <a:r>
              <a:rPr lang="hr-HR" b="1" dirty="0"/>
              <a:t>      </a:t>
            </a:r>
            <a:r>
              <a:rPr lang="en-US" b="1" dirty="0" err="1">
                <a:solidFill>
                  <a:schemeClr val="accent1"/>
                </a:solidFill>
              </a:rPr>
              <a:t>Bacačke</a:t>
            </a:r>
            <a:r>
              <a:rPr lang="en-US" b="1" dirty="0">
                <a:solidFill>
                  <a:schemeClr val="accent1"/>
                </a:solidFill>
              </a:rPr>
              <a:t> discipline: </a:t>
            </a:r>
            <a:r>
              <a:rPr lang="en-US" dirty="0"/>
              <a:t>disk, </a:t>
            </a:r>
            <a:r>
              <a:rPr lang="en-US" dirty="0" err="1"/>
              <a:t>koplje</a:t>
            </a:r>
            <a:r>
              <a:rPr lang="en-US" dirty="0"/>
              <a:t>, </a:t>
            </a:r>
            <a:r>
              <a:rPr lang="en-US" dirty="0" err="1"/>
              <a:t>kugla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kladivo</a:t>
            </a:r>
            <a:r>
              <a:rPr lang="en-US" b="1" dirty="0"/>
              <a:t> </a:t>
            </a:r>
            <a:r>
              <a:rPr lang="hr-HR" b="1" dirty="0"/>
              <a:t>                                     </a:t>
            </a:r>
            <a:r>
              <a:rPr lang="en-US" b="1" dirty="0" err="1">
                <a:solidFill>
                  <a:schemeClr val="accent1"/>
                </a:solidFill>
              </a:rPr>
              <a:t>Višeboj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  <a:r>
              <a:rPr lang="en-US" dirty="0" err="1"/>
              <a:t>sedmoboj</a:t>
            </a:r>
            <a:r>
              <a:rPr lang="en-US" dirty="0"/>
              <a:t> za </a:t>
            </a:r>
            <a:r>
              <a:rPr lang="en-US" dirty="0" err="1"/>
              <a:t>žene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desetoboj</a:t>
            </a:r>
            <a:r>
              <a:rPr lang="en-US" dirty="0"/>
              <a:t> za </a:t>
            </a:r>
            <a:r>
              <a:rPr lang="en-US" dirty="0" err="1"/>
              <a:t>muškarce</a:t>
            </a:r>
            <a:r>
              <a:rPr lang="en-US" dirty="0"/>
              <a:t>.</a:t>
            </a:r>
            <a:endParaRPr lang="hr-HR" dirty="0"/>
          </a:p>
          <a:p>
            <a:r>
              <a:rPr lang="en-US" b="1" dirty="0" err="1">
                <a:solidFill>
                  <a:schemeClr val="accent1"/>
                </a:solidFill>
              </a:rPr>
              <a:t>Kratke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pruge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  <a:r>
              <a:rPr lang="en-US" dirty="0" err="1"/>
              <a:t>Startni</a:t>
            </a:r>
            <a:r>
              <a:rPr lang="en-US" dirty="0"/>
              <a:t> </a:t>
            </a:r>
            <a:r>
              <a:rPr lang="en-US" dirty="0" err="1"/>
              <a:t>blokovi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utrkama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100, 200 </a:t>
            </a:r>
            <a:r>
              <a:rPr lang="en-US" dirty="0" err="1"/>
              <a:t>i</a:t>
            </a:r>
            <a:r>
              <a:rPr lang="en-US" dirty="0"/>
              <a:t> 400 </a:t>
            </a:r>
            <a:r>
              <a:rPr lang="en-US" dirty="0" err="1"/>
              <a:t>metara</a:t>
            </a:r>
            <a:r>
              <a:rPr lang="en-US" dirty="0"/>
              <a:t>. </a:t>
            </a:r>
            <a:r>
              <a:rPr lang="en-US" dirty="0" err="1"/>
              <a:t>Utrke</a:t>
            </a:r>
            <a:r>
              <a:rPr lang="en-US" dirty="0"/>
              <a:t> </a:t>
            </a:r>
            <a:r>
              <a:rPr lang="en-US" dirty="0" err="1"/>
              <a:t>počinju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startne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,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natjecatelji</a:t>
            </a:r>
            <a:r>
              <a:rPr lang="en-US" dirty="0"/>
              <a:t> </a:t>
            </a:r>
            <a:r>
              <a:rPr lang="en-US" dirty="0" err="1"/>
              <a:t>umire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pravilnom</a:t>
            </a:r>
            <a:r>
              <a:rPr lang="en-US" dirty="0"/>
              <a:t> </a:t>
            </a:r>
            <a:r>
              <a:rPr lang="en-US" dirty="0" err="1"/>
              <a:t>startnom</a:t>
            </a:r>
            <a:r>
              <a:rPr lang="en-US" dirty="0"/>
              <a:t> </a:t>
            </a:r>
            <a:r>
              <a:rPr lang="en-US" dirty="0" err="1"/>
              <a:t>položaju</a:t>
            </a:r>
            <a:r>
              <a:rPr lang="en-US" dirty="0"/>
              <a:t>. Starter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 za </a:t>
            </a:r>
            <a:r>
              <a:rPr lang="en-US" dirty="0" err="1"/>
              <a:t>početak</a:t>
            </a:r>
            <a:r>
              <a:rPr lang="en-US" dirty="0"/>
              <a:t> </a:t>
            </a:r>
            <a:r>
              <a:rPr lang="en-US" dirty="0" err="1"/>
              <a:t>utrke</a:t>
            </a:r>
            <a:r>
              <a:rPr lang="en-US" dirty="0"/>
              <a:t> </a:t>
            </a:r>
            <a:r>
              <a:rPr lang="en-US" dirty="0" err="1"/>
              <a:t>pucnjem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pištolja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odobrenog</a:t>
            </a:r>
            <a:r>
              <a:rPr lang="en-US" dirty="0"/>
              <a:t> </a:t>
            </a:r>
            <a:r>
              <a:rPr lang="en-US" dirty="0" err="1"/>
              <a:t>startnog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.</a:t>
            </a:r>
            <a:r>
              <a:rPr lang="hr-HR" dirty="0"/>
              <a:t> </a:t>
            </a:r>
            <a:r>
              <a:rPr lang="en-US" dirty="0" err="1"/>
              <a:t>Natjecatelji</a:t>
            </a:r>
            <a:r>
              <a:rPr lang="en-US" dirty="0"/>
              <a:t> </a:t>
            </a:r>
            <a:r>
              <a:rPr lang="en-US" dirty="0" err="1"/>
              <a:t>trče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u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stazi</a:t>
            </a:r>
            <a:r>
              <a:rPr lang="en-US" dirty="0"/>
              <a:t> od </a:t>
            </a:r>
            <a:r>
              <a:rPr lang="en-US" dirty="0" err="1"/>
              <a:t>starta</a:t>
            </a:r>
            <a:r>
              <a:rPr lang="en-US" dirty="0"/>
              <a:t> do </a:t>
            </a:r>
            <a:r>
              <a:rPr lang="en-US" dirty="0" err="1"/>
              <a:t>cilja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ometa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natjecatelja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nastupa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diskvalificiran</a:t>
            </a:r>
            <a:r>
              <a:rPr lang="en-US" dirty="0"/>
              <a:t>. </a:t>
            </a:r>
            <a:r>
              <a:rPr lang="en-US" dirty="0" err="1"/>
              <a:t>Natjecatelji</a:t>
            </a:r>
            <a:r>
              <a:rPr lang="en-US" dirty="0"/>
              <a:t> </a:t>
            </a:r>
            <a:r>
              <a:rPr lang="en-US" dirty="0" err="1"/>
              <a:t>završavaju</a:t>
            </a:r>
            <a:r>
              <a:rPr lang="en-US" dirty="0"/>
              <a:t> </a:t>
            </a:r>
            <a:r>
              <a:rPr lang="en-US" dirty="0" err="1"/>
              <a:t>utrku</a:t>
            </a:r>
            <a:r>
              <a:rPr lang="en-US" dirty="0"/>
              <a:t> u </a:t>
            </a:r>
            <a:r>
              <a:rPr lang="en-US" dirty="0" err="1"/>
              <a:t>ciljnoj</a:t>
            </a:r>
            <a:r>
              <a:rPr lang="en-US" dirty="0"/>
              <a:t> </a:t>
            </a:r>
            <a:r>
              <a:rPr lang="en-US" dirty="0" err="1"/>
              <a:t>ravnini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en-US" dirty="0"/>
              <a:t> (</a:t>
            </a:r>
            <a:r>
              <a:rPr lang="en-US" dirty="0" err="1"/>
              <a:t>misli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trup</a:t>
            </a:r>
            <a:r>
              <a:rPr lang="en-US" dirty="0"/>
              <a:t>, a ne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glavu</a:t>
            </a:r>
            <a:r>
              <a:rPr lang="en-US" dirty="0"/>
              <a:t>, </a:t>
            </a:r>
            <a:r>
              <a:rPr lang="en-US" dirty="0" err="1"/>
              <a:t>vrat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ruke</a:t>
            </a:r>
            <a:r>
              <a:rPr lang="en-US" dirty="0"/>
              <a:t>) </a:t>
            </a:r>
            <a:r>
              <a:rPr lang="en-US" dirty="0" err="1"/>
              <a:t>dodirne</a:t>
            </a:r>
            <a:r>
              <a:rPr lang="en-US" dirty="0"/>
              <a:t> </a:t>
            </a:r>
            <a:r>
              <a:rPr lang="en-US" dirty="0" err="1"/>
              <a:t>zamišljenu</a:t>
            </a:r>
            <a:r>
              <a:rPr lang="en-US" dirty="0"/>
              <a:t> </a:t>
            </a:r>
            <a:r>
              <a:rPr lang="en-US" dirty="0" err="1"/>
              <a:t>ravninu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cilja</a:t>
            </a:r>
            <a:r>
              <a:rPr lang="en-US" dirty="0"/>
              <a:t>. </a:t>
            </a:r>
            <a:r>
              <a:rPr lang="hr-HR" dirty="0"/>
              <a:t>M</a:t>
            </a:r>
            <a:r>
              <a:rPr lang="en-US" dirty="0" err="1"/>
              <a:t>jerenje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obaviti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</a:t>
            </a:r>
            <a:r>
              <a:rPr lang="en-US" dirty="0" err="1"/>
              <a:t>ručno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automatskim</a:t>
            </a:r>
            <a:r>
              <a:rPr lang="en-US" dirty="0"/>
              <a:t> </a:t>
            </a:r>
            <a:r>
              <a:rPr lang="en-US" dirty="0" err="1"/>
              <a:t>mjerenjem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foto-finiša</a:t>
            </a:r>
            <a:r>
              <a:rPr lang="en-US" dirty="0"/>
              <a:t>. </a:t>
            </a:r>
            <a:endParaRPr lang="hr-HR" dirty="0"/>
          </a:p>
          <a:p>
            <a:r>
              <a:rPr lang="en-US" b="1" dirty="0" err="1">
                <a:solidFill>
                  <a:schemeClr val="accent1"/>
                </a:solidFill>
              </a:rPr>
              <a:t>Srednje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hr-HR" dirty="0">
                <a:solidFill>
                  <a:schemeClr val="accent1"/>
                </a:solidFill>
              </a:rPr>
              <a:t>i </a:t>
            </a:r>
            <a:r>
              <a:rPr lang="hr-HR" b="1" dirty="0">
                <a:solidFill>
                  <a:schemeClr val="accent1"/>
                </a:solidFill>
              </a:rPr>
              <a:t>d</a:t>
            </a:r>
            <a:r>
              <a:rPr lang="en-US" b="1" dirty="0" err="1">
                <a:solidFill>
                  <a:schemeClr val="accent1"/>
                </a:solidFill>
              </a:rPr>
              <a:t>uge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pruge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Natjecatelji</a:t>
            </a:r>
            <a:r>
              <a:rPr lang="en-US" dirty="0"/>
              <a:t> </a:t>
            </a:r>
            <a:r>
              <a:rPr lang="en-US" dirty="0" err="1"/>
              <a:t>trče</a:t>
            </a:r>
            <a:r>
              <a:rPr lang="en-US" dirty="0"/>
              <a:t> u </a:t>
            </a:r>
            <a:r>
              <a:rPr lang="en-US" dirty="0" err="1"/>
              <a:t>odvojenim</a:t>
            </a:r>
            <a:r>
              <a:rPr lang="en-US" dirty="0"/>
              <a:t> </a:t>
            </a:r>
            <a:r>
              <a:rPr lang="en-US" dirty="0" err="1"/>
              <a:t>stazama</a:t>
            </a:r>
            <a:r>
              <a:rPr lang="en-US" dirty="0"/>
              <a:t> do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označena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izlazu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/>
              <a:t>zavoja</a:t>
            </a:r>
            <a:r>
              <a:rPr lang="en-US" dirty="0"/>
              <a:t>, a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napustiti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stazu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ući</a:t>
            </a:r>
            <a:r>
              <a:rPr lang="en-US" dirty="0"/>
              <a:t> u </a:t>
            </a:r>
            <a:r>
              <a:rPr lang="en-US" dirty="0" err="1"/>
              <a:t>prvu</a:t>
            </a:r>
            <a:r>
              <a:rPr lang="en-US" dirty="0"/>
              <a:t> </a:t>
            </a:r>
            <a:r>
              <a:rPr lang="en-US" dirty="0" err="1"/>
              <a:t>stazu</a:t>
            </a:r>
            <a:r>
              <a:rPr lang="en-US" dirty="0"/>
              <a:t>.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maratonske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je 42,195 km, </a:t>
            </a:r>
            <a:r>
              <a:rPr lang="en-US" dirty="0" err="1"/>
              <a:t>te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najtežom</a:t>
            </a:r>
            <a:r>
              <a:rPr lang="en-US" dirty="0"/>
              <a:t> </a:t>
            </a:r>
            <a:r>
              <a:rPr lang="en-US" dirty="0" err="1"/>
              <a:t>atletskom</a:t>
            </a:r>
            <a:r>
              <a:rPr lang="en-US" dirty="0"/>
              <a:t> </a:t>
            </a:r>
            <a:r>
              <a:rPr lang="en-US" dirty="0" err="1"/>
              <a:t>disciplinom</a:t>
            </a:r>
            <a:r>
              <a:rPr lang="en-US" dirty="0"/>
              <a:t>, </a:t>
            </a:r>
            <a:r>
              <a:rPr lang="en-US" dirty="0" err="1"/>
              <a:t>ujedno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od </a:t>
            </a:r>
            <a:r>
              <a:rPr lang="en-US" dirty="0" err="1"/>
              <a:t>najtežih</a:t>
            </a:r>
            <a:r>
              <a:rPr lang="en-US" dirty="0"/>
              <a:t> </a:t>
            </a:r>
            <a:r>
              <a:rPr lang="en-US" dirty="0" err="1"/>
              <a:t>sportskih</a:t>
            </a:r>
            <a:r>
              <a:rPr lang="en-US" dirty="0"/>
              <a:t> </a:t>
            </a:r>
            <a:r>
              <a:rPr lang="en-US" dirty="0" err="1"/>
              <a:t>općenito</a:t>
            </a:r>
            <a:r>
              <a:rPr lang="en-US" dirty="0"/>
              <a:t>.</a:t>
            </a:r>
          </a:p>
          <a:p>
            <a:r>
              <a:rPr lang="en-US" b="1" dirty="0" err="1">
                <a:solidFill>
                  <a:schemeClr val="accent1"/>
                </a:solidFill>
              </a:rPr>
              <a:t>Štafete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  <a:r>
              <a:rPr lang="en-US" dirty="0" err="1"/>
              <a:t>Startni</a:t>
            </a:r>
            <a:r>
              <a:rPr lang="en-US" dirty="0"/>
              <a:t> </a:t>
            </a:r>
            <a:r>
              <a:rPr lang="en-US" dirty="0" err="1"/>
              <a:t>blokovi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dionici</a:t>
            </a:r>
            <a:r>
              <a:rPr lang="en-US" dirty="0"/>
              <a:t> </a:t>
            </a:r>
            <a:r>
              <a:rPr lang="en-US" dirty="0" err="1"/>
              <a:t>štafeta</a:t>
            </a:r>
            <a:r>
              <a:rPr lang="en-US" dirty="0"/>
              <a:t>. U </a:t>
            </a:r>
            <a:r>
              <a:rPr lang="en-US" dirty="0" err="1"/>
              <a:t>utrci</a:t>
            </a:r>
            <a:r>
              <a:rPr lang="en-US" dirty="0"/>
              <a:t> </a:t>
            </a:r>
            <a:r>
              <a:rPr lang="en-US" dirty="0" err="1"/>
              <a:t>štafete</a:t>
            </a:r>
            <a:r>
              <a:rPr lang="en-US" dirty="0"/>
              <a:t> 4x100 m </a:t>
            </a:r>
            <a:r>
              <a:rPr lang="en-US" dirty="0" err="1"/>
              <a:t>natjecatelji</a:t>
            </a:r>
            <a:r>
              <a:rPr lang="en-US" dirty="0"/>
              <a:t> </a:t>
            </a:r>
            <a:r>
              <a:rPr lang="en-US" dirty="0" err="1"/>
              <a:t>cijelo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trče</a:t>
            </a:r>
            <a:r>
              <a:rPr lang="en-US" dirty="0"/>
              <a:t> u </a:t>
            </a:r>
            <a:r>
              <a:rPr lang="en-US" dirty="0" err="1"/>
              <a:t>odvojenim</a:t>
            </a:r>
            <a:r>
              <a:rPr lang="en-US" dirty="0"/>
              <a:t> </a:t>
            </a:r>
            <a:r>
              <a:rPr lang="en-US" dirty="0" err="1"/>
              <a:t>stazama</a:t>
            </a:r>
            <a:r>
              <a:rPr lang="en-US" dirty="0"/>
              <a:t>. </a:t>
            </a:r>
            <a:r>
              <a:rPr lang="en-US" dirty="0" err="1"/>
              <a:t>Prostor</a:t>
            </a:r>
            <a:r>
              <a:rPr lang="en-US" dirty="0"/>
              <a:t> za </a:t>
            </a:r>
            <a:r>
              <a:rPr lang="en-US" dirty="0" err="1"/>
              <a:t>izmjenu</a:t>
            </a:r>
            <a:r>
              <a:rPr lang="en-US" dirty="0"/>
              <a:t> </a:t>
            </a:r>
            <a:r>
              <a:rPr lang="en-US" dirty="0" err="1"/>
              <a:t>palice</a:t>
            </a:r>
            <a:r>
              <a:rPr lang="en-US" dirty="0"/>
              <a:t> dug je 20 </a:t>
            </a:r>
            <a:r>
              <a:rPr lang="en-US" dirty="0" err="1"/>
              <a:t>metara</a:t>
            </a:r>
            <a:r>
              <a:rPr lang="en-US" dirty="0"/>
              <a:t>, 10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ispred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10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srednje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01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EB01C-585A-4B38-9B3D-C126E5B21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014" y="421640"/>
            <a:ext cx="9513146" cy="6202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utrci</a:t>
            </a:r>
            <a:r>
              <a:rPr lang="en-US" dirty="0"/>
              <a:t> </a:t>
            </a:r>
            <a:r>
              <a:rPr lang="en-US" dirty="0" err="1"/>
              <a:t>štafeta</a:t>
            </a:r>
            <a:r>
              <a:rPr lang="en-US" dirty="0"/>
              <a:t> 4x100 m </a:t>
            </a:r>
            <a:r>
              <a:rPr lang="en-US" dirty="0" err="1"/>
              <a:t>i</a:t>
            </a:r>
            <a:r>
              <a:rPr lang="en-US" dirty="0"/>
              <a:t> 4x200 m </a:t>
            </a:r>
            <a:r>
              <a:rPr lang="en-US" dirty="0" err="1"/>
              <a:t>trkači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, </a:t>
            </a:r>
            <a:r>
              <a:rPr lang="en-US" dirty="0" err="1"/>
              <a:t>treće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četvrte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početi</a:t>
            </a:r>
            <a:r>
              <a:rPr lang="en-US" dirty="0"/>
              <a:t> </a:t>
            </a:r>
            <a:r>
              <a:rPr lang="en-US" dirty="0" err="1"/>
              <a:t>zalet</a:t>
            </a:r>
            <a:r>
              <a:rPr lang="en-US" dirty="0"/>
              <a:t> ne </a:t>
            </a:r>
            <a:r>
              <a:rPr lang="en-US" dirty="0" err="1"/>
              <a:t>više</a:t>
            </a:r>
            <a:r>
              <a:rPr lang="en-US" dirty="0"/>
              <a:t> od 10 m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početka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za </a:t>
            </a:r>
            <a:r>
              <a:rPr lang="en-US" dirty="0" err="1"/>
              <a:t>izmjenu</a:t>
            </a:r>
            <a:r>
              <a:rPr lang="en-US" dirty="0"/>
              <a:t>. 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stazi</a:t>
            </a:r>
            <a:r>
              <a:rPr lang="en-US" dirty="0"/>
              <a:t> je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obilježeno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od </a:t>
            </a:r>
            <a:r>
              <a:rPr lang="en-US" dirty="0" err="1"/>
              <a:t>kojeg</a:t>
            </a:r>
            <a:r>
              <a:rPr lang="en-US" dirty="0"/>
              <a:t> je </a:t>
            </a:r>
            <a:r>
              <a:rPr lang="en-US" dirty="0" err="1"/>
              <a:t>dozvoljen</a:t>
            </a:r>
            <a:r>
              <a:rPr lang="en-US" dirty="0"/>
              <a:t> </a:t>
            </a:r>
            <a:r>
              <a:rPr lang="en-US" dirty="0" err="1"/>
              <a:t>početak</a:t>
            </a:r>
            <a:r>
              <a:rPr lang="en-US" dirty="0"/>
              <a:t> </a:t>
            </a:r>
            <a:r>
              <a:rPr lang="en-US" dirty="0" err="1"/>
              <a:t>zaleta</a:t>
            </a:r>
            <a:r>
              <a:rPr lang="en-US" dirty="0"/>
              <a:t>. U </a:t>
            </a:r>
            <a:r>
              <a:rPr lang="en-US" dirty="0" err="1"/>
              <a:t>trci</a:t>
            </a:r>
            <a:r>
              <a:rPr lang="en-US" dirty="0"/>
              <a:t> </a:t>
            </a:r>
            <a:r>
              <a:rPr lang="en-US" dirty="0" err="1"/>
              <a:t>štafeta</a:t>
            </a:r>
            <a:r>
              <a:rPr lang="en-US" dirty="0"/>
              <a:t> 4x400 m u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predaja</a:t>
            </a:r>
            <a:r>
              <a:rPr lang="en-US" dirty="0"/>
              <a:t> </a:t>
            </a:r>
            <a:r>
              <a:rPr lang="en-US" dirty="0" err="1"/>
              <a:t>palice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natjecatelji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u </a:t>
            </a:r>
            <a:r>
              <a:rPr lang="en-US" dirty="0" err="1"/>
              <a:t>odvojenim</a:t>
            </a:r>
            <a:r>
              <a:rPr lang="en-US" dirty="0"/>
              <a:t> </a:t>
            </a:r>
            <a:r>
              <a:rPr lang="en-US" dirty="0" err="1"/>
              <a:t>stazama</a:t>
            </a:r>
            <a:r>
              <a:rPr lang="en-US" dirty="0"/>
              <a:t>,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mora </a:t>
            </a:r>
            <a:r>
              <a:rPr lang="en-US" dirty="0" err="1"/>
              <a:t>započeti</a:t>
            </a:r>
            <a:r>
              <a:rPr lang="en-US" dirty="0"/>
              <a:t> </a:t>
            </a:r>
            <a:r>
              <a:rPr lang="en-US" dirty="0" err="1"/>
              <a:t>zalet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za </a:t>
            </a:r>
            <a:r>
              <a:rPr lang="en-US" dirty="0" err="1"/>
              <a:t>izmjenu</a:t>
            </a:r>
            <a:r>
              <a:rPr lang="en-US" dirty="0"/>
              <a:t>. </a:t>
            </a:r>
            <a:r>
              <a:rPr lang="en-US" dirty="0" err="1"/>
              <a:t>Natjecatelji</a:t>
            </a:r>
            <a:r>
              <a:rPr lang="en-US" dirty="0"/>
              <a:t> </a:t>
            </a:r>
            <a:r>
              <a:rPr lang="en-US" dirty="0" err="1"/>
              <a:t>treće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četvrte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počinju</a:t>
            </a:r>
            <a:r>
              <a:rPr lang="en-US" dirty="0"/>
              <a:t> </a:t>
            </a:r>
            <a:r>
              <a:rPr lang="en-US" dirty="0" err="1"/>
              <a:t>zalet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za </a:t>
            </a:r>
            <a:r>
              <a:rPr lang="en-US" dirty="0" err="1"/>
              <a:t>izmjenu</a:t>
            </a:r>
            <a:r>
              <a:rPr lang="en-US" dirty="0"/>
              <a:t> </a:t>
            </a:r>
            <a:r>
              <a:rPr lang="en-US" dirty="0" err="1"/>
              <a:t>palice</a:t>
            </a:r>
            <a:r>
              <a:rPr lang="en-US" dirty="0"/>
              <a:t>.</a:t>
            </a:r>
          </a:p>
          <a:p>
            <a:r>
              <a:rPr lang="en-US" b="1" dirty="0" err="1">
                <a:solidFill>
                  <a:schemeClr val="accent1"/>
                </a:solidFill>
              </a:rPr>
              <a:t>Preponske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utrke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kratke</a:t>
            </a:r>
            <a:r>
              <a:rPr lang="en-US" dirty="0"/>
              <a:t> </a:t>
            </a:r>
            <a:r>
              <a:rPr lang="en-US" dirty="0" err="1"/>
              <a:t>utrke</a:t>
            </a:r>
            <a:r>
              <a:rPr lang="en-US" dirty="0"/>
              <a:t> </a:t>
            </a:r>
            <a:r>
              <a:rPr lang="en-US" dirty="0" err="1"/>
              <a:t>natjecatelji</a:t>
            </a:r>
            <a:r>
              <a:rPr lang="en-US" dirty="0"/>
              <a:t> </a:t>
            </a:r>
            <a:r>
              <a:rPr lang="en-US" dirty="0" err="1"/>
              <a:t>trče</a:t>
            </a:r>
            <a:r>
              <a:rPr lang="en-US" dirty="0"/>
              <a:t> </a:t>
            </a:r>
            <a:r>
              <a:rPr lang="en-US" dirty="0" err="1"/>
              <a:t>odvojeno</a:t>
            </a:r>
            <a:r>
              <a:rPr lang="en-US" dirty="0"/>
              <a:t> u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stazama</a:t>
            </a:r>
            <a:r>
              <a:rPr lang="en-US" dirty="0"/>
              <a:t> za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cijele</a:t>
            </a:r>
            <a:r>
              <a:rPr lang="en-US" dirty="0"/>
              <a:t> </a:t>
            </a:r>
            <a:r>
              <a:rPr lang="en-US" dirty="0" err="1"/>
              <a:t>utrke</a:t>
            </a:r>
            <a:r>
              <a:rPr lang="en-US" dirty="0"/>
              <a:t>.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sudac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svojem</a:t>
            </a:r>
            <a:r>
              <a:rPr lang="en-US" dirty="0"/>
              <a:t> </a:t>
            </a:r>
            <a:r>
              <a:rPr lang="en-US" dirty="0" err="1"/>
              <a:t>uvjerenju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diskvalificirati</a:t>
            </a:r>
            <a:r>
              <a:rPr lang="en-US" dirty="0"/>
              <a:t> </a:t>
            </a:r>
            <a:r>
              <a:rPr lang="en-US" dirty="0" err="1"/>
              <a:t>natjecatelja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namjerno</a:t>
            </a:r>
            <a:r>
              <a:rPr lang="en-US" dirty="0"/>
              <a:t> </a:t>
            </a:r>
            <a:r>
              <a:rPr lang="en-US" dirty="0" err="1"/>
              <a:t>sruši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preponu</a:t>
            </a:r>
            <a:r>
              <a:rPr lang="en-US" dirty="0"/>
              <a:t> </a:t>
            </a:r>
            <a:r>
              <a:rPr lang="en-US" dirty="0" err="1"/>
              <a:t>rukom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nogom</a:t>
            </a:r>
            <a:r>
              <a:rPr lang="en-US" dirty="0"/>
              <a:t>.</a:t>
            </a:r>
            <a:r>
              <a:rPr lang="hr-HR" dirty="0"/>
              <a:t> </a:t>
            </a:r>
            <a:r>
              <a:rPr lang="en-US" dirty="0"/>
              <a:t>U </a:t>
            </a:r>
            <a:r>
              <a:rPr lang="en-US" dirty="0" err="1"/>
              <a:t>utrci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u="sng" dirty="0"/>
              <a:t>110 m s </a:t>
            </a:r>
            <a:r>
              <a:rPr lang="en-US" u="sng" dirty="0" err="1"/>
              <a:t>preponama</a:t>
            </a:r>
            <a:r>
              <a:rPr lang="en-US" dirty="0"/>
              <a:t>, </a:t>
            </a:r>
            <a:r>
              <a:rPr lang="en-US" dirty="0" err="1"/>
              <a:t>standardne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prepona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1,067 m,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400 m </a:t>
            </a:r>
            <a:r>
              <a:rPr lang="en-US" dirty="0" err="1"/>
              <a:t>visina</a:t>
            </a:r>
            <a:r>
              <a:rPr lang="en-US" dirty="0"/>
              <a:t> 0,914 m. </a:t>
            </a:r>
            <a:r>
              <a:rPr lang="en-US" dirty="0" err="1"/>
              <a:t>Širina</a:t>
            </a:r>
            <a:r>
              <a:rPr lang="en-US" dirty="0"/>
              <a:t> prepone je od 1,18 m do 1,20 m, </a:t>
            </a:r>
            <a:r>
              <a:rPr lang="hr-HR" dirty="0"/>
              <a:t>a</a:t>
            </a:r>
            <a:r>
              <a:rPr lang="en-US" dirty="0"/>
              <a:t> </a:t>
            </a:r>
            <a:r>
              <a:rPr lang="en-US" dirty="0" err="1"/>
              <a:t>težina</a:t>
            </a:r>
            <a:r>
              <a:rPr lang="en-US" dirty="0"/>
              <a:t> prepone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od 10 kg. </a:t>
            </a:r>
            <a:r>
              <a:rPr lang="hr-HR" dirty="0"/>
              <a:t>K</a:t>
            </a:r>
            <a:r>
              <a:rPr lang="en-US" dirty="0"/>
              <a:t>od </a:t>
            </a:r>
            <a:r>
              <a:rPr lang="en-US" u="sng" dirty="0" err="1"/>
              <a:t>utrka</a:t>
            </a:r>
            <a:r>
              <a:rPr lang="en-US" u="sng" dirty="0"/>
              <a:t> </a:t>
            </a:r>
            <a:r>
              <a:rPr lang="en-US" u="sng" dirty="0" err="1"/>
              <a:t>na</a:t>
            </a:r>
            <a:r>
              <a:rPr lang="en-US" u="sng" dirty="0"/>
              <a:t> 3.000 </a:t>
            </a:r>
            <a:r>
              <a:rPr lang="en-US" dirty="0"/>
              <a:t>m </a:t>
            </a:r>
            <a:r>
              <a:rPr lang="en-US" dirty="0" err="1"/>
              <a:t>visina</a:t>
            </a:r>
            <a:r>
              <a:rPr lang="en-US" dirty="0"/>
              <a:t> prepone je 0,914 m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utrke</a:t>
            </a:r>
            <a:r>
              <a:rPr lang="en-US" dirty="0"/>
              <a:t> za </a:t>
            </a:r>
            <a:r>
              <a:rPr lang="en-US" dirty="0" err="1"/>
              <a:t>muškarce</a:t>
            </a:r>
            <a:r>
              <a:rPr lang="en-US" dirty="0"/>
              <a:t>, a 0,762 m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utrke</a:t>
            </a:r>
            <a:r>
              <a:rPr lang="en-US" dirty="0"/>
              <a:t> za </a:t>
            </a:r>
            <a:r>
              <a:rPr lang="en-US" dirty="0" err="1"/>
              <a:t>žene</a:t>
            </a:r>
            <a:r>
              <a:rPr lang="en-US" dirty="0"/>
              <a:t>. </a:t>
            </a:r>
            <a:r>
              <a:rPr lang="en-US" dirty="0" err="1"/>
              <a:t>Prepreku</a:t>
            </a:r>
            <a:r>
              <a:rPr lang="en-US" dirty="0"/>
              <a:t> s </a:t>
            </a:r>
            <a:r>
              <a:rPr lang="en-US" dirty="0" err="1"/>
              <a:t>vodom</a:t>
            </a:r>
            <a:r>
              <a:rPr lang="en-US" dirty="0"/>
              <a:t> </a:t>
            </a:r>
            <a:r>
              <a:rPr lang="en-US" dirty="0" err="1"/>
              <a:t>trkač</a:t>
            </a:r>
            <a:r>
              <a:rPr lang="en-US" dirty="0"/>
              <a:t> mora </a:t>
            </a:r>
            <a:r>
              <a:rPr lang="en-US" dirty="0" err="1"/>
              <a:t>preskočiti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pregaziti</a:t>
            </a:r>
            <a:r>
              <a:rPr lang="en-US" dirty="0"/>
              <a:t>, u </a:t>
            </a:r>
            <a:r>
              <a:rPr lang="en-US" dirty="0" err="1"/>
              <a:t>suprotnom</a:t>
            </a:r>
            <a:r>
              <a:rPr lang="en-US" dirty="0"/>
              <a:t> </a:t>
            </a:r>
            <a:r>
              <a:rPr lang="en-US" dirty="0" err="1"/>
              <a:t>nastupa</a:t>
            </a:r>
            <a:r>
              <a:rPr lang="en-US" dirty="0"/>
              <a:t> </a:t>
            </a:r>
            <a:r>
              <a:rPr lang="en-US" dirty="0" err="1"/>
              <a:t>diskvalifikacija</a:t>
            </a:r>
            <a:r>
              <a:rPr lang="en-US" dirty="0"/>
              <a:t>. </a:t>
            </a:r>
          </a:p>
          <a:p>
            <a:r>
              <a:rPr lang="en-US" b="1" dirty="0" err="1">
                <a:solidFill>
                  <a:schemeClr val="accent1"/>
                </a:solidFill>
              </a:rPr>
              <a:t>Brzo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hodanje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  <a:r>
              <a:rPr lang="en-US" dirty="0"/>
              <a:t>U </a:t>
            </a:r>
            <a:r>
              <a:rPr lang="en-US" dirty="0" err="1"/>
              <a:t>brzom</a:t>
            </a:r>
            <a:r>
              <a:rPr lang="en-US" dirty="0"/>
              <a:t> </a:t>
            </a:r>
            <a:r>
              <a:rPr lang="en-US" dirty="0" err="1"/>
              <a:t>hodanju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natjecatelj</a:t>
            </a:r>
            <a:r>
              <a:rPr lang="en-US" dirty="0"/>
              <a:t> mora </a:t>
            </a:r>
            <a:r>
              <a:rPr lang="en-US" dirty="0" err="1"/>
              <a:t>pridržavati</a:t>
            </a:r>
            <a:r>
              <a:rPr lang="en-US" dirty="0"/>
              <a:t>.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pravilo</a:t>
            </a:r>
            <a:r>
              <a:rPr lang="en-US" dirty="0"/>
              <a:t> je da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stopalo</a:t>
            </a:r>
            <a:r>
              <a:rPr lang="en-US" dirty="0"/>
              <a:t> </a:t>
            </a:r>
            <a:r>
              <a:rPr lang="en-US" dirty="0" err="1"/>
              <a:t>natjecatelja</a:t>
            </a:r>
            <a:r>
              <a:rPr lang="en-US" dirty="0"/>
              <a:t> mora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dodiru</a:t>
            </a:r>
            <a:r>
              <a:rPr lang="en-US" dirty="0"/>
              <a:t> s </a:t>
            </a:r>
            <a:r>
              <a:rPr lang="en-US" dirty="0" err="1"/>
              <a:t>podlogom</a:t>
            </a:r>
            <a:r>
              <a:rPr lang="en-US" dirty="0"/>
              <a:t> (</a:t>
            </a:r>
            <a:r>
              <a:rPr lang="en-US" dirty="0" err="1"/>
              <a:t>vidljivo</a:t>
            </a:r>
            <a:r>
              <a:rPr lang="en-US" dirty="0"/>
              <a:t> </a:t>
            </a:r>
            <a:r>
              <a:rPr lang="en-US" dirty="0" err="1"/>
              <a:t>golim</a:t>
            </a:r>
            <a:r>
              <a:rPr lang="en-US" dirty="0"/>
              <a:t> </a:t>
            </a:r>
            <a:r>
              <a:rPr lang="en-US" dirty="0" err="1"/>
              <a:t>okom</a:t>
            </a:r>
            <a:r>
              <a:rPr lang="en-US" dirty="0"/>
              <a:t>). Po tome je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hodanje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od </a:t>
            </a:r>
            <a:r>
              <a:rPr lang="en-US" dirty="0" err="1"/>
              <a:t>trčanja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leta</a:t>
            </a:r>
            <a:r>
              <a:rPr lang="en-US" dirty="0"/>
              <a:t>,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noge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u </a:t>
            </a:r>
            <a:r>
              <a:rPr lang="en-US" dirty="0" err="1"/>
              <a:t>zraku</a:t>
            </a:r>
            <a:r>
              <a:rPr lang="en-US" dirty="0"/>
              <a:t>.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pravilo</a:t>
            </a:r>
            <a:r>
              <a:rPr lang="en-US" dirty="0"/>
              <a:t> je da </a:t>
            </a:r>
            <a:r>
              <a:rPr lang="en-US" dirty="0" err="1"/>
              <a:t>noga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započinje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ispružena</a:t>
            </a:r>
            <a:r>
              <a:rPr lang="en-US" dirty="0"/>
              <a:t> u </a:t>
            </a:r>
            <a:r>
              <a:rPr lang="en-US" dirty="0" err="1"/>
              <a:t>koljenu</a:t>
            </a:r>
            <a:r>
              <a:rPr lang="en-US" dirty="0"/>
              <a:t> od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kontakta</a:t>
            </a:r>
            <a:r>
              <a:rPr lang="en-US" dirty="0"/>
              <a:t> s </a:t>
            </a:r>
            <a:r>
              <a:rPr lang="en-US" dirty="0" err="1"/>
              <a:t>podlogom</a:t>
            </a:r>
            <a:r>
              <a:rPr lang="en-US" dirty="0"/>
              <a:t> do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/>
              <a:t>noga</a:t>
            </a:r>
            <a:r>
              <a:rPr lang="en-US" dirty="0"/>
              <a:t> </a:t>
            </a:r>
            <a:r>
              <a:rPr lang="en-US" dirty="0" err="1"/>
              <a:t>vrati</a:t>
            </a:r>
            <a:r>
              <a:rPr lang="en-US" dirty="0"/>
              <a:t> u </a:t>
            </a:r>
            <a:r>
              <a:rPr lang="en-US" dirty="0" err="1"/>
              <a:t>okomit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natjecatelj</a:t>
            </a:r>
            <a:r>
              <a:rPr lang="en-US" dirty="0"/>
              <a:t> ne </a:t>
            </a:r>
            <a:r>
              <a:rPr lang="en-US" dirty="0" err="1"/>
              <a:t>pridržava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sudac</a:t>
            </a:r>
            <a:r>
              <a:rPr lang="en-US" dirty="0"/>
              <a:t> </a:t>
            </a:r>
            <a:r>
              <a:rPr lang="en-US" dirty="0" err="1"/>
              <a:t>opominje</a:t>
            </a:r>
            <a:r>
              <a:rPr lang="en-US" dirty="0"/>
              <a:t>.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opomene</a:t>
            </a:r>
            <a:r>
              <a:rPr lang="en-US" dirty="0"/>
              <a:t> od </a:t>
            </a:r>
            <a:r>
              <a:rPr lang="en-US" dirty="0" err="1"/>
              <a:t>trojice</a:t>
            </a:r>
            <a:r>
              <a:rPr lang="en-US" dirty="0"/>
              <a:t> </a:t>
            </a:r>
            <a:r>
              <a:rPr lang="en-US" dirty="0" err="1"/>
              <a:t>sudaca</a:t>
            </a:r>
            <a:r>
              <a:rPr lang="en-US" dirty="0"/>
              <a:t> </a:t>
            </a:r>
            <a:r>
              <a:rPr lang="en-US" dirty="0" err="1"/>
              <a:t>natjecatelj</a:t>
            </a:r>
            <a:r>
              <a:rPr lang="en-US" dirty="0"/>
              <a:t> je </a:t>
            </a:r>
            <a:r>
              <a:rPr lang="en-US" dirty="0" err="1"/>
              <a:t>diskvalificiran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41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EB01C-585A-4B38-9B3D-C126E5B21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014" y="421640"/>
            <a:ext cx="9208346" cy="6202680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accent1"/>
                </a:solidFill>
              </a:rPr>
              <a:t>Skok</a:t>
            </a:r>
            <a:r>
              <a:rPr lang="en-US" b="1" dirty="0">
                <a:solidFill>
                  <a:schemeClr val="accent1"/>
                </a:solidFill>
              </a:rPr>
              <a:t> u </a:t>
            </a:r>
            <a:r>
              <a:rPr lang="en-US" b="1" dirty="0" err="1">
                <a:solidFill>
                  <a:schemeClr val="accent1"/>
                </a:solidFill>
              </a:rPr>
              <a:t>dalj</a:t>
            </a:r>
            <a:r>
              <a:rPr lang="hr-HR" b="1" dirty="0">
                <a:solidFill>
                  <a:schemeClr val="accent1"/>
                </a:solidFill>
              </a:rPr>
              <a:t>: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skoka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se od </a:t>
            </a:r>
            <a:r>
              <a:rPr lang="en-US" dirty="0" err="1"/>
              <a:t>najbližeg</a:t>
            </a:r>
            <a:r>
              <a:rPr lang="en-US" dirty="0"/>
              <a:t> </a:t>
            </a:r>
            <a:r>
              <a:rPr lang="en-US" dirty="0" err="1"/>
              <a:t>otiska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doskoku</a:t>
            </a:r>
            <a:r>
              <a:rPr lang="en-US" dirty="0"/>
              <a:t> </a:t>
            </a:r>
            <a:r>
              <a:rPr lang="en-US" dirty="0" err="1"/>
              <a:t>ostavio</a:t>
            </a:r>
            <a:r>
              <a:rPr lang="en-US" dirty="0"/>
              <a:t> u </a:t>
            </a:r>
            <a:r>
              <a:rPr lang="en-US" dirty="0" err="1"/>
              <a:t>pijesku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dijelom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en-US" dirty="0"/>
              <a:t> do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odraza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produžetka</a:t>
            </a:r>
            <a:r>
              <a:rPr lang="en-US" dirty="0"/>
              <a:t>. </a:t>
            </a:r>
            <a:r>
              <a:rPr lang="en-US" dirty="0" err="1"/>
              <a:t>Mjerenje</a:t>
            </a:r>
            <a:r>
              <a:rPr lang="en-US" dirty="0"/>
              <a:t> se </a:t>
            </a:r>
            <a:r>
              <a:rPr lang="en-US" dirty="0" err="1"/>
              <a:t>izvodi</a:t>
            </a:r>
            <a:r>
              <a:rPr lang="en-US" dirty="0"/>
              <a:t> pod </a:t>
            </a:r>
            <a:r>
              <a:rPr lang="en-US" dirty="0" err="1"/>
              <a:t>pravim</a:t>
            </a:r>
            <a:r>
              <a:rPr lang="en-US" dirty="0"/>
              <a:t> </a:t>
            </a:r>
            <a:r>
              <a:rPr lang="en-US" dirty="0" err="1"/>
              <a:t>kutom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liniju</a:t>
            </a:r>
            <a:r>
              <a:rPr lang="en-US" dirty="0"/>
              <a:t> </a:t>
            </a:r>
            <a:r>
              <a:rPr lang="en-US" dirty="0" err="1"/>
              <a:t>odraza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njezin</a:t>
            </a:r>
            <a:r>
              <a:rPr lang="en-US" dirty="0"/>
              <a:t> </a:t>
            </a:r>
            <a:r>
              <a:rPr lang="en-US" dirty="0" err="1"/>
              <a:t>produžetak</a:t>
            </a:r>
            <a:r>
              <a:rPr lang="en-US" dirty="0"/>
              <a:t>.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skoka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se u </a:t>
            </a:r>
            <a:r>
              <a:rPr lang="en-US" dirty="0" err="1"/>
              <a:t>metrima</a:t>
            </a:r>
            <a:r>
              <a:rPr lang="en-US" dirty="0"/>
              <a:t>.</a:t>
            </a:r>
            <a:r>
              <a:rPr lang="hr-HR" dirty="0"/>
              <a:t>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zaletišta</a:t>
            </a:r>
            <a:r>
              <a:rPr lang="en-US" dirty="0"/>
              <a:t> u </a:t>
            </a:r>
            <a:r>
              <a:rPr lang="en-US" dirty="0" err="1"/>
              <a:t>skoku</a:t>
            </a:r>
            <a:r>
              <a:rPr lang="en-US" dirty="0"/>
              <a:t> u </a:t>
            </a:r>
            <a:r>
              <a:rPr lang="en-US" dirty="0" err="1"/>
              <a:t>dalj</a:t>
            </a:r>
            <a:r>
              <a:rPr lang="en-US" dirty="0"/>
              <a:t> je 40 m , a </a:t>
            </a:r>
            <a:r>
              <a:rPr lang="en-US" dirty="0" err="1"/>
              <a:t>najviše</a:t>
            </a:r>
            <a:r>
              <a:rPr lang="en-US" dirty="0"/>
              <a:t> 45 m </a:t>
            </a:r>
            <a:r>
              <a:rPr lang="en-US" dirty="0" err="1"/>
              <a:t>izmjereno</a:t>
            </a:r>
            <a:r>
              <a:rPr lang="en-US" dirty="0"/>
              <a:t> od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odraza</a:t>
            </a:r>
            <a:r>
              <a:rPr lang="en-US" dirty="0"/>
              <a:t> do </a:t>
            </a:r>
            <a:r>
              <a:rPr lang="en-US" dirty="0" err="1"/>
              <a:t>kraja</a:t>
            </a:r>
            <a:r>
              <a:rPr lang="en-US" dirty="0"/>
              <a:t> </a:t>
            </a:r>
            <a:r>
              <a:rPr lang="en-US" dirty="0" err="1"/>
              <a:t>zaletišta</a:t>
            </a:r>
            <a:r>
              <a:rPr lang="en-US" dirty="0"/>
              <a:t>. </a:t>
            </a:r>
            <a:r>
              <a:rPr lang="en-US" dirty="0" err="1"/>
              <a:t>Zaletište</a:t>
            </a:r>
            <a:r>
              <a:rPr lang="en-US" dirty="0"/>
              <a:t> je </a:t>
            </a:r>
            <a:r>
              <a:rPr lang="en-US" dirty="0" err="1"/>
              <a:t>širine</a:t>
            </a:r>
            <a:r>
              <a:rPr lang="en-US" dirty="0"/>
              <a:t> od 1,22 do 1,25 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označeno</a:t>
            </a:r>
            <a:r>
              <a:rPr lang="en-US" dirty="0"/>
              <a:t> je </a:t>
            </a:r>
            <a:r>
              <a:rPr lang="en-US" dirty="0" err="1"/>
              <a:t>crtama</a:t>
            </a:r>
            <a:r>
              <a:rPr lang="en-US" dirty="0"/>
              <a:t> </a:t>
            </a:r>
            <a:r>
              <a:rPr lang="en-US" dirty="0" err="1"/>
              <a:t>bijele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debljine</a:t>
            </a:r>
            <a:r>
              <a:rPr lang="en-US" dirty="0"/>
              <a:t> 5 cm. </a:t>
            </a:r>
            <a:r>
              <a:rPr lang="en-US" dirty="0" err="1"/>
              <a:t>Bazen</a:t>
            </a:r>
            <a:r>
              <a:rPr lang="en-US" dirty="0"/>
              <a:t> s </a:t>
            </a:r>
            <a:r>
              <a:rPr lang="en-US" dirty="0" err="1"/>
              <a:t>pijeskom</a:t>
            </a:r>
            <a:r>
              <a:rPr lang="en-US" dirty="0"/>
              <a:t> </a:t>
            </a:r>
            <a:r>
              <a:rPr lang="en-US" dirty="0" err="1"/>
              <a:t>dužine</a:t>
            </a:r>
            <a:r>
              <a:rPr lang="en-US" dirty="0"/>
              <a:t> je </a:t>
            </a:r>
            <a:r>
              <a:rPr lang="en-US" dirty="0" err="1"/>
              <a:t>približno</a:t>
            </a:r>
            <a:r>
              <a:rPr lang="en-US" dirty="0"/>
              <a:t> 10 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 do 3 m </a:t>
            </a:r>
            <a:r>
              <a:rPr lang="en-US" dirty="0" err="1"/>
              <a:t>te</a:t>
            </a:r>
            <a:r>
              <a:rPr lang="en-US" dirty="0"/>
              <a:t> je </a:t>
            </a:r>
            <a:r>
              <a:rPr lang="en-US" dirty="0" err="1"/>
              <a:t>ispunjen</a:t>
            </a:r>
            <a:r>
              <a:rPr lang="en-US" dirty="0"/>
              <a:t> </a:t>
            </a:r>
            <a:r>
              <a:rPr lang="en-US" dirty="0" err="1"/>
              <a:t>sitnim</a:t>
            </a:r>
            <a:r>
              <a:rPr lang="en-US" dirty="0"/>
              <a:t> </a:t>
            </a:r>
            <a:r>
              <a:rPr lang="en-US" dirty="0" err="1"/>
              <a:t>vlažnim</a:t>
            </a:r>
            <a:r>
              <a:rPr lang="en-US" dirty="0"/>
              <a:t> </a:t>
            </a:r>
            <a:r>
              <a:rPr lang="en-US" dirty="0" err="1"/>
              <a:t>pijeskom</a:t>
            </a:r>
            <a:r>
              <a:rPr lang="en-US" dirty="0"/>
              <a:t>,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razina</a:t>
            </a:r>
            <a:r>
              <a:rPr lang="en-US" dirty="0"/>
              <a:t> </a:t>
            </a:r>
            <a:r>
              <a:rPr lang="en-US" dirty="0" err="1"/>
              <a:t>pijeska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istoj</a:t>
            </a:r>
            <a:r>
              <a:rPr lang="en-US" dirty="0"/>
              <a:t> </a:t>
            </a:r>
            <a:r>
              <a:rPr lang="en-US" dirty="0" err="1"/>
              <a:t>ravnini</a:t>
            </a:r>
            <a:r>
              <a:rPr lang="en-US" dirty="0"/>
              <a:t> s </a:t>
            </a:r>
            <a:r>
              <a:rPr lang="en-US" dirty="0" err="1"/>
              <a:t>odraznom</a:t>
            </a:r>
            <a:r>
              <a:rPr lang="en-US" dirty="0"/>
              <a:t> </a:t>
            </a:r>
            <a:r>
              <a:rPr lang="en-US" dirty="0" err="1"/>
              <a:t>daskom</a:t>
            </a:r>
            <a:r>
              <a:rPr lang="en-US" dirty="0"/>
              <a:t>. </a:t>
            </a:r>
            <a:r>
              <a:rPr lang="en-US" dirty="0" err="1"/>
              <a:t>Odrazna</a:t>
            </a:r>
            <a:r>
              <a:rPr lang="en-US" dirty="0"/>
              <a:t> </a:t>
            </a:r>
            <a:r>
              <a:rPr lang="en-US" dirty="0" err="1"/>
              <a:t>daska</a:t>
            </a:r>
            <a:r>
              <a:rPr lang="en-US" dirty="0"/>
              <a:t> je </a:t>
            </a:r>
            <a:r>
              <a:rPr lang="en-US" dirty="0" err="1"/>
              <a:t>dužine</a:t>
            </a:r>
            <a:r>
              <a:rPr lang="en-US" dirty="0"/>
              <a:t> od 1,21-1,22 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 20 cm </a:t>
            </a:r>
            <a:r>
              <a:rPr lang="en-US" dirty="0" err="1"/>
              <a:t>te</a:t>
            </a:r>
            <a:r>
              <a:rPr lang="en-US" dirty="0"/>
              <a:t> je </a:t>
            </a:r>
            <a:r>
              <a:rPr lang="en-US" dirty="0" err="1"/>
              <a:t>bijele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.</a:t>
            </a:r>
            <a:endParaRPr lang="hr-HR" dirty="0"/>
          </a:p>
          <a:p>
            <a:r>
              <a:rPr lang="en-US" b="1" dirty="0" err="1">
                <a:solidFill>
                  <a:schemeClr val="accent1"/>
                </a:solidFill>
              </a:rPr>
              <a:t>Troskok</a:t>
            </a:r>
            <a:r>
              <a:rPr lang="hr-HR" b="1" dirty="0">
                <a:solidFill>
                  <a:schemeClr val="accent1"/>
                </a:solidFill>
              </a:rPr>
              <a:t>: </a:t>
            </a:r>
            <a:r>
              <a:rPr lang="en-US" dirty="0" err="1"/>
              <a:t>vrijede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skoka</a:t>
            </a:r>
            <a:r>
              <a:rPr lang="en-US" dirty="0"/>
              <a:t> u </a:t>
            </a:r>
            <a:r>
              <a:rPr lang="en-US" dirty="0" err="1"/>
              <a:t>dalj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izuzetaka</a:t>
            </a:r>
            <a:r>
              <a:rPr lang="en-US" dirty="0"/>
              <a:t>. </a:t>
            </a:r>
            <a:r>
              <a:rPr lang="en-US" dirty="0" err="1"/>
              <a:t>Troskok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odskok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nozi</a:t>
            </a:r>
            <a:r>
              <a:rPr lang="en-US" dirty="0"/>
              <a:t>,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doskok</a:t>
            </a:r>
            <a:r>
              <a:rPr lang="en-US" dirty="0"/>
              <a:t>, a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izvedeni</a:t>
            </a:r>
            <a:r>
              <a:rPr lang="en-US" dirty="0"/>
              <a:t> </a:t>
            </a:r>
            <a:r>
              <a:rPr lang="en-US" dirty="0" err="1"/>
              <a:t>povezano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redoslijedom</a:t>
            </a:r>
            <a:r>
              <a:rPr lang="en-US" dirty="0"/>
              <a:t>. Sam </a:t>
            </a:r>
            <a:r>
              <a:rPr lang="en-US" dirty="0" err="1"/>
              <a:t>odskok</a:t>
            </a:r>
            <a:r>
              <a:rPr lang="en-US" dirty="0"/>
              <a:t> </a:t>
            </a:r>
            <a:r>
              <a:rPr lang="en-US" dirty="0" err="1"/>
              <a:t>izvodi</a:t>
            </a:r>
            <a:r>
              <a:rPr lang="en-US" dirty="0"/>
              <a:t> se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dočekuje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nogu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odrazio</a:t>
            </a:r>
            <a:r>
              <a:rPr lang="en-US" dirty="0"/>
              <a:t>, a u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koraku</a:t>
            </a:r>
            <a:r>
              <a:rPr lang="en-US" dirty="0"/>
              <a:t> </a:t>
            </a:r>
            <a:r>
              <a:rPr lang="en-US" dirty="0" err="1"/>
              <a:t>dočekuje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nogu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odražava</a:t>
            </a:r>
            <a:r>
              <a:rPr lang="en-US" dirty="0"/>
              <a:t> za </a:t>
            </a:r>
            <a:r>
              <a:rPr lang="en-US" dirty="0" err="1"/>
              <a:t>doskok</a:t>
            </a:r>
            <a:r>
              <a:rPr lang="en-US" dirty="0"/>
              <a:t> u </a:t>
            </a:r>
            <a:r>
              <a:rPr lang="en-US" dirty="0" err="1"/>
              <a:t>bazen</a:t>
            </a:r>
            <a:r>
              <a:rPr lang="en-US" dirty="0"/>
              <a:t> s </a:t>
            </a:r>
            <a:r>
              <a:rPr lang="en-US" dirty="0" err="1"/>
              <a:t>pijeskom</a:t>
            </a:r>
            <a:r>
              <a:rPr lang="en-US" dirty="0"/>
              <a:t>.</a:t>
            </a:r>
            <a:r>
              <a:rPr lang="hr-HR" dirty="0"/>
              <a:t> </a:t>
            </a:r>
            <a:r>
              <a:rPr lang="en-US" dirty="0"/>
              <a:t>U </a:t>
            </a:r>
            <a:r>
              <a:rPr lang="en-US" dirty="0" err="1"/>
              <a:t>troskoku</a:t>
            </a:r>
            <a:r>
              <a:rPr lang="en-US" dirty="0"/>
              <a:t>, </a:t>
            </a:r>
            <a:r>
              <a:rPr lang="en-US" dirty="0" err="1"/>
              <a:t>razmak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odraza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daljeg</a:t>
            </a:r>
            <a:r>
              <a:rPr lang="en-US" dirty="0"/>
              <a:t> </a:t>
            </a:r>
            <a:r>
              <a:rPr lang="en-US" dirty="0" err="1"/>
              <a:t>ruba</a:t>
            </a:r>
            <a:r>
              <a:rPr lang="en-US" dirty="0"/>
              <a:t> </a:t>
            </a:r>
            <a:r>
              <a:rPr lang="en-US" dirty="0" err="1"/>
              <a:t>bazena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je 21 m.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daske</a:t>
            </a:r>
            <a:r>
              <a:rPr lang="en-US" dirty="0"/>
              <a:t> za </a:t>
            </a:r>
            <a:r>
              <a:rPr lang="en-US" dirty="0" err="1"/>
              <a:t>odraz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bazena</a:t>
            </a:r>
            <a:r>
              <a:rPr lang="en-US" dirty="0"/>
              <a:t>, u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doskok</a:t>
            </a:r>
            <a:r>
              <a:rPr lang="en-US" dirty="0"/>
              <a:t> u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koraka</a:t>
            </a:r>
            <a:r>
              <a:rPr lang="en-US" dirty="0"/>
              <a:t> </a:t>
            </a:r>
            <a:r>
              <a:rPr lang="en-US" dirty="0" err="1"/>
              <a:t>troskoka</a:t>
            </a:r>
            <a:r>
              <a:rPr lang="en-US" dirty="0"/>
              <a:t>,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 je 1,22 m, s </a:t>
            </a:r>
            <a:r>
              <a:rPr lang="en-US" dirty="0" err="1"/>
              <a:t>čvrstom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ujednačenom</a:t>
            </a:r>
            <a:r>
              <a:rPr lang="en-US" dirty="0"/>
              <a:t> </a:t>
            </a:r>
            <a:r>
              <a:rPr lang="en-US" dirty="0" err="1"/>
              <a:t>podlogom</a:t>
            </a:r>
            <a:r>
              <a:rPr lang="en-US" dirty="0"/>
              <a:t>. </a:t>
            </a:r>
            <a:endParaRPr lang="hr-HR" dirty="0"/>
          </a:p>
          <a:p>
            <a:r>
              <a:rPr lang="en-US" b="1" dirty="0" err="1">
                <a:solidFill>
                  <a:schemeClr val="accent1"/>
                </a:solidFill>
              </a:rPr>
              <a:t>Skok</a:t>
            </a:r>
            <a:r>
              <a:rPr lang="en-US" b="1" dirty="0">
                <a:solidFill>
                  <a:schemeClr val="accent1"/>
                </a:solidFill>
              </a:rPr>
              <a:t> u vis</a:t>
            </a:r>
            <a:r>
              <a:rPr lang="hr-HR" b="1" dirty="0">
                <a:solidFill>
                  <a:schemeClr val="accent1"/>
                </a:solidFill>
              </a:rPr>
              <a:t>: </a:t>
            </a:r>
            <a:r>
              <a:rPr lang="hr-HR" dirty="0">
                <a:solidFill>
                  <a:schemeClr val="tx1"/>
                </a:solidFill>
              </a:rPr>
              <a:t>U</a:t>
            </a:r>
            <a:r>
              <a:rPr lang="en-US" dirty="0" err="1"/>
              <a:t>spješan</a:t>
            </a:r>
            <a:r>
              <a:rPr lang="en-US" dirty="0"/>
              <a:t> </a:t>
            </a:r>
            <a:r>
              <a:rPr lang="en-US" dirty="0" err="1"/>
              <a:t>pokušaj</a:t>
            </a:r>
            <a:r>
              <a:rPr lang="en-US" dirty="0"/>
              <a:t> je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hr-HR" dirty="0"/>
              <a:t>preskoči letvicu bez rušenja, a v</a:t>
            </a:r>
            <a:r>
              <a:rPr lang="en-US" dirty="0" err="1"/>
              <a:t>isina</a:t>
            </a:r>
            <a:r>
              <a:rPr lang="en-US" dirty="0"/>
              <a:t> </a:t>
            </a:r>
            <a:r>
              <a:rPr lang="en-US" dirty="0" err="1"/>
              <a:t>skoka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se u </a:t>
            </a:r>
            <a:r>
              <a:rPr lang="en-US" dirty="0" err="1"/>
              <a:t>metrima</a:t>
            </a:r>
            <a:r>
              <a:rPr lang="en-US" dirty="0"/>
              <a:t>. </a:t>
            </a:r>
            <a:r>
              <a:rPr lang="hr-HR" dirty="0"/>
              <a:t>D</a:t>
            </a:r>
            <a:r>
              <a:rPr lang="en-US" dirty="0" err="1"/>
              <a:t>žina</a:t>
            </a:r>
            <a:r>
              <a:rPr lang="en-US" dirty="0"/>
              <a:t> </a:t>
            </a:r>
            <a:r>
              <a:rPr lang="en-US" dirty="0" err="1"/>
              <a:t>zaletišta</a:t>
            </a:r>
            <a:r>
              <a:rPr lang="en-US" dirty="0"/>
              <a:t> je </a:t>
            </a:r>
            <a:r>
              <a:rPr lang="en-US" dirty="0" err="1"/>
              <a:t>između</a:t>
            </a:r>
            <a:r>
              <a:rPr lang="en-US" dirty="0"/>
              <a:t> 15 </a:t>
            </a:r>
            <a:r>
              <a:rPr lang="en-US" dirty="0" err="1"/>
              <a:t>i</a:t>
            </a:r>
            <a:r>
              <a:rPr lang="en-US" dirty="0"/>
              <a:t> 25 m</a:t>
            </a:r>
            <a:r>
              <a:rPr lang="hr-HR" dirty="0"/>
              <a:t>, a n</a:t>
            </a:r>
            <a:r>
              <a:rPr lang="en-US" dirty="0" err="1"/>
              <a:t>ajmanja</a:t>
            </a:r>
            <a:r>
              <a:rPr lang="en-US" dirty="0"/>
              <a:t> </a:t>
            </a:r>
            <a:r>
              <a:rPr lang="en-US" dirty="0" err="1"/>
              <a:t>udaljenost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stalaka</a:t>
            </a:r>
            <a:r>
              <a:rPr lang="en-US" dirty="0"/>
              <a:t> je 4 m,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najveća</a:t>
            </a:r>
            <a:r>
              <a:rPr lang="en-US" dirty="0"/>
              <a:t> 4.04 m.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9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EB01C-585A-4B38-9B3D-C126E5B21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21640"/>
            <a:ext cx="9479280" cy="6202680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chemeClr val="accent1"/>
                </a:solidFill>
              </a:rPr>
              <a:t>Skok</a:t>
            </a:r>
            <a:r>
              <a:rPr lang="en-US" b="1" dirty="0">
                <a:solidFill>
                  <a:schemeClr val="accent1"/>
                </a:solidFill>
              </a:rPr>
              <a:t> s </a:t>
            </a:r>
            <a:r>
              <a:rPr lang="en-US" b="1" dirty="0" err="1">
                <a:solidFill>
                  <a:schemeClr val="accent1"/>
                </a:solidFill>
              </a:rPr>
              <a:t>motkom</a:t>
            </a:r>
            <a:r>
              <a:rPr lang="hr-HR" b="1" dirty="0">
                <a:solidFill>
                  <a:schemeClr val="accent1"/>
                </a:solidFill>
              </a:rPr>
              <a:t>: </a:t>
            </a:r>
            <a:r>
              <a:rPr lang="hr-HR" dirty="0">
                <a:solidFill>
                  <a:schemeClr val="tx1"/>
                </a:solidFill>
              </a:rPr>
              <a:t>U</a:t>
            </a:r>
            <a:r>
              <a:rPr lang="en-US" dirty="0" err="1"/>
              <a:t>spješan</a:t>
            </a:r>
            <a:r>
              <a:rPr lang="en-US" dirty="0"/>
              <a:t> </a:t>
            </a:r>
            <a:r>
              <a:rPr lang="en-US" dirty="0" err="1"/>
              <a:t>pokušaj</a:t>
            </a:r>
            <a:r>
              <a:rPr lang="en-US" dirty="0"/>
              <a:t> je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hr-HR" dirty="0"/>
              <a:t>preskoči letvicu bez rušenja, a v</a:t>
            </a:r>
            <a:r>
              <a:rPr lang="en-US" dirty="0" err="1"/>
              <a:t>isina</a:t>
            </a:r>
            <a:r>
              <a:rPr lang="en-US" dirty="0"/>
              <a:t> </a:t>
            </a:r>
            <a:r>
              <a:rPr lang="en-US" dirty="0" err="1"/>
              <a:t>skoka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se u </a:t>
            </a:r>
            <a:r>
              <a:rPr lang="en-US" dirty="0" err="1"/>
              <a:t>metrima</a:t>
            </a:r>
            <a:r>
              <a:rPr lang="en-US" dirty="0"/>
              <a:t>. </a:t>
            </a:r>
            <a:r>
              <a:rPr lang="en-US" dirty="0" err="1"/>
              <a:t>Motka</a:t>
            </a:r>
            <a:r>
              <a:rPr lang="en-US" dirty="0"/>
              <a:t> je </a:t>
            </a:r>
            <a:r>
              <a:rPr lang="en-US" dirty="0" err="1"/>
              <a:t>blago</a:t>
            </a:r>
            <a:r>
              <a:rPr lang="en-US" dirty="0"/>
              <a:t> </a:t>
            </a:r>
            <a:r>
              <a:rPr lang="en-US" dirty="0" err="1"/>
              <a:t>iskrivljene</a:t>
            </a:r>
            <a:r>
              <a:rPr lang="en-US" dirty="0"/>
              <a:t>,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težine</a:t>
            </a:r>
            <a:r>
              <a:rPr lang="en-US" dirty="0"/>
              <a:t>, a </a:t>
            </a:r>
            <a:r>
              <a:rPr lang="en-US" dirty="0" err="1"/>
              <a:t>dužina</a:t>
            </a:r>
            <a:r>
              <a:rPr lang="en-US" dirty="0"/>
              <a:t> je od 4,6 </a:t>
            </a:r>
            <a:r>
              <a:rPr lang="hr-HR" dirty="0"/>
              <a:t>do</a:t>
            </a:r>
            <a:r>
              <a:rPr lang="en-US" dirty="0"/>
              <a:t> 4,9 m.</a:t>
            </a:r>
            <a:r>
              <a:rPr lang="hr-HR" dirty="0"/>
              <a:t> </a:t>
            </a:r>
            <a:r>
              <a:rPr lang="en-US" dirty="0" err="1"/>
              <a:t>Najmanja</a:t>
            </a:r>
            <a:r>
              <a:rPr lang="en-US" dirty="0"/>
              <a:t>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zaletišta</a:t>
            </a:r>
            <a:r>
              <a:rPr lang="en-US" dirty="0"/>
              <a:t> je 40 m,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to </a:t>
            </a:r>
            <a:r>
              <a:rPr lang="en-US" dirty="0" err="1"/>
              <a:t>uvjeti</a:t>
            </a:r>
            <a:r>
              <a:rPr lang="en-US" dirty="0"/>
              <a:t> </a:t>
            </a:r>
            <a:r>
              <a:rPr lang="en-US" dirty="0" err="1"/>
              <a:t>omoguće</a:t>
            </a:r>
            <a:r>
              <a:rPr lang="en-US" dirty="0"/>
              <a:t> je 45 m. </a:t>
            </a:r>
            <a:r>
              <a:rPr lang="en-US" dirty="0" err="1"/>
              <a:t>Širina</a:t>
            </a:r>
            <a:r>
              <a:rPr lang="en-US" dirty="0"/>
              <a:t> </a:t>
            </a:r>
            <a:r>
              <a:rPr lang="en-US" dirty="0" err="1"/>
              <a:t>zaletišta</a:t>
            </a:r>
            <a:r>
              <a:rPr lang="en-US" dirty="0"/>
              <a:t> je od 1,22 m do 1,25 m</a:t>
            </a:r>
            <a:r>
              <a:rPr lang="hr-HR" dirty="0"/>
              <a:t>.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kutije</a:t>
            </a:r>
            <a:r>
              <a:rPr lang="en-US" dirty="0"/>
              <a:t> za </a:t>
            </a:r>
            <a:r>
              <a:rPr lang="en-US" dirty="0" err="1"/>
              <a:t>ubadanje</a:t>
            </a:r>
            <a:r>
              <a:rPr lang="en-US" dirty="0"/>
              <a:t> </a:t>
            </a:r>
            <a:r>
              <a:rPr lang="en-US" dirty="0" err="1"/>
              <a:t>motke</a:t>
            </a:r>
            <a:r>
              <a:rPr lang="en-US" dirty="0"/>
              <a:t> je 1 m, </a:t>
            </a:r>
            <a:r>
              <a:rPr lang="en-US" dirty="0" err="1"/>
              <a:t>širina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prednjem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60 cm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smanjuje</a:t>
            </a:r>
            <a:r>
              <a:rPr lang="en-US" dirty="0"/>
              <a:t> do 15 cm do </a:t>
            </a:r>
            <a:r>
              <a:rPr lang="en-US" dirty="0" err="1"/>
              <a:t>kraja</a:t>
            </a:r>
            <a:r>
              <a:rPr lang="en-US" dirty="0"/>
              <a:t> </a:t>
            </a:r>
            <a:r>
              <a:rPr lang="en-US" dirty="0" err="1"/>
              <a:t>kutije</a:t>
            </a:r>
            <a:r>
              <a:rPr lang="en-US" dirty="0"/>
              <a:t>. </a:t>
            </a:r>
          </a:p>
          <a:p>
            <a:r>
              <a:rPr lang="en-US" b="1" dirty="0" err="1">
                <a:solidFill>
                  <a:schemeClr val="accent1"/>
                </a:solidFill>
              </a:rPr>
              <a:t>Bacanje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diska</a:t>
            </a:r>
            <a:r>
              <a:rPr lang="hr-HR" b="1" dirty="0">
                <a:solidFill>
                  <a:schemeClr val="accent1"/>
                </a:solidFill>
              </a:rPr>
              <a:t>: </a:t>
            </a:r>
            <a:r>
              <a:rPr lang="en-US" dirty="0"/>
              <a:t>Krug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promjer</a:t>
            </a:r>
            <a:r>
              <a:rPr lang="en-US" dirty="0"/>
              <a:t> 2,5 m.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bacanju</a:t>
            </a:r>
            <a:r>
              <a:rPr lang="en-US" dirty="0"/>
              <a:t>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dotaći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unutarnji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obruča</a:t>
            </a:r>
            <a:r>
              <a:rPr lang="en-US" dirty="0"/>
              <a:t>.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napustiti</a:t>
            </a:r>
            <a:r>
              <a:rPr lang="en-US" dirty="0"/>
              <a:t> </a:t>
            </a:r>
            <a:r>
              <a:rPr lang="en-US" dirty="0" err="1"/>
              <a:t>krug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stražnji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obilježava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,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disk </a:t>
            </a:r>
            <a:r>
              <a:rPr lang="en-US" dirty="0" err="1"/>
              <a:t>dodirne</a:t>
            </a:r>
            <a:r>
              <a:rPr lang="en-US" dirty="0"/>
              <a:t> </a:t>
            </a:r>
            <a:r>
              <a:rPr lang="en-US" dirty="0" err="1"/>
              <a:t>tlo</a:t>
            </a:r>
            <a:r>
              <a:rPr lang="en-US" dirty="0"/>
              <a:t>. </a:t>
            </a:r>
            <a:r>
              <a:rPr lang="en-US" dirty="0" err="1"/>
              <a:t>Hitac</a:t>
            </a:r>
            <a:r>
              <a:rPr lang="en-US" dirty="0"/>
              <a:t> se </a:t>
            </a:r>
            <a:r>
              <a:rPr lang="en-US" dirty="0" err="1"/>
              <a:t>mjeri</a:t>
            </a:r>
            <a:r>
              <a:rPr lang="en-US" dirty="0"/>
              <a:t> od </a:t>
            </a:r>
            <a:r>
              <a:rPr lang="en-US" dirty="0" err="1"/>
              <a:t>najbližeg</a:t>
            </a:r>
            <a:r>
              <a:rPr lang="en-US" dirty="0"/>
              <a:t> </a:t>
            </a:r>
            <a:r>
              <a:rPr lang="en-US" dirty="0" err="1"/>
              <a:t>otiska</a:t>
            </a:r>
            <a:r>
              <a:rPr lang="en-US" dirty="0"/>
              <a:t>, </a:t>
            </a:r>
            <a:r>
              <a:rPr lang="en-US" dirty="0" err="1"/>
              <a:t>nastalog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padu</a:t>
            </a:r>
            <a:r>
              <a:rPr lang="en-US" dirty="0"/>
              <a:t> </a:t>
            </a:r>
            <a:r>
              <a:rPr lang="en-US" dirty="0" err="1"/>
              <a:t>diska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tlo</a:t>
            </a:r>
            <a:r>
              <a:rPr lang="en-US" dirty="0"/>
              <a:t>, do </a:t>
            </a:r>
            <a:r>
              <a:rPr lang="en-US" dirty="0" err="1"/>
              <a:t>unutarnjeg</a:t>
            </a:r>
            <a:r>
              <a:rPr lang="en-US" dirty="0"/>
              <a:t> </a:t>
            </a:r>
            <a:r>
              <a:rPr lang="en-US" dirty="0" err="1"/>
              <a:t>ruba</a:t>
            </a:r>
            <a:r>
              <a:rPr lang="en-US" dirty="0"/>
              <a:t> </a:t>
            </a:r>
            <a:r>
              <a:rPr lang="en-US" dirty="0" err="1"/>
              <a:t>kruga</a:t>
            </a:r>
            <a:r>
              <a:rPr lang="en-US" dirty="0"/>
              <a:t>.</a:t>
            </a:r>
            <a:r>
              <a:rPr lang="hr-HR" dirty="0"/>
              <a:t> </a:t>
            </a:r>
            <a:r>
              <a:rPr lang="en-US" dirty="0" err="1"/>
              <a:t>Težina</a:t>
            </a:r>
            <a:r>
              <a:rPr lang="en-US" dirty="0"/>
              <a:t> </a:t>
            </a:r>
            <a:r>
              <a:rPr lang="en-US" dirty="0" err="1"/>
              <a:t>diska</a:t>
            </a:r>
            <a:r>
              <a:rPr lang="en-US" dirty="0"/>
              <a:t> za </a:t>
            </a:r>
            <a:r>
              <a:rPr lang="en-US" dirty="0" err="1"/>
              <a:t>muškare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2</a:t>
            </a:r>
            <a:r>
              <a:rPr lang="hr-HR" dirty="0"/>
              <a:t> kg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/>
              <a:t>za </a:t>
            </a:r>
            <a:r>
              <a:rPr lang="en-US" dirty="0" err="1"/>
              <a:t>žene</a:t>
            </a:r>
            <a:r>
              <a:rPr lang="en-US" dirty="0"/>
              <a:t> 1 kg, a </a:t>
            </a:r>
            <a:r>
              <a:rPr lang="en-US" dirty="0" err="1"/>
              <a:t>najčešće</a:t>
            </a:r>
            <a:r>
              <a:rPr lang="en-US" dirty="0"/>
              <a:t> je </a:t>
            </a:r>
            <a:r>
              <a:rPr lang="en-US" dirty="0" err="1"/>
              <a:t>izrađen</a:t>
            </a:r>
            <a:r>
              <a:rPr lang="en-US" dirty="0"/>
              <a:t> od</a:t>
            </a:r>
            <a:r>
              <a:rPr lang="hr-HR" dirty="0"/>
              <a:t> </a:t>
            </a:r>
            <a:r>
              <a:rPr lang="en-US" dirty="0" err="1"/>
              <a:t>metala</a:t>
            </a:r>
            <a:r>
              <a:rPr lang="en-US" dirty="0"/>
              <a:t>.</a:t>
            </a:r>
            <a:r>
              <a:rPr lang="hr-HR" dirty="0"/>
              <a:t> </a:t>
            </a:r>
            <a:r>
              <a:rPr lang="en-US" b="1" dirty="0"/>
              <a:t>                                                                                            </a:t>
            </a:r>
            <a:endParaRPr lang="en-US" dirty="0"/>
          </a:p>
          <a:p>
            <a:r>
              <a:rPr lang="hr-HR" b="1" dirty="0">
                <a:solidFill>
                  <a:schemeClr val="accent1"/>
                </a:solidFill>
              </a:rPr>
              <a:t>Bacanje kugle: </a:t>
            </a:r>
            <a:r>
              <a:rPr lang="hr-HR" dirty="0">
                <a:solidFill>
                  <a:schemeClr val="tx1"/>
                </a:solidFill>
              </a:rPr>
              <a:t>P</a:t>
            </a:r>
            <a:r>
              <a:rPr lang="en-US" dirty="0" err="1"/>
              <a:t>romjer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za je 213,5 cm. </a:t>
            </a:r>
            <a:r>
              <a:rPr lang="en-US" dirty="0" err="1"/>
              <a:t>Ispravan</a:t>
            </a:r>
            <a:r>
              <a:rPr lang="en-US" dirty="0"/>
              <a:t> </a:t>
            </a:r>
            <a:r>
              <a:rPr lang="en-US" dirty="0" err="1"/>
              <a:t>pokušaj</a:t>
            </a:r>
            <a:r>
              <a:rPr lang="en-US" dirty="0"/>
              <a:t> </a:t>
            </a:r>
            <a:r>
              <a:rPr lang="en-US" dirty="0" err="1"/>
              <a:t>bacanja</a:t>
            </a:r>
            <a:r>
              <a:rPr lang="en-US" dirty="0"/>
              <a:t> </a:t>
            </a:r>
            <a:r>
              <a:rPr lang="en-US" dirty="0" err="1"/>
              <a:t>kugle</a:t>
            </a:r>
            <a:r>
              <a:rPr lang="en-US" dirty="0"/>
              <a:t> je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 err="1"/>
              <a:t>baci</a:t>
            </a:r>
            <a:r>
              <a:rPr lang="en-US" dirty="0"/>
              <a:t> </a:t>
            </a:r>
            <a:r>
              <a:rPr lang="en-US" dirty="0" err="1"/>
              <a:t>kuglu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označenog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ne </a:t>
            </a:r>
            <a:r>
              <a:rPr lang="en-US" dirty="0" err="1"/>
              <a:t>napravi</a:t>
            </a:r>
            <a:r>
              <a:rPr lang="en-US" dirty="0"/>
              <a:t> </a:t>
            </a:r>
            <a:r>
              <a:rPr lang="en-US" dirty="0" err="1"/>
              <a:t>prijestup</a:t>
            </a:r>
            <a:r>
              <a:rPr lang="en-US" dirty="0"/>
              <a:t>.</a:t>
            </a:r>
            <a:r>
              <a:rPr lang="hr-HR" dirty="0"/>
              <a:t> T</a:t>
            </a:r>
            <a:r>
              <a:rPr lang="en-US" dirty="0" err="1"/>
              <a:t>ežina</a:t>
            </a:r>
            <a:r>
              <a:rPr lang="en-US" dirty="0"/>
              <a:t> </a:t>
            </a:r>
            <a:r>
              <a:rPr lang="en-US" dirty="0" err="1"/>
              <a:t>kugle</a:t>
            </a:r>
            <a:r>
              <a:rPr lang="en-US" dirty="0"/>
              <a:t> za </a:t>
            </a:r>
            <a:r>
              <a:rPr lang="en-US" dirty="0" err="1"/>
              <a:t>muškare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7.26</a:t>
            </a:r>
            <a:r>
              <a:rPr lang="hr-HR" dirty="0"/>
              <a:t> kg</a:t>
            </a:r>
            <a:r>
              <a:rPr lang="en-US" dirty="0"/>
              <a:t>, za </a:t>
            </a:r>
            <a:r>
              <a:rPr lang="en-US" dirty="0" err="1"/>
              <a:t>žene</a:t>
            </a:r>
            <a:r>
              <a:rPr lang="en-US" dirty="0"/>
              <a:t> 4 kg, </a:t>
            </a:r>
            <a:r>
              <a:rPr lang="en-US" dirty="0" err="1"/>
              <a:t>izrađena</a:t>
            </a:r>
            <a:r>
              <a:rPr lang="en-US" dirty="0"/>
              <a:t> je od </a:t>
            </a:r>
            <a:r>
              <a:rPr lang="en-US" dirty="0" err="1"/>
              <a:t>željeza</a:t>
            </a:r>
            <a:r>
              <a:rPr lang="en-US" dirty="0"/>
              <a:t>, </a:t>
            </a:r>
            <a:r>
              <a:rPr lang="en-US" dirty="0" err="1"/>
              <a:t>mesinga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košuljicu</a:t>
            </a:r>
            <a:r>
              <a:rPr lang="en-US" dirty="0"/>
              <a:t> </a:t>
            </a:r>
            <a:r>
              <a:rPr lang="en-US" dirty="0" err="1"/>
              <a:t>izrađenu</a:t>
            </a:r>
            <a:r>
              <a:rPr lang="en-US" dirty="0"/>
              <a:t> 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pokrivaju</a:t>
            </a:r>
            <a:r>
              <a:rPr lang="en-US" dirty="0"/>
              <a:t> </a:t>
            </a:r>
            <a:r>
              <a:rPr lang="en-US" dirty="0" err="1"/>
              <a:t>olovnu</a:t>
            </a:r>
            <a:r>
              <a:rPr lang="en-US" dirty="0"/>
              <a:t> </a:t>
            </a:r>
            <a:r>
              <a:rPr lang="en-US" dirty="0" err="1"/>
              <a:t>jezgru</a:t>
            </a:r>
            <a:r>
              <a:rPr lang="en-US" dirty="0"/>
              <a:t> </a:t>
            </a:r>
            <a:r>
              <a:rPr lang="en-US" dirty="0" err="1"/>
              <a:t>kugle</a:t>
            </a:r>
            <a:r>
              <a:rPr lang="en-US" dirty="0"/>
              <a:t>. </a:t>
            </a:r>
            <a:r>
              <a:rPr lang="en-US" dirty="0" err="1"/>
              <a:t>Promjer</a:t>
            </a:r>
            <a:r>
              <a:rPr lang="en-US" dirty="0"/>
              <a:t> je od 110 do 130 mm. </a:t>
            </a:r>
            <a:endParaRPr lang="hr-HR" dirty="0"/>
          </a:p>
          <a:p>
            <a:r>
              <a:rPr lang="en-US" b="1" dirty="0" err="1">
                <a:solidFill>
                  <a:schemeClr val="accent1"/>
                </a:solidFill>
              </a:rPr>
              <a:t>Bacanje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kladiva</a:t>
            </a:r>
            <a:r>
              <a:rPr lang="hr-HR" b="1" dirty="0">
                <a:solidFill>
                  <a:schemeClr val="accent1"/>
                </a:solidFill>
              </a:rPr>
              <a:t>: </a:t>
            </a:r>
            <a:r>
              <a:rPr lang="en-US" dirty="0"/>
              <a:t>Krug za </a:t>
            </a:r>
            <a:r>
              <a:rPr lang="en-US" dirty="0" err="1"/>
              <a:t>bacanje</a:t>
            </a:r>
            <a:r>
              <a:rPr lang="en-US" dirty="0"/>
              <a:t> </a:t>
            </a:r>
            <a:r>
              <a:rPr lang="en-US" dirty="0" err="1"/>
              <a:t>promjera</a:t>
            </a:r>
            <a:r>
              <a:rPr lang="en-US" dirty="0"/>
              <a:t> je 2,135 m, a </a:t>
            </a:r>
            <a:r>
              <a:rPr lang="en-US" dirty="0" err="1"/>
              <a:t>kladivo</a:t>
            </a:r>
            <a:r>
              <a:rPr lang="en-US" dirty="0"/>
              <a:t>,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izbačaja</a:t>
            </a:r>
            <a:r>
              <a:rPr lang="en-US" dirty="0"/>
              <a:t>, mora </a:t>
            </a:r>
            <a:r>
              <a:rPr lang="en-US" dirty="0" err="1"/>
              <a:t>pasti</a:t>
            </a:r>
            <a:r>
              <a:rPr lang="en-US" dirty="0"/>
              <a:t> u polje </a:t>
            </a:r>
            <a:r>
              <a:rPr lang="en-US" dirty="0" err="1"/>
              <a:t>označeno</a:t>
            </a:r>
            <a:r>
              <a:rPr lang="en-US" dirty="0"/>
              <a:t> </a:t>
            </a:r>
            <a:r>
              <a:rPr lang="en-US" dirty="0" err="1"/>
              <a:t>linijama</a:t>
            </a:r>
            <a:r>
              <a:rPr lang="en-US" dirty="0"/>
              <a:t>.</a:t>
            </a:r>
            <a:r>
              <a:rPr lang="hr-HR" dirty="0"/>
              <a:t> </a:t>
            </a:r>
            <a:r>
              <a:rPr lang="en-US" dirty="0" err="1"/>
              <a:t>Težina</a:t>
            </a:r>
            <a:r>
              <a:rPr lang="en-US" dirty="0"/>
              <a:t> </a:t>
            </a:r>
            <a:r>
              <a:rPr lang="en-US" dirty="0" err="1"/>
              <a:t>kladiva</a:t>
            </a:r>
            <a:r>
              <a:rPr lang="en-US" dirty="0"/>
              <a:t> za </a:t>
            </a:r>
            <a:r>
              <a:rPr lang="en-US" dirty="0" err="1"/>
              <a:t>muškare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7.26</a:t>
            </a:r>
            <a:r>
              <a:rPr lang="hr-HR" dirty="0"/>
              <a:t> kg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dužine</a:t>
            </a:r>
            <a:r>
              <a:rPr lang="en-US" dirty="0"/>
              <a:t> je 121.3 cm, </a:t>
            </a:r>
            <a:r>
              <a:rPr lang="en-US" dirty="0" err="1"/>
              <a:t>dok</a:t>
            </a:r>
            <a:r>
              <a:rPr lang="en-US" dirty="0"/>
              <a:t> za </a:t>
            </a:r>
            <a:r>
              <a:rPr lang="en-US" dirty="0" err="1"/>
              <a:t>žene</a:t>
            </a:r>
            <a:r>
              <a:rPr lang="en-US" dirty="0"/>
              <a:t> 4 kg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dužine</a:t>
            </a:r>
            <a:r>
              <a:rPr lang="en-US" dirty="0"/>
              <a:t> je 119.4 cm.</a:t>
            </a:r>
            <a:r>
              <a:rPr lang="hr-HR" dirty="0"/>
              <a:t> </a:t>
            </a:r>
            <a:r>
              <a:rPr lang="en-US" dirty="0" err="1"/>
              <a:t>Kladivo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od tri </a:t>
            </a:r>
            <a:r>
              <a:rPr lang="en-US" dirty="0" err="1"/>
              <a:t>dijela</a:t>
            </a:r>
            <a:r>
              <a:rPr lang="en-US" dirty="0"/>
              <a:t>: </a:t>
            </a:r>
            <a:r>
              <a:rPr lang="en-US" dirty="0" err="1"/>
              <a:t>metalne</a:t>
            </a:r>
            <a:r>
              <a:rPr lang="en-US" dirty="0"/>
              <a:t> </a:t>
            </a:r>
            <a:r>
              <a:rPr lang="en-US" dirty="0" err="1"/>
              <a:t>glave</a:t>
            </a:r>
            <a:r>
              <a:rPr lang="en-US" dirty="0"/>
              <a:t>, </a:t>
            </a:r>
            <a:r>
              <a:rPr lang="en-US" dirty="0" err="1"/>
              <a:t>žice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drška</a:t>
            </a:r>
            <a:r>
              <a:rPr lang="en-US" dirty="0"/>
              <a:t>. </a:t>
            </a:r>
            <a:r>
              <a:rPr lang="en-US" dirty="0" err="1"/>
              <a:t>Glava</a:t>
            </a:r>
            <a:r>
              <a:rPr lang="en-US" dirty="0"/>
              <a:t> je </a:t>
            </a:r>
            <a:r>
              <a:rPr lang="en-US" dirty="0" err="1"/>
              <a:t>izrađena</a:t>
            </a:r>
            <a:r>
              <a:rPr lang="en-US" dirty="0"/>
              <a:t> od </a:t>
            </a:r>
            <a:r>
              <a:rPr lang="en-US" dirty="0" err="1"/>
              <a:t>željeza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mesinga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pokrivaju</a:t>
            </a:r>
            <a:r>
              <a:rPr lang="en-US" dirty="0"/>
              <a:t> </a:t>
            </a:r>
            <a:r>
              <a:rPr lang="en-US" dirty="0" err="1"/>
              <a:t>olovnu</a:t>
            </a:r>
            <a:r>
              <a:rPr lang="en-US" dirty="0"/>
              <a:t> </a:t>
            </a:r>
            <a:r>
              <a:rPr lang="en-US" dirty="0" err="1"/>
              <a:t>jezgru</a:t>
            </a:r>
            <a:r>
              <a:rPr lang="en-US" dirty="0"/>
              <a:t>. </a:t>
            </a:r>
            <a:r>
              <a:rPr lang="en-US" dirty="0" err="1"/>
              <a:t>Okruglog</a:t>
            </a:r>
            <a:r>
              <a:rPr lang="en-US" dirty="0"/>
              <a:t> je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promjera</a:t>
            </a:r>
            <a:r>
              <a:rPr lang="en-US" dirty="0"/>
              <a:t> </a:t>
            </a:r>
            <a:r>
              <a:rPr lang="en-US" dirty="0" err="1"/>
              <a:t>minimalno</a:t>
            </a:r>
            <a:r>
              <a:rPr lang="en-US" dirty="0"/>
              <a:t> 110 mm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muškaraca</a:t>
            </a:r>
            <a:r>
              <a:rPr lang="en-US" dirty="0"/>
              <a:t> a za </a:t>
            </a:r>
            <a:r>
              <a:rPr lang="en-US" dirty="0" err="1"/>
              <a:t>žene</a:t>
            </a:r>
            <a:r>
              <a:rPr lang="en-US" dirty="0"/>
              <a:t> 95 mm.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82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EB01C-585A-4B38-9B3D-C126E5B21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21640"/>
            <a:ext cx="9489440" cy="6202680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chemeClr val="accent1"/>
                </a:solidFill>
              </a:rPr>
              <a:t>Bacanje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koplja</a:t>
            </a:r>
            <a:r>
              <a:rPr lang="hr-HR" b="1" dirty="0">
                <a:solidFill>
                  <a:schemeClr val="accent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Zaletište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dužine</a:t>
            </a:r>
            <a:r>
              <a:rPr lang="en-US" dirty="0">
                <a:solidFill>
                  <a:schemeClr val="tx1"/>
                </a:solidFill>
              </a:rPr>
              <a:t> od 30 do 36,5 m. </a:t>
            </a:r>
            <a:r>
              <a:rPr lang="en-US" dirty="0" err="1">
                <a:solidFill>
                  <a:schemeClr val="tx1"/>
                </a:solidFill>
              </a:rPr>
              <a:t>Označeno</a:t>
            </a:r>
            <a:r>
              <a:rPr lang="en-US" dirty="0">
                <a:solidFill>
                  <a:schemeClr val="tx1"/>
                </a:solidFill>
              </a:rPr>
              <a:t> je s </a:t>
            </a:r>
            <a:r>
              <a:rPr lang="en-US" dirty="0" err="1">
                <a:solidFill>
                  <a:schemeClr val="tx1"/>
                </a:solidFill>
              </a:rPr>
              <a:t>dvije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paralelne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bijele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crte</a:t>
            </a:r>
            <a:r>
              <a:rPr lang="en-US" dirty="0">
                <a:solidFill>
                  <a:schemeClr val="tx1"/>
                </a:solidFill>
              </a:rPr>
              <a:t> 5 cm </a:t>
            </a:r>
            <a:r>
              <a:rPr lang="en-US" dirty="0" err="1">
                <a:solidFill>
                  <a:schemeClr val="tx1"/>
                </a:solidFill>
              </a:rPr>
              <a:t>širine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međusobnoj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udaljenosti</a:t>
            </a:r>
            <a:r>
              <a:rPr lang="en-US" dirty="0">
                <a:solidFill>
                  <a:schemeClr val="tx1"/>
                </a:solidFill>
              </a:rPr>
              <a:t> od 4 m. Na </a:t>
            </a:r>
            <a:r>
              <a:rPr lang="en-US" dirty="0" err="1">
                <a:solidFill>
                  <a:schemeClr val="tx1"/>
                </a:solidFill>
              </a:rPr>
              <a:t>terenu</a:t>
            </a:r>
            <a:r>
              <a:rPr lang="en-US" dirty="0">
                <a:solidFill>
                  <a:schemeClr val="tx1"/>
                </a:solidFill>
              </a:rPr>
              <a:t> se u </a:t>
            </a:r>
            <a:r>
              <a:rPr lang="en-US" dirty="0" err="1">
                <a:solidFill>
                  <a:schemeClr val="tx1"/>
                </a:solidFill>
              </a:rPr>
              <a:t>dužini</a:t>
            </a:r>
            <a:r>
              <a:rPr lang="en-US" dirty="0">
                <a:solidFill>
                  <a:schemeClr val="tx1"/>
                </a:solidFill>
              </a:rPr>
              <a:t> od 75 cm, </a:t>
            </a:r>
            <a:r>
              <a:rPr lang="en-US" dirty="0" err="1">
                <a:solidFill>
                  <a:schemeClr val="tx1"/>
                </a:solidFill>
              </a:rPr>
              <a:t>povlače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bijele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širine</a:t>
            </a:r>
            <a:r>
              <a:rPr lang="en-US" dirty="0">
                <a:solidFill>
                  <a:schemeClr val="tx1"/>
                </a:solidFill>
              </a:rPr>
              <a:t> 7 cm </a:t>
            </a:r>
            <a:r>
              <a:rPr lang="en-US" dirty="0" err="1">
                <a:solidFill>
                  <a:schemeClr val="tx1"/>
                </a:solidFill>
              </a:rPr>
              <a:t>bočno</a:t>
            </a:r>
            <a:r>
              <a:rPr lang="en-US" dirty="0">
                <a:solidFill>
                  <a:schemeClr val="tx1"/>
                </a:solidFill>
              </a:rPr>
              <a:t> od </a:t>
            </a:r>
            <a:r>
              <a:rPr lang="en-US" dirty="0" err="1">
                <a:solidFill>
                  <a:schemeClr val="tx1"/>
                </a:solidFill>
              </a:rPr>
              <a:t>krajeva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luka</a:t>
            </a:r>
            <a:r>
              <a:rPr lang="en-US" dirty="0">
                <a:solidFill>
                  <a:schemeClr val="tx1"/>
                </a:solidFill>
              </a:rPr>
              <a:t>, pod </a:t>
            </a:r>
            <a:r>
              <a:rPr lang="en-US" dirty="0" err="1">
                <a:solidFill>
                  <a:schemeClr val="tx1"/>
                </a:solidFill>
              </a:rPr>
              <a:t>pravim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kutom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odnosu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paralelne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označavaju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zaletište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Ispravan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izbačaj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kada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vrh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metalne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glave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koplja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dotakne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tlo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drugog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dijela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koplja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Težina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koplja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muškarce</a:t>
            </a:r>
            <a:r>
              <a:rPr lang="en-US" dirty="0">
                <a:solidFill>
                  <a:schemeClr val="tx1"/>
                </a:solidFill>
              </a:rPr>
              <a:t> je 800 </a:t>
            </a:r>
            <a:r>
              <a:rPr lang="en-US" u="sng" dirty="0" err="1">
                <a:solidFill>
                  <a:schemeClr val="tx1"/>
                </a:solidFill>
                <a:hlinkClick r:id="rId2" tooltip="Gra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grama</a:t>
            </a:r>
            <a:r>
              <a:rPr lang="en-US" dirty="0">
                <a:solidFill>
                  <a:schemeClr val="tx1"/>
                </a:solidFill>
              </a:rPr>
              <a:t>, a </a:t>
            </a:r>
            <a:r>
              <a:rPr lang="en-US" dirty="0" err="1">
                <a:solidFill>
                  <a:schemeClr val="tx1"/>
                </a:solidFill>
              </a:rPr>
              <a:t>dužina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varira</a:t>
            </a:r>
            <a:r>
              <a:rPr lang="en-US" dirty="0">
                <a:solidFill>
                  <a:schemeClr val="tx1"/>
                </a:solidFill>
              </a:rPr>
              <a:t> od 260 cm do 270 cm, </a:t>
            </a:r>
            <a:r>
              <a:rPr lang="en-US" dirty="0" err="1">
                <a:solidFill>
                  <a:schemeClr val="tx1"/>
                </a:solidFill>
              </a:rPr>
              <a:t>dok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dužina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koplja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žene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iznosi</a:t>
            </a:r>
            <a:r>
              <a:rPr lang="en-US" dirty="0">
                <a:solidFill>
                  <a:schemeClr val="tx1"/>
                </a:solidFill>
              </a:rPr>
              <a:t> od 220 cm do 230 cm, a </a:t>
            </a:r>
            <a:r>
              <a:rPr lang="en-US" dirty="0" err="1">
                <a:solidFill>
                  <a:schemeClr val="tx1"/>
                </a:solidFill>
              </a:rPr>
              <a:t>težina</a:t>
            </a:r>
            <a:r>
              <a:rPr lang="en-US" dirty="0">
                <a:solidFill>
                  <a:schemeClr val="tx1"/>
                </a:solidFill>
              </a:rPr>
              <a:t> je 600 </a:t>
            </a:r>
            <a:r>
              <a:rPr lang="en-US" dirty="0" err="1">
                <a:solidFill>
                  <a:schemeClr val="tx1"/>
                </a:solidFill>
              </a:rPr>
              <a:t>grama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Koplje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sastoji</a:t>
            </a:r>
            <a:r>
              <a:rPr lang="en-US" dirty="0">
                <a:solidFill>
                  <a:schemeClr val="tx1"/>
                </a:solidFill>
              </a:rPr>
              <a:t> od tri </a:t>
            </a:r>
            <a:r>
              <a:rPr lang="en-US" dirty="0" err="1">
                <a:solidFill>
                  <a:schemeClr val="tx1"/>
                </a:solidFill>
              </a:rPr>
              <a:t>dijela</a:t>
            </a:r>
            <a:r>
              <a:rPr lang="en-US" dirty="0">
                <a:solidFill>
                  <a:schemeClr val="tx1"/>
                </a:solidFill>
              </a:rPr>
              <a:t>, a to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glava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tijelo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hvat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Promjer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tijela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koplja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najdebljem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dijelu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iznosi</a:t>
            </a:r>
            <a:r>
              <a:rPr lang="en-US" dirty="0">
                <a:solidFill>
                  <a:schemeClr val="tx1"/>
                </a:solidFill>
              </a:rPr>
              <a:t> od 25 do 30 mm, a </a:t>
            </a:r>
            <a:r>
              <a:rPr lang="en-US" dirty="0" err="1">
                <a:solidFill>
                  <a:schemeClr val="tx1"/>
                </a:solidFill>
              </a:rPr>
              <a:t>glava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koplja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završava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šiljkom</a:t>
            </a:r>
            <a:r>
              <a:rPr lang="hr-HR" dirty="0">
                <a:solidFill>
                  <a:schemeClr val="tx1"/>
                </a:solidFill>
              </a:rPr>
              <a:t>.</a:t>
            </a:r>
          </a:p>
          <a:p>
            <a:r>
              <a:rPr lang="en-US" b="1" dirty="0" err="1">
                <a:solidFill>
                  <a:schemeClr val="accent1"/>
                </a:solidFill>
              </a:rPr>
              <a:t>Desetoboj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ili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dekatlon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je </a:t>
            </a:r>
            <a:r>
              <a:rPr lang="en-US" dirty="0" err="1">
                <a:solidFill>
                  <a:schemeClr val="tx1"/>
                </a:solidFill>
              </a:rPr>
              <a:t>atletski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višeboj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muškarce</a:t>
            </a:r>
            <a:r>
              <a:rPr lang="hr-HR" dirty="0">
                <a:solidFill>
                  <a:schemeClr val="tx1"/>
                </a:solidFill>
              </a:rPr>
              <a:t>, a n</a:t>
            </a:r>
            <a:r>
              <a:rPr lang="en-US" dirty="0" err="1">
                <a:solidFill>
                  <a:schemeClr val="tx1"/>
                </a:solidFill>
              </a:rPr>
              <a:t>atjecanje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dva</a:t>
            </a:r>
            <a:r>
              <a:rPr lang="en-US" dirty="0">
                <a:solidFill>
                  <a:schemeClr val="tx1"/>
                </a:solidFill>
              </a:rPr>
              <a:t> dana. </a:t>
            </a:r>
            <a:r>
              <a:rPr lang="en-US" dirty="0" err="1">
                <a:solidFill>
                  <a:schemeClr val="tx1"/>
                </a:solidFill>
              </a:rPr>
              <a:t>Prvog</a:t>
            </a:r>
            <a:r>
              <a:rPr lang="en-US" dirty="0">
                <a:solidFill>
                  <a:schemeClr val="tx1"/>
                </a:solidFill>
              </a:rPr>
              <a:t> dana </a:t>
            </a:r>
            <a:r>
              <a:rPr lang="en-US" dirty="0" err="1">
                <a:solidFill>
                  <a:schemeClr val="tx1"/>
                </a:solidFill>
              </a:rPr>
              <a:t>atletičari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počinju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utrkom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  <a:hlinkClick r:id="rId3" tooltip="Razvoj svjetskog rekorda na 100 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100 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zatim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slijedi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 err="1">
                <a:solidFill>
                  <a:schemeClr val="tx1"/>
                </a:solidFill>
                <a:hlinkClick r:id="rId4" tooltip="Skok u dal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skok</a:t>
            </a:r>
            <a:r>
              <a:rPr lang="en-US" u="sng" dirty="0">
                <a:solidFill>
                  <a:schemeClr val="tx1"/>
                </a:solidFill>
                <a:hlinkClick r:id="rId4" tooltip="Skok u dal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 </a:t>
            </a:r>
            <a:r>
              <a:rPr lang="en-US" u="sng" dirty="0" err="1">
                <a:solidFill>
                  <a:schemeClr val="tx1"/>
                </a:solidFill>
                <a:hlinkClick r:id="rId4" tooltip="Skok u dal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dalj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u="sng" dirty="0" err="1">
                <a:solidFill>
                  <a:schemeClr val="tx1"/>
                </a:solidFill>
                <a:hlinkClick r:id="rId5" tooltip="Bacanje kug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bacanje</a:t>
            </a:r>
            <a:r>
              <a:rPr lang="en-US" u="sng" dirty="0">
                <a:solidFill>
                  <a:schemeClr val="tx1"/>
                </a:solidFill>
                <a:hlinkClick r:id="rId5" tooltip="Bacanje kug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 dirty="0" err="1">
                <a:solidFill>
                  <a:schemeClr val="tx1"/>
                </a:solidFill>
                <a:hlinkClick r:id="rId5" tooltip="Bacanje kug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kugle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u="sng" dirty="0" err="1">
                <a:solidFill>
                  <a:schemeClr val="tx1"/>
                </a:solidFill>
                <a:hlinkClick r:id="rId6" tooltip="Skok u v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skok</a:t>
            </a:r>
            <a:r>
              <a:rPr lang="en-US" u="sng" dirty="0">
                <a:solidFill>
                  <a:schemeClr val="tx1"/>
                </a:solidFill>
                <a:hlinkClick r:id="rId6" tooltip="Skok u v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 vis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, za </a:t>
            </a:r>
            <a:r>
              <a:rPr lang="en-US" dirty="0" err="1">
                <a:solidFill>
                  <a:schemeClr val="tx1"/>
                </a:solidFill>
              </a:rPr>
              <a:t>kraj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prvog</a:t>
            </a:r>
            <a:r>
              <a:rPr lang="en-US" dirty="0">
                <a:solidFill>
                  <a:schemeClr val="tx1"/>
                </a:solidFill>
              </a:rPr>
              <a:t> dana, </a:t>
            </a:r>
            <a:r>
              <a:rPr lang="en-US" u="sng" dirty="0" err="1">
                <a:solidFill>
                  <a:schemeClr val="tx1"/>
                </a:solidFill>
                <a:hlinkClick r:id="rId7" tooltip="Utrka na 400 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utrka</a:t>
            </a:r>
            <a:r>
              <a:rPr lang="en-US" u="sng" dirty="0">
                <a:solidFill>
                  <a:schemeClr val="tx1"/>
                </a:solidFill>
                <a:hlinkClick r:id="rId7" tooltip="Utrka na 400 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 dirty="0" err="1">
                <a:solidFill>
                  <a:schemeClr val="tx1"/>
                </a:solidFill>
                <a:hlinkClick r:id="rId7" tooltip="Utrka na 400 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</a:t>
            </a:r>
            <a:r>
              <a:rPr lang="en-US" u="sng" dirty="0">
                <a:solidFill>
                  <a:schemeClr val="tx1"/>
                </a:solidFill>
                <a:hlinkClick r:id="rId7" tooltip="Utrka na 400 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400 m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Drugog</a:t>
            </a:r>
            <a:r>
              <a:rPr lang="en-US" dirty="0">
                <a:solidFill>
                  <a:schemeClr val="tx1"/>
                </a:solidFill>
              </a:rPr>
              <a:t> dana </a:t>
            </a:r>
            <a:r>
              <a:rPr lang="en-US" dirty="0" err="1">
                <a:solidFill>
                  <a:schemeClr val="tx1"/>
                </a:solidFill>
              </a:rPr>
              <a:t>natjecanje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započinje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utrkom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110 m s </a:t>
            </a:r>
            <a:r>
              <a:rPr lang="en-US" dirty="0" err="1">
                <a:solidFill>
                  <a:schemeClr val="tx1"/>
                </a:solidFill>
              </a:rPr>
              <a:t>preponama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zatim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slijedi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 err="1">
                <a:solidFill>
                  <a:schemeClr val="tx1"/>
                </a:solidFill>
                <a:hlinkClick r:id="rId8" tooltip="Bacanje dis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bacanje</a:t>
            </a:r>
            <a:r>
              <a:rPr lang="en-US" u="sng" dirty="0">
                <a:solidFill>
                  <a:schemeClr val="tx1"/>
                </a:solidFill>
                <a:hlinkClick r:id="rId8" tooltip="Bacanje dis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 dirty="0" err="1">
                <a:solidFill>
                  <a:schemeClr val="tx1"/>
                </a:solidFill>
                <a:hlinkClick r:id="rId8" tooltip="Bacanje dis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u="sng" dirty="0" err="1">
                <a:solidFill>
                  <a:schemeClr val="tx1"/>
                </a:solidFill>
                <a:hlinkClick r:id="rId9" tooltip="Skok s motko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skok</a:t>
            </a:r>
            <a:r>
              <a:rPr lang="en-US" u="sng" dirty="0">
                <a:solidFill>
                  <a:schemeClr val="tx1"/>
                </a:solidFill>
                <a:hlinkClick r:id="rId9" tooltip="Skok s motko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 </a:t>
            </a:r>
            <a:r>
              <a:rPr lang="en-US" u="sng" dirty="0" err="1">
                <a:solidFill>
                  <a:schemeClr val="tx1"/>
                </a:solidFill>
                <a:hlinkClick r:id="rId9" tooltip="Skok s motko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motkom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u="sng" dirty="0" err="1">
                <a:solidFill>
                  <a:schemeClr val="tx1"/>
                </a:solidFill>
                <a:hlinkClick r:id="rId10" tooltip="Bacanje koplj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bacanje</a:t>
            </a:r>
            <a:r>
              <a:rPr lang="en-US" u="sng" dirty="0">
                <a:solidFill>
                  <a:schemeClr val="tx1"/>
                </a:solidFill>
                <a:hlinkClick r:id="rId10" tooltip="Bacanje koplj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 dirty="0" err="1">
                <a:solidFill>
                  <a:schemeClr val="tx1"/>
                </a:solidFill>
                <a:hlinkClick r:id="rId10" tooltip="Bacanje koplj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koplja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kraju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posljednja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disciplina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natjecanja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u="sng" dirty="0" err="1">
                <a:solidFill>
                  <a:schemeClr val="tx1"/>
                </a:solidFill>
                <a:hlinkClick r:id="rId11" tooltip="Utrka na 1500 m (stranica ne postoji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utrka</a:t>
            </a:r>
            <a:r>
              <a:rPr lang="en-US" u="sng" dirty="0">
                <a:solidFill>
                  <a:schemeClr val="tx1"/>
                </a:solidFill>
                <a:hlinkClick r:id="rId11" tooltip="Utrka na 1500 m (stranica ne postoji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 dirty="0" err="1">
                <a:solidFill>
                  <a:schemeClr val="tx1"/>
                </a:solidFill>
                <a:hlinkClick r:id="rId11" tooltip="Utrka na 1500 m (stranica ne postoji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</a:t>
            </a:r>
            <a:r>
              <a:rPr lang="en-US" u="sng" dirty="0">
                <a:solidFill>
                  <a:schemeClr val="tx1"/>
                </a:solidFill>
                <a:hlinkClick r:id="rId11" tooltip="Utrka na 1500 m (stranica ne postoji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1.500 m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Prema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specijalnim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tablicama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Međunarodne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atletske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federacije</a:t>
            </a:r>
            <a:r>
              <a:rPr lang="en-US" dirty="0">
                <a:solidFill>
                  <a:schemeClr val="tx1"/>
                </a:solidFill>
              </a:rPr>
              <a:t> (IAAF), </a:t>
            </a:r>
            <a:r>
              <a:rPr lang="en-US" dirty="0" err="1">
                <a:solidFill>
                  <a:schemeClr val="tx1"/>
                </a:solidFill>
              </a:rPr>
              <a:t>rezultati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pretvaraju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bodove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zbrajaju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Pobjednik</a:t>
            </a:r>
            <a:r>
              <a:rPr lang="en-US" dirty="0">
                <a:solidFill>
                  <a:schemeClr val="tx1"/>
                </a:solidFill>
              </a:rPr>
              <a:t> je, </a:t>
            </a:r>
            <a:r>
              <a:rPr lang="en-US" dirty="0" err="1">
                <a:solidFill>
                  <a:schemeClr val="tx1"/>
                </a:solidFill>
              </a:rPr>
              <a:t>jasno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atletičar</a:t>
            </a:r>
            <a:r>
              <a:rPr lang="en-US" dirty="0">
                <a:solidFill>
                  <a:schemeClr val="tx1"/>
                </a:solidFill>
              </a:rPr>
              <a:t> s </a:t>
            </a:r>
            <a:r>
              <a:rPr lang="en-US" dirty="0" err="1">
                <a:solidFill>
                  <a:schemeClr val="tx1"/>
                </a:solidFill>
              </a:rPr>
              <a:t>najvećim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brojem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bodova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b="1" dirty="0" err="1">
                <a:solidFill>
                  <a:schemeClr val="accent1"/>
                </a:solidFill>
              </a:rPr>
              <a:t>Sedmoboj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ili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heptatlon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je </a:t>
            </a:r>
            <a:r>
              <a:rPr lang="en-US" dirty="0" err="1">
                <a:solidFill>
                  <a:schemeClr val="tx1"/>
                </a:solidFill>
              </a:rPr>
              <a:t>atletski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višeboj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žene</a:t>
            </a:r>
            <a:r>
              <a:rPr lang="hr-HR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Prvog</a:t>
            </a:r>
            <a:r>
              <a:rPr lang="en-US" dirty="0">
                <a:solidFill>
                  <a:schemeClr val="tx1"/>
                </a:solidFill>
              </a:rPr>
              <a:t> dana </a:t>
            </a:r>
            <a:r>
              <a:rPr lang="en-US" dirty="0" err="1">
                <a:solidFill>
                  <a:schemeClr val="tx1"/>
                </a:solidFill>
              </a:rPr>
              <a:t>žene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natječu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utrci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100 </a:t>
            </a:r>
            <a:r>
              <a:rPr lang="en-US" dirty="0" err="1">
                <a:solidFill>
                  <a:schemeClr val="tx1"/>
                </a:solidFill>
              </a:rPr>
              <a:t>metara</a:t>
            </a:r>
            <a:r>
              <a:rPr lang="en-US" dirty="0">
                <a:solidFill>
                  <a:schemeClr val="tx1"/>
                </a:solidFill>
              </a:rPr>
              <a:t> s </a:t>
            </a:r>
            <a:r>
              <a:rPr lang="en-US" dirty="0" err="1">
                <a:solidFill>
                  <a:schemeClr val="tx1"/>
                </a:solidFill>
              </a:rPr>
              <a:t>preponama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skok</a:t>
            </a:r>
            <a:r>
              <a:rPr lang="en-US" dirty="0">
                <a:solidFill>
                  <a:schemeClr val="tx1"/>
                </a:solidFill>
              </a:rPr>
              <a:t> u vis, </a:t>
            </a:r>
            <a:r>
              <a:rPr lang="en-US" dirty="0" err="1">
                <a:solidFill>
                  <a:schemeClr val="tx1"/>
                </a:solidFill>
              </a:rPr>
              <a:t>bacanje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kugle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utrke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200 </a:t>
            </a:r>
            <a:r>
              <a:rPr lang="en-US" dirty="0" err="1">
                <a:solidFill>
                  <a:schemeClr val="tx1"/>
                </a:solidFill>
              </a:rPr>
              <a:t>metara</a:t>
            </a:r>
            <a:r>
              <a:rPr lang="en-US" dirty="0">
                <a:solidFill>
                  <a:schemeClr val="tx1"/>
                </a:solidFill>
              </a:rPr>
              <a:t>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Drugog</a:t>
            </a:r>
            <a:r>
              <a:rPr lang="en-US" dirty="0">
                <a:solidFill>
                  <a:schemeClr val="tx1"/>
                </a:solidFill>
              </a:rPr>
              <a:t> dana </a:t>
            </a:r>
            <a:r>
              <a:rPr lang="en-US" dirty="0" err="1">
                <a:solidFill>
                  <a:schemeClr val="tx1"/>
                </a:solidFill>
              </a:rPr>
              <a:t>slijedi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skok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dalj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bacanje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koplja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utrka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800 </a:t>
            </a:r>
            <a:r>
              <a:rPr lang="en-US" dirty="0" err="1">
                <a:solidFill>
                  <a:schemeClr val="tx1"/>
                </a:solidFill>
              </a:rPr>
              <a:t>metara</a:t>
            </a:r>
            <a:r>
              <a:rPr lang="en-US" dirty="0">
                <a:solidFill>
                  <a:schemeClr val="tx1"/>
                </a:solidFill>
              </a:rPr>
              <a:t>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Natjecateljice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sedmoboju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dobivaju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bodove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svako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natjecanje</a:t>
            </a:r>
            <a:r>
              <a:rPr lang="en-US" dirty="0">
                <a:solidFill>
                  <a:schemeClr val="tx1"/>
                </a:solidFill>
              </a:rPr>
              <a:t> 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temelju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rezultata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bodovi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zbrajaju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Naravno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pobjednica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sedmoboju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natjecateljica</a:t>
            </a:r>
            <a:r>
              <a:rPr lang="en-US" dirty="0">
                <a:solidFill>
                  <a:schemeClr val="tx1"/>
                </a:solidFill>
              </a:rPr>
              <a:t> s </a:t>
            </a:r>
            <a:r>
              <a:rPr lang="en-US" dirty="0" err="1">
                <a:solidFill>
                  <a:schemeClr val="tx1"/>
                </a:solidFill>
              </a:rPr>
              <a:t>najviše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bodova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7830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812</TotalTime>
  <Words>2057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PowerPoint Presentation</vt:lpstr>
      <vt:lpstr>Ukratko o pravilima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ODBOJKA</dc:title>
  <dc:creator>Nives Krošnjar</dc:creator>
  <cp:lastModifiedBy>Nives Krošnjar</cp:lastModifiedBy>
  <cp:revision>189</cp:revision>
  <dcterms:created xsi:type="dcterms:W3CDTF">2020-03-15T15:37:19Z</dcterms:created>
  <dcterms:modified xsi:type="dcterms:W3CDTF">2020-04-15T11:02:47Z</dcterms:modified>
</cp:coreProperties>
</file>