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6" r:id="rId3"/>
    <p:sldId id="258" r:id="rId4"/>
    <p:sldId id="259" r:id="rId5"/>
    <p:sldId id="260" r:id="rId6"/>
    <p:sldId id="261" r:id="rId7"/>
    <p:sldId id="269" r:id="rId8"/>
    <p:sldId id="262" r:id="rId9"/>
    <p:sldId id="270" r:id="rId10"/>
    <p:sldId id="263" r:id="rId11"/>
    <p:sldId id="264" r:id="rId12"/>
    <p:sldId id="271" r:id="rId13"/>
    <p:sldId id="272" r:id="rId14"/>
    <p:sldId id="265" r:id="rId15"/>
    <p:sldId id="273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il teme 1 - Isticanj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1E49C8-E39C-439E-811D-5FE9958110CB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9AABC-D3A7-450C-96AF-29BCD77C1BE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6394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27C6F73-054D-4CEB-AE2B-450A9F5262CD}" type="slidenum">
              <a:rPr lang="hr-HR" altLang="sr-Latn-RS"/>
              <a:pPr eaLnBrk="1" hangingPunct="1"/>
              <a:t>1</a:t>
            </a:fld>
            <a:endParaRPr lang="hr-HR" altLang="sr-Latn-R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033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933F-2BAE-4D28-B52E-E31C6097338F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81B7-28DF-4FEA-ADD2-3588B34C1C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6743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933F-2BAE-4D28-B52E-E31C6097338F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81B7-28DF-4FEA-ADD2-3588B34C1C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9771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933F-2BAE-4D28-B52E-E31C6097338F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81B7-28DF-4FEA-ADD2-3588B34C1C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3891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B9A8A0-85A2-48E2-9BDB-8191FDA2302B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18366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933F-2BAE-4D28-B52E-E31C6097338F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81B7-28DF-4FEA-ADD2-3588B34C1C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553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933F-2BAE-4D28-B52E-E31C6097338F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81B7-28DF-4FEA-ADD2-3588B34C1C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088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933F-2BAE-4D28-B52E-E31C6097338F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81B7-28DF-4FEA-ADD2-3588B34C1C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6013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933F-2BAE-4D28-B52E-E31C6097338F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81B7-28DF-4FEA-ADD2-3588B34C1C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219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933F-2BAE-4D28-B52E-E31C6097338F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81B7-28DF-4FEA-ADD2-3588B34C1C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8787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933F-2BAE-4D28-B52E-E31C6097338F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81B7-28DF-4FEA-ADD2-3588B34C1C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2791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933F-2BAE-4D28-B52E-E31C6097338F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81B7-28DF-4FEA-ADD2-3588B34C1C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0995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933F-2BAE-4D28-B52E-E31C6097338F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81B7-28DF-4FEA-ADD2-3588B34C1C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72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4933F-2BAE-4D28-B52E-E31C6097338F}" type="datetimeFigureOut">
              <a:rPr lang="hr-HR" smtClean="0"/>
              <a:t>4.5.2020.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081B7-28DF-4FEA-ADD2-3588B34C1C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699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20" name="Group 37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118646279"/>
              </p:ext>
            </p:extLst>
          </p:nvPr>
        </p:nvGraphicFramePr>
        <p:xfrm>
          <a:off x="468313" y="549275"/>
          <a:ext cx="8229600" cy="5688014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3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BIJELI MANTIL</a:t>
                      </a:r>
                      <a:endParaRPr kumimoji="0" lang="en-US" altLang="sr-Latn-R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UŠI</a:t>
                      </a:r>
                      <a:endParaRPr kumimoji="0" lang="en-US" altLang="sr-Latn-R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PASTA</a:t>
                      </a:r>
                      <a:endParaRPr kumimoji="0" lang="en-US" altLang="sr-Latn-R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UMIVANJE</a:t>
                      </a:r>
                      <a:endParaRPr kumimoji="0" lang="en-US" altLang="sr-Latn-R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TABLETA</a:t>
                      </a:r>
                      <a:endParaRPr kumimoji="0" lang="en-US" altLang="sr-Latn-R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OČI</a:t>
                      </a:r>
                      <a:endParaRPr kumimoji="0" lang="en-US" altLang="sr-Latn-R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ČETKICA</a:t>
                      </a:r>
                      <a:endParaRPr kumimoji="0" lang="en-US" altLang="sr-Latn-R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TUŠIRANJE</a:t>
                      </a:r>
                      <a:endParaRPr kumimoji="0" lang="en-US" altLang="sr-Latn-R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CIJEPI DJECU</a:t>
                      </a:r>
                      <a:endParaRPr kumimoji="0" lang="en-US" altLang="sr-Latn-R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USTA</a:t>
                      </a:r>
                      <a:endParaRPr kumimoji="0" lang="en-US" altLang="sr-Latn-R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KONAC</a:t>
                      </a:r>
                      <a:endParaRPr kumimoji="0" lang="en-US" altLang="sr-Latn-R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PRANJE KOSE</a:t>
                      </a:r>
                      <a:endParaRPr kumimoji="0" lang="en-US" altLang="sr-Latn-R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6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LIJEK</a:t>
                      </a:r>
                      <a:endParaRPr kumimoji="0" lang="en-US" altLang="sr-Latn-R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NOS</a:t>
                      </a:r>
                      <a:endParaRPr kumimoji="0" lang="en-US" altLang="sr-Latn-R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STOMATOLOG</a:t>
                      </a:r>
                      <a:endParaRPr kumimoji="0" lang="en-US" altLang="sr-Latn-R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PRANJE ZUBI</a:t>
                      </a:r>
                      <a:endParaRPr kumimoji="0" lang="en-US" altLang="sr-Latn-R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5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LIJEČNIK</a:t>
                      </a:r>
                      <a:endParaRPr kumimoji="0" lang="en-US" altLang="sr-Latn-R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GLAVA</a:t>
                      </a:r>
                      <a:endParaRPr kumimoji="0" lang="en-US" altLang="sr-Latn-R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ZUBI</a:t>
                      </a:r>
                      <a:endParaRPr kumimoji="0" lang="en-US" altLang="sr-Latn-R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HIGIJENA</a:t>
                      </a:r>
                      <a:endParaRPr kumimoji="0" lang="en-US" altLang="sr-Latn-R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3963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ZDRAVLJE</a:t>
                      </a:r>
                      <a:endParaRPr kumimoji="0" lang="en-US" altLang="sr-Latn-RS" sz="36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13" name="Rectangle 265"/>
          <p:cNvSpPr>
            <a:spLocks noChangeArrowheads="1"/>
          </p:cNvSpPr>
          <p:nvPr/>
        </p:nvSpPr>
        <p:spPr bwMode="auto">
          <a:xfrm>
            <a:off x="532352" y="633308"/>
            <a:ext cx="1908175" cy="71913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2600" b="1" dirty="0">
                <a:latin typeface="Comic Sans MS" panose="030F0702030302020204" pitchFamily="66" charset="0"/>
              </a:rPr>
              <a:t>A1</a:t>
            </a:r>
          </a:p>
        </p:txBody>
      </p:sp>
      <p:sp>
        <p:nvSpPr>
          <p:cNvPr id="2314" name="Rectangle 266"/>
          <p:cNvSpPr>
            <a:spLocks noChangeArrowheads="1"/>
          </p:cNvSpPr>
          <p:nvPr/>
        </p:nvSpPr>
        <p:spPr bwMode="auto">
          <a:xfrm>
            <a:off x="544257" y="1485901"/>
            <a:ext cx="1908175" cy="71913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2600" b="1" dirty="0">
                <a:latin typeface="Comic Sans MS" panose="030F0702030302020204" pitchFamily="66" charset="0"/>
              </a:rPr>
              <a:t>A2</a:t>
            </a:r>
          </a:p>
        </p:txBody>
      </p:sp>
      <p:sp>
        <p:nvSpPr>
          <p:cNvPr id="2315" name="Rectangle 267"/>
          <p:cNvSpPr>
            <a:spLocks noChangeArrowheads="1"/>
          </p:cNvSpPr>
          <p:nvPr/>
        </p:nvSpPr>
        <p:spPr bwMode="auto">
          <a:xfrm>
            <a:off x="544257" y="2334047"/>
            <a:ext cx="1908175" cy="71913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2600" b="1" dirty="0">
                <a:latin typeface="Comic Sans MS" panose="030F0702030302020204" pitchFamily="66" charset="0"/>
              </a:rPr>
              <a:t>A3</a:t>
            </a:r>
          </a:p>
        </p:txBody>
      </p:sp>
      <p:sp>
        <p:nvSpPr>
          <p:cNvPr id="2316" name="Rectangle 268"/>
          <p:cNvSpPr>
            <a:spLocks noChangeArrowheads="1"/>
          </p:cNvSpPr>
          <p:nvPr/>
        </p:nvSpPr>
        <p:spPr bwMode="auto">
          <a:xfrm>
            <a:off x="583911" y="3243049"/>
            <a:ext cx="1908175" cy="71913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2600" b="1" dirty="0">
                <a:latin typeface="Comic Sans MS" panose="030F0702030302020204" pitchFamily="66" charset="0"/>
              </a:rPr>
              <a:t>A4</a:t>
            </a:r>
          </a:p>
        </p:txBody>
      </p:sp>
      <p:sp>
        <p:nvSpPr>
          <p:cNvPr id="2317" name="Rectangle 269"/>
          <p:cNvSpPr>
            <a:spLocks noChangeArrowheads="1"/>
          </p:cNvSpPr>
          <p:nvPr/>
        </p:nvSpPr>
        <p:spPr bwMode="auto">
          <a:xfrm>
            <a:off x="577454" y="4084388"/>
            <a:ext cx="1908175" cy="863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hr-HR" altLang="sr-Latn-RS" sz="2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</a:t>
            </a:r>
          </a:p>
        </p:txBody>
      </p:sp>
      <p:sp>
        <p:nvSpPr>
          <p:cNvPr id="2318" name="Rectangle 270"/>
          <p:cNvSpPr>
            <a:spLocks noChangeArrowheads="1"/>
          </p:cNvSpPr>
          <p:nvPr/>
        </p:nvSpPr>
        <p:spPr bwMode="auto">
          <a:xfrm>
            <a:off x="2627784" y="622300"/>
            <a:ext cx="1908175" cy="71913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2600" b="1">
                <a:latin typeface="Comic Sans MS" panose="030F0702030302020204" pitchFamily="66" charset="0"/>
              </a:rPr>
              <a:t>B1</a:t>
            </a:r>
          </a:p>
        </p:txBody>
      </p:sp>
      <p:sp>
        <p:nvSpPr>
          <p:cNvPr id="2319" name="Rectangle 271"/>
          <p:cNvSpPr>
            <a:spLocks noChangeArrowheads="1"/>
          </p:cNvSpPr>
          <p:nvPr/>
        </p:nvSpPr>
        <p:spPr bwMode="auto">
          <a:xfrm>
            <a:off x="2627783" y="1485900"/>
            <a:ext cx="1908175" cy="71913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2600" b="1" dirty="0">
                <a:latin typeface="Comic Sans MS" panose="030F0702030302020204" pitchFamily="66" charset="0"/>
              </a:rPr>
              <a:t>B2</a:t>
            </a:r>
          </a:p>
        </p:txBody>
      </p:sp>
      <p:sp>
        <p:nvSpPr>
          <p:cNvPr id="2320" name="Rectangle 272"/>
          <p:cNvSpPr>
            <a:spLocks noChangeArrowheads="1"/>
          </p:cNvSpPr>
          <p:nvPr/>
        </p:nvSpPr>
        <p:spPr bwMode="auto">
          <a:xfrm>
            <a:off x="2619733" y="2357673"/>
            <a:ext cx="1908175" cy="71913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2600" b="1">
                <a:latin typeface="Comic Sans MS" panose="030F0702030302020204" pitchFamily="66" charset="0"/>
              </a:rPr>
              <a:t>B3</a:t>
            </a:r>
          </a:p>
        </p:txBody>
      </p:sp>
      <p:sp>
        <p:nvSpPr>
          <p:cNvPr id="2321" name="Rectangle 273"/>
          <p:cNvSpPr>
            <a:spLocks noChangeArrowheads="1"/>
          </p:cNvSpPr>
          <p:nvPr/>
        </p:nvSpPr>
        <p:spPr bwMode="auto">
          <a:xfrm>
            <a:off x="2619732" y="3220053"/>
            <a:ext cx="1908175" cy="71913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2600" b="1" dirty="0">
                <a:latin typeface="Comic Sans MS" panose="030F0702030302020204" pitchFamily="66" charset="0"/>
              </a:rPr>
              <a:t>B4</a:t>
            </a:r>
          </a:p>
        </p:txBody>
      </p:sp>
      <p:sp>
        <p:nvSpPr>
          <p:cNvPr id="2322" name="Rectangle 274"/>
          <p:cNvSpPr>
            <a:spLocks noChangeArrowheads="1"/>
          </p:cNvSpPr>
          <p:nvPr/>
        </p:nvSpPr>
        <p:spPr bwMode="auto">
          <a:xfrm>
            <a:off x="2649184" y="4043895"/>
            <a:ext cx="1908175" cy="863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hr-HR" altLang="sr-Latn-RS" sz="2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</a:t>
            </a:r>
          </a:p>
        </p:txBody>
      </p:sp>
      <p:sp>
        <p:nvSpPr>
          <p:cNvPr id="2324" name="Rectangle 276"/>
          <p:cNvSpPr>
            <a:spLocks noChangeArrowheads="1"/>
          </p:cNvSpPr>
          <p:nvPr/>
        </p:nvSpPr>
        <p:spPr bwMode="auto">
          <a:xfrm>
            <a:off x="4668247" y="642269"/>
            <a:ext cx="1908175" cy="71913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2600" b="1">
                <a:latin typeface="Comic Sans MS" panose="030F0702030302020204" pitchFamily="66" charset="0"/>
              </a:rPr>
              <a:t>C1</a:t>
            </a:r>
          </a:p>
        </p:txBody>
      </p:sp>
      <p:sp>
        <p:nvSpPr>
          <p:cNvPr id="2325" name="Rectangle 277"/>
          <p:cNvSpPr>
            <a:spLocks noChangeArrowheads="1"/>
          </p:cNvSpPr>
          <p:nvPr/>
        </p:nvSpPr>
        <p:spPr bwMode="auto">
          <a:xfrm>
            <a:off x="4644008" y="1471613"/>
            <a:ext cx="1908175" cy="71913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2600" b="1" dirty="0">
                <a:latin typeface="Comic Sans MS" panose="030F0702030302020204" pitchFamily="66" charset="0"/>
              </a:rPr>
              <a:t>C2</a:t>
            </a:r>
          </a:p>
        </p:txBody>
      </p:sp>
      <p:sp>
        <p:nvSpPr>
          <p:cNvPr id="2326" name="Rectangle 278"/>
          <p:cNvSpPr>
            <a:spLocks noChangeArrowheads="1"/>
          </p:cNvSpPr>
          <p:nvPr/>
        </p:nvSpPr>
        <p:spPr bwMode="auto">
          <a:xfrm>
            <a:off x="4640576" y="2349500"/>
            <a:ext cx="1908175" cy="71913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2600" b="1">
                <a:latin typeface="Comic Sans MS" panose="030F0702030302020204" pitchFamily="66" charset="0"/>
              </a:rPr>
              <a:t>C3</a:t>
            </a:r>
          </a:p>
        </p:txBody>
      </p:sp>
      <p:sp>
        <p:nvSpPr>
          <p:cNvPr id="2327" name="Rectangle 279"/>
          <p:cNvSpPr>
            <a:spLocks noChangeArrowheads="1"/>
          </p:cNvSpPr>
          <p:nvPr/>
        </p:nvSpPr>
        <p:spPr bwMode="auto">
          <a:xfrm>
            <a:off x="4694785" y="3211957"/>
            <a:ext cx="1908175" cy="71913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2600" b="1">
                <a:latin typeface="Comic Sans MS" panose="030F0702030302020204" pitchFamily="66" charset="0"/>
              </a:rPr>
              <a:t>C4</a:t>
            </a:r>
          </a:p>
        </p:txBody>
      </p:sp>
      <p:sp>
        <p:nvSpPr>
          <p:cNvPr id="2328" name="Rectangle 280"/>
          <p:cNvSpPr>
            <a:spLocks noChangeArrowheads="1"/>
          </p:cNvSpPr>
          <p:nvPr/>
        </p:nvSpPr>
        <p:spPr bwMode="auto">
          <a:xfrm>
            <a:off x="4710194" y="4055269"/>
            <a:ext cx="1908175" cy="863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hr-HR" altLang="sr-Latn-RS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</a:t>
            </a:r>
          </a:p>
        </p:txBody>
      </p:sp>
      <p:sp>
        <p:nvSpPr>
          <p:cNvPr id="2329" name="Rectangle 281"/>
          <p:cNvSpPr>
            <a:spLocks noChangeArrowheads="1"/>
          </p:cNvSpPr>
          <p:nvPr/>
        </p:nvSpPr>
        <p:spPr bwMode="auto">
          <a:xfrm>
            <a:off x="6695430" y="626299"/>
            <a:ext cx="1908175" cy="71913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2600" b="1">
                <a:latin typeface="Comic Sans MS" panose="030F0702030302020204" pitchFamily="66" charset="0"/>
              </a:rPr>
              <a:t>D1</a:t>
            </a:r>
          </a:p>
        </p:txBody>
      </p:sp>
      <p:sp>
        <p:nvSpPr>
          <p:cNvPr id="2331" name="Rectangle 283"/>
          <p:cNvSpPr>
            <a:spLocks noChangeArrowheads="1"/>
          </p:cNvSpPr>
          <p:nvPr/>
        </p:nvSpPr>
        <p:spPr bwMode="auto">
          <a:xfrm>
            <a:off x="6706077" y="1490763"/>
            <a:ext cx="1908175" cy="71913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2600" b="1">
                <a:latin typeface="Comic Sans MS" panose="030F0702030302020204" pitchFamily="66" charset="0"/>
              </a:rPr>
              <a:t>D2</a:t>
            </a:r>
          </a:p>
        </p:txBody>
      </p:sp>
      <p:sp>
        <p:nvSpPr>
          <p:cNvPr id="2332" name="Rectangle 284"/>
          <p:cNvSpPr>
            <a:spLocks noChangeArrowheads="1"/>
          </p:cNvSpPr>
          <p:nvPr/>
        </p:nvSpPr>
        <p:spPr bwMode="auto">
          <a:xfrm>
            <a:off x="6728463" y="2315381"/>
            <a:ext cx="1908175" cy="71913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2600" b="1" dirty="0">
                <a:latin typeface="Comic Sans MS" panose="030F0702030302020204" pitchFamily="66" charset="0"/>
              </a:rPr>
              <a:t>D3</a:t>
            </a:r>
          </a:p>
        </p:txBody>
      </p:sp>
      <p:sp>
        <p:nvSpPr>
          <p:cNvPr id="2333" name="Rectangle 285"/>
          <p:cNvSpPr>
            <a:spLocks noChangeArrowheads="1"/>
          </p:cNvSpPr>
          <p:nvPr/>
        </p:nvSpPr>
        <p:spPr bwMode="auto">
          <a:xfrm>
            <a:off x="6745187" y="3192604"/>
            <a:ext cx="1908175" cy="71913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2600" b="1" dirty="0">
                <a:latin typeface="Comic Sans MS" panose="030F0702030302020204" pitchFamily="66" charset="0"/>
              </a:rPr>
              <a:t>D4</a:t>
            </a:r>
          </a:p>
        </p:txBody>
      </p:sp>
      <p:sp>
        <p:nvSpPr>
          <p:cNvPr id="2334" name="Rectangle 286"/>
          <p:cNvSpPr>
            <a:spLocks noChangeArrowheads="1"/>
          </p:cNvSpPr>
          <p:nvPr/>
        </p:nvSpPr>
        <p:spPr bwMode="auto">
          <a:xfrm>
            <a:off x="6730606" y="4055269"/>
            <a:ext cx="1908175" cy="863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hr-HR" altLang="sr-Latn-RS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</a:t>
            </a:r>
          </a:p>
        </p:txBody>
      </p:sp>
      <p:sp>
        <p:nvSpPr>
          <p:cNvPr id="2335" name="Rectangle 287" descr="Kugla"/>
          <p:cNvSpPr>
            <a:spLocks noChangeArrowheads="1"/>
          </p:cNvSpPr>
          <p:nvPr/>
        </p:nvSpPr>
        <p:spPr bwMode="auto">
          <a:xfrm>
            <a:off x="493199" y="5085184"/>
            <a:ext cx="8207375" cy="10795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hr-HR" altLang="sr-Latn-R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KONAČNO RJEŠENJE</a:t>
            </a:r>
            <a:endParaRPr lang="en-US" altLang="sr-Latn-RS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63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2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3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2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3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2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3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2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23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3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500"/>
                                        <p:tgtEl>
                                          <p:spTgt spid="2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3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2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2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3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2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2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3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500"/>
                                        <p:tgtEl>
                                          <p:spTgt spid="2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2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3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500"/>
                                        <p:tgtEl>
                                          <p:spTgt spid="2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2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3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2" dur="500"/>
                                        <p:tgtEl>
                                          <p:spTgt spid="2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2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3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8" dur="500"/>
                                        <p:tgtEl>
                                          <p:spTgt spid="2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2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3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4" dur="500"/>
                                        <p:tgtEl>
                                          <p:spTgt spid="2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2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3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0" dur="500"/>
                                        <p:tgtEl>
                                          <p:spTgt spid="2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2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3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6" dur="500"/>
                                        <p:tgtEl>
                                          <p:spTgt spid="2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2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3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 nodeType="clickPar">
                      <p:stCondLst>
                        <p:cond delay="0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2" dur="500"/>
                                        <p:tgtEl>
                                          <p:spTgt spid="2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1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3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 nodeType="clickPar">
                      <p:stCondLst>
                        <p:cond delay="0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8" dur="500"/>
                                        <p:tgtEl>
                                          <p:spTgt spid="2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2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3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0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4" dur="500"/>
                                        <p:tgtEl>
                                          <p:spTgt spid="2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3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3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 nodeType="clickPar">
                      <p:stCondLst>
                        <p:cond delay="0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0" dur="500"/>
                                        <p:tgtEl>
                                          <p:spTgt spid="2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4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3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 nodeType="clickPar">
                      <p:stCondLst>
                        <p:cond delay="0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6" dur="500"/>
                                        <p:tgtEl>
                                          <p:spTgt spid="23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5"/>
                  </p:tgtEl>
                </p:cond>
              </p:nextCondLst>
            </p:seq>
          </p:childTnLst>
        </p:cTn>
      </p:par>
    </p:tnLst>
    <p:bldLst>
      <p:bldP spid="2313" grpId="0" animBg="1"/>
      <p:bldP spid="2314" grpId="0" animBg="1"/>
      <p:bldP spid="2315" grpId="0" animBg="1"/>
      <p:bldP spid="2316" grpId="0" animBg="1"/>
      <p:bldP spid="2317" grpId="0" animBg="1"/>
      <p:bldP spid="2318" grpId="0" animBg="1"/>
      <p:bldP spid="2319" grpId="0" animBg="1"/>
      <p:bldP spid="2320" grpId="0" animBg="1"/>
      <p:bldP spid="2321" grpId="0" animBg="1"/>
      <p:bldP spid="2322" grpId="0" animBg="1"/>
      <p:bldP spid="2324" grpId="0" animBg="1"/>
      <p:bldP spid="2325" grpId="0" animBg="1"/>
      <p:bldP spid="2326" grpId="0" animBg="1"/>
      <p:bldP spid="2327" grpId="0" animBg="1"/>
      <p:bldP spid="2328" grpId="0" animBg="1"/>
      <p:bldP spid="2329" grpId="0" animBg="1"/>
      <p:bldP spid="2331" grpId="0" animBg="1"/>
      <p:bldP spid="2332" grpId="0" animBg="1"/>
      <p:bldP spid="2333" grpId="0" animBg="1"/>
      <p:bldP spid="2334" grpId="0" animBg="1"/>
      <p:bldP spid="233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060848"/>
            <a:ext cx="3294112" cy="3294112"/>
          </a:xfrm>
          <a:prstGeom prst="rect">
            <a:avLst/>
          </a:prstGeom>
        </p:spPr>
      </p:pic>
      <p:sp>
        <p:nvSpPr>
          <p:cNvPr id="5" name="Rectangle 287" descr="Kugla">
            <a:extLst>
              <a:ext uri="{FF2B5EF4-FFF2-40B4-BE49-F238E27FC236}">
                <a16:creationId xmlns:a16="http://schemas.microsoft.com/office/drawing/2014/main" id="{CDEEE4FD-99B6-4443-B7D0-D42BB6D8A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688" y="692696"/>
            <a:ext cx="5238328" cy="1224136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hr-HR" altLang="sr-Latn-R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PONOVIMO</a:t>
            </a:r>
            <a:endParaRPr lang="en-US" altLang="sr-Latn-RS" sz="4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22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467544" y="2466616"/>
            <a:ext cx="576064" cy="576064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ekstniOkvir 1"/>
          <p:cNvSpPr txBox="1"/>
          <p:nvPr/>
        </p:nvSpPr>
        <p:spPr>
          <a:xfrm>
            <a:off x="539552" y="1124744"/>
            <a:ext cx="6534161" cy="3878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b="1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KADA BRINEŠ O ČISTOĆI TIJELA?</a:t>
            </a:r>
          </a:p>
          <a:p>
            <a:endParaRPr lang="hr-HR" sz="3200" b="1" dirty="0">
              <a:solidFill>
                <a:srgbClr val="00206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SVAKI DAN</a:t>
            </a: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VIKENDOM</a:t>
            </a: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PONEKAD</a:t>
            </a:r>
          </a:p>
        </p:txBody>
      </p:sp>
    </p:spTree>
    <p:extLst>
      <p:ext uri="{BB962C8B-B14F-4D97-AF65-F5344CB8AC3E}">
        <p14:creationId xmlns:p14="http://schemas.microsoft.com/office/powerpoint/2010/main" val="63109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467544" y="2466616"/>
            <a:ext cx="576064" cy="576064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ekstniOkvir 1"/>
          <p:cNvSpPr txBox="1"/>
          <p:nvPr/>
        </p:nvSpPr>
        <p:spPr>
          <a:xfrm>
            <a:off x="539552" y="1124744"/>
            <a:ext cx="7611379" cy="3878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b="1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STOMATOLOG SE BRINE O ZDRAVLJU:</a:t>
            </a:r>
          </a:p>
          <a:p>
            <a:endParaRPr lang="hr-HR" sz="3200" b="1" dirty="0">
              <a:solidFill>
                <a:srgbClr val="00206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ZUBA</a:t>
            </a: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OČIJU</a:t>
            </a: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CIJELOG TIJELA</a:t>
            </a:r>
          </a:p>
        </p:txBody>
      </p:sp>
    </p:spTree>
    <p:extLst>
      <p:ext uri="{BB962C8B-B14F-4D97-AF65-F5344CB8AC3E}">
        <p14:creationId xmlns:p14="http://schemas.microsoft.com/office/powerpoint/2010/main" val="52972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475600" y="3429000"/>
            <a:ext cx="576064" cy="576064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ekstniOkvir 1"/>
          <p:cNvSpPr txBox="1"/>
          <p:nvPr/>
        </p:nvSpPr>
        <p:spPr>
          <a:xfrm>
            <a:off x="539552" y="1124744"/>
            <a:ext cx="6816290" cy="3878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b="1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STOMATOLOGU TREBA OTIĆI:</a:t>
            </a:r>
          </a:p>
          <a:p>
            <a:endParaRPr lang="hr-HR" sz="32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SAMO KADA ZUB BOLI</a:t>
            </a: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NA REDOVITE PREGLEDE </a:t>
            </a: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TEK KADA NARASTU TRAJNI ZUBI</a:t>
            </a:r>
          </a:p>
        </p:txBody>
      </p:sp>
    </p:spTree>
    <p:extLst>
      <p:ext uri="{BB962C8B-B14F-4D97-AF65-F5344CB8AC3E}">
        <p14:creationId xmlns:p14="http://schemas.microsoft.com/office/powerpoint/2010/main" val="1585112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475600" y="3429000"/>
            <a:ext cx="576064" cy="576064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ekstniOkvir 1"/>
          <p:cNvSpPr txBox="1"/>
          <p:nvPr/>
        </p:nvSpPr>
        <p:spPr>
          <a:xfrm>
            <a:off x="539552" y="1124744"/>
            <a:ext cx="4027064" cy="3878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b="1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RUKE TREBA PRATI:</a:t>
            </a:r>
          </a:p>
          <a:p>
            <a:endParaRPr lang="hr-HR" sz="32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ZA VRIJEME JELA</a:t>
            </a: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PRIJE JELA</a:t>
            </a: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NAKON JELA</a:t>
            </a:r>
          </a:p>
        </p:txBody>
      </p:sp>
    </p:spTree>
    <p:extLst>
      <p:ext uri="{BB962C8B-B14F-4D97-AF65-F5344CB8AC3E}">
        <p14:creationId xmlns:p14="http://schemas.microsoft.com/office/powerpoint/2010/main" val="291813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475600" y="3429000"/>
            <a:ext cx="576064" cy="576064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ekstniOkvir 1"/>
          <p:cNvSpPr txBox="1"/>
          <p:nvPr/>
        </p:nvSpPr>
        <p:spPr>
          <a:xfrm>
            <a:off x="539552" y="1124744"/>
            <a:ext cx="4027064" cy="28936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b="1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RUKE TREBA PRATI:</a:t>
            </a:r>
          </a:p>
          <a:p>
            <a:endParaRPr lang="hr-HR" sz="32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PRIJE NUŽDE</a:t>
            </a: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POSLIJE NUŽDE</a:t>
            </a:r>
          </a:p>
        </p:txBody>
      </p:sp>
    </p:spTree>
    <p:extLst>
      <p:ext uri="{BB962C8B-B14F-4D97-AF65-F5344CB8AC3E}">
        <p14:creationId xmlns:p14="http://schemas.microsoft.com/office/powerpoint/2010/main" val="313709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481312" y="3429000"/>
            <a:ext cx="576064" cy="576064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ekstniOkvir 1"/>
          <p:cNvSpPr txBox="1"/>
          <p:nvPr/>
        </p:nvSpPr>
        <p:spPr>
          <a:xfrm>
            <a:off x="539552" y="1124744"/>
            <a:ext cx="6511719" cy="3878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b="1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ZA PRANJE RUKU POTREBAN JE:</a:t>
            </a:r>
          </a:p>
          <a:p>
            <a:endParaRPr lang="hr-HR" sz="3200" b="1" dirty="0">
              <a:solidFill>
                <a:srgbClr val="00206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ŠAMPON</a:t>
            </a: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SAPUN</a:t>
            </a: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ČEŠALJ</a:t>
            </a:r>
          </a:p>
        </p:txBody>
      </p:sp>
    </p:spTree>
    <p:extLst>
      <p:ext uri="{BB962C8B-B14F-4D97-AF65-F5344CB8AC3E}">
        <p14:creationId xmlns:p14="http://schemas.microsoft.com/office/powerpoint/2010/main" val="50131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467544" y="4437112"/>
            <a:ext cx="576064" cy="576064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ekstniOkvir 1"/>
          <p:cNvSpPr txBox="1"/>
          <p:nvPr/>
        </p:nvSpPr>
        <p:spPr>
          <a:xfrm>
            <a:off x="539552" y="1124744"/>
            <a:ext cx="5391219" cy="3878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b="1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HIGIJENU ODRŽAVAMO U:</a:t>
            </a:r>
          </a:p>
          <a:p>
            <a:endParaRPr lang="hr-HR" sz="32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HODNIKU</a:t>
            </a: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DVORIŠTU</a:t>
            </a:r>
          </a:p>
          <a:p>
            <a:pPr marL="514350" indent="-514350">
              <a:lnSpc>
                <a:spcPct val="200000"/>
              </a:lnSpc>
              <a:buAutoNum type="alphaLcParenR"/>
            </a:pPr>
            <a:r>
              <a:rPr lang="hr-HR" sz="3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KUPAONICI</a:t>
            </a:r>
          </a:p>
        </p:txBody>
      </p:sp>
    </p:spTree>
    <p:extLst>
      <p:ext uri="{BB962C8B-B14F-4D97-AF65-F5344CB8AC3E}">
        <p14:creationId xmlns:p14="http://schemas.microsoft.com/office/powerpoint/2010/main" val="207772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/>
          <p:cNvSpPr txBox="1"/>
          <p:nvPr/>
        </p:nvSpPr>
        <p:spPr>
          <a:xfrm>
            <a:off x="1331640" y="1844824"/>
            <a:ext cx="72008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1500" b="1" dirty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BRAVO!</a:t>
            </a:r>
          </a:p>
        </p:txBody>
      </p:sp>
    </p:spTree>
    <p:extLst>
      <p:ext uri="{BB962C8B-B14F-4D97-AF65-F5344CB8AC3E}">
        <p14:creationId xmlns:p14="http://schemas.microsoft.com/office/powerpoint/2010/main" val="241543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C:\Users\BERISLAV\Desktop\ENERGIJA_6 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308842"/>
            <a:ext cx="2737428" cy="425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 descr="C:\Users\BERISLAV\Desktop\moj kucni ljubimac_3 cop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460" y="1946318"/>
            <a:ext cx="2197899" cy="4385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bični oblačić 7">
            <a:extLst>
              <a:ext uri="{FF2B5EF4-FFF2-40B4-BE49-F238E27FC236}">
                <a16:creationId xmlns:a16="http://schemas.microsoft.com/office/drawing/2014/main" id="{02A8D329-6DB0-48E3-96A1-70295DD07560}"/>
              </a:ext>
            </a:extLst>
          </p:cNvPr>
          <p:cNvSpPr/>
          <p:nvPr/>
        </p:nvSpPr>
        <p:spPr>
          <a:xfrm>
            <a:off x="123308" y="285183"/>
            <a:ext cx="7689052" cy="1703657"/>
          </a:xfrm>
          <a:prstGeom prst="cloudCallout">
            <a:avLst>
              <a:gd name="adj1" fmla="val 17124"/>
              <a:gd name="adj2" fmla="val 89867"/>
            </a:avLst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TekstniOkvir 6"/>
          <p:cNvSpPr txBox="1"/>
          <p:nvPr/>
        </p:nvSpPr>
        <p:spPr>
          <a:xfrm>
            <a:off x="835486" y="792585"/>
            <a:ext cx="6264696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36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 ČEMU SE RAZLIKUJEMO?</a:t>
            </a:r>
          </a:p>
        </p:txBody>
      </p:sp>
    </p:spTree>
    <p:extLst>
      <p:ext uri="{BB962C8B-B14F-4D97-AF65-F5344CB8AC3E}">
        <p14:creationId xmlns:p14="http://schemas.microsoft.com/office/powerpoint/2010/main" val="565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C:\Users\BERISLAV\Desktop\DAN NEOVISNOSTI 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764" y="2276872"/>
            <a:ext cx="4248472" cy="4408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ični oblačić 7">
            <a:extLst>
              <a:ext uri="{FF2B5EF4-FFF2-40B4-BE49-F238E27FC236}">
                <a16:creationId xmlns:a16="http://schemas.microsoft.com/office/drawing/2014/main" id="{AABE0CCB-77D8-4F1E-9BCF-FAEB8DB98804}"/>
              </a:ext>
            </a:extLst>
          </p:cNvPr>
          <p:cNvSpPr/>
          <p:nvPr/>
        </p:nvSpPr>
        <p:spPr>
          <a:xfrm>
            <a:off x="123308" y="285183"/>
            <a:ext cx="7689052" cy="1703657"/>
          </a:xfrm>
          <a:prstGeom prst="cloudCallout">
            <a:avLst>
              <a:gd name="adj1" fmla="val 1390"/>
              <a:gd name="adj2" fmla="val 80784"/>
            </a:avLst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F4B5B13F-3C01-4C2F-9C4A-11EC5BC3704F}"/>
              </a:ext>
            </a:extLst>
          </p:cNvPr>
          <p:cNvSpPr txBox="1"/>
          <p:nvPr/>
        </p:nvSpPr>
        <p:spPr>
          <a:xfrm>
            <a:off x="835486" y="792585"/>
            <a:ext cx="575273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36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 ČEMU SMO SLIČNI?</a:t>
            </a:r>
          </a:p>
        </p:txBody>
      </p:sp>
    </p:spTree>
    <p:extLst>
      <p:ext uri="{BB962C8B-B14F-4D97-AF65-F5344CB8AC3E}">
        <p14:creationId xmlns:p14="http://schemas.microsoft.com/office/powerpoint/2010/main" val="28162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45" r="54000" b="22640"/>
          <a:stretch/>
        </p:blipFill>
        <p:spPr>
          <a:xfrm>
            <a:off x="1403648" y="1196752"/>
            <a:ext cx="6192688" cy="5492645"/>
          </a:xfrm>
          <a:prstGeom prst="rect">
            <a:avLst/>
          </a:prstGeom>
        </p:spPr>
      </p:pic>
      <p:sp>
        <p:nvSpPr>
          <p:cNvPr id="3" name="TekstniOkvir 2"/>
          <p:cNvSpPr txBox="1"/>
          <p:nvPr/>
        </p:nvSpPr>
        <p:spPr>
          <a:xfrm>
            <a:off x="2411760" y="260648"/>
            <a:ext cx="37144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b="1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DIJELOVI TIJELA</a:t>
            </a:r>
          </a:p>
        </p:txBody>
      </p:sp>
    </p:spTree>
    <p:extLst>
      <p:ext uri="{BB962C8B-B14F-4D97-AF65-F5344CB8AC3E}">
        <p14:creationId xmlns:p14="http://schemas.microsoft.com/office/powerpoint/2010/main" val="115728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00" t="14889" b="21880"/>
          <a:stretch/>
        </p:blipFill>
        <p:spPr>
          <a:xfrm>
            <a:off x="1547664" y="476672"/>
            <a:ext cx="6336704" cy="5608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32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33" t="14399" r="16401" b="53868"/>
          <a:stretch/>
        </p:blipFill>
        <p:spPr>
          <a:xfrm>
            <a:off x="178554" y="1700808"/>
            <a:ext cx="4441199" cy="4536504"/>
          </a:xfrm>
          <a:prstGeom prst="rect">
            <a:avLst/>
          </a:prstGeo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05C0F7F3-B14E-4712-B200-BED757C621FF}"/>
              </a:ext>
            </a:extLst>
          </p:cNvPr>
          <p:cNvSpPr txBox="1"/>
          <p:nvPr/>
        </p:nvSpPr>
        <p:spPr>
          <a:xfrm>
            <a:off x="323528" y="260648"/>
            <a:ext cx="7922362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hr-HR" sz="36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DJEČAK PERE ZUBE. </a:t>
            </a:r>
          </a:p>
          <a:p>
            <a:r>
              <a:rPr lang="hr-HR" sz="36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TO RADI BAREM DVA PUTA DNEVNO.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73DD3A15-CC11-41C0-9BAF-DE2E2CF7960F}"/>
              </a:ext>
            </a:extLst>
          </p:cNvPr>
          <p:cNvSpPr txBox="1"/>
          <p:nvPr/>
        </p:nvSpPr>
        <p:spPr>
          <a:xfrm>
            <a:off x="4778548" y="1983901"/>
            <a:ext cx="4344735" cy="452431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36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ZUBE PERE POKRETIMA DOLJE – GORE I KRUŽNO.</a:t>
            </a:r>
          </a:p>
          <a:p>
            <a:r>
              <a:rPr lang="hr-HR" sz="36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PASTU ISPERE ČISTOM VODOM.</a:t>
            </a:r>
          </a:p>
          <a:p>
            <a:endParaRPr lang="hr-HR" sz="3600" dirty="0">
              <a:solidFill>
                <a:srgbClr val="00206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hr-HR" sz="36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REDOVITO IDE KOD STOMATOLOGA.</a:t>
            </a:r>
          </a:p>
        </p:txBody>
      </p:sp>
    </p:spTree>
    <p:extLst>
      <p:ext uri="{BB962C8B-B14F-4D97-AF65-F5344CB8AC3E}">
        <p14:creationId xmlns:p14="http://schemas.microsoft.com/office/powerpoint/2010/main" val="304425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/>
          <p:cNvSpPr txBox="1"/>
          <p:nvPr/>
        </p:nvSpPr>
        <p:spPr>
          <a:xfrm>
            <a:off x="827584" y="260648"/>
            <a:ext cx="5275803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hr-HR" sz="36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DJEVOJČICA PERE RUKE. </a:t>
            </a:r>
          </a:p>
          <a:p>
            <a:r>
              <a:rPr lang="hr-HR" sz="36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KORISTI VODU I SAPUN.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6" t="14400" r="60134" b="52800"/>
          <a:stretch/>
        </p:blipFill>
        <p:spPr>
          <a:xfrm>
            <a:off x="323528" y="1628800"/>
            <a:ext cx="4740540" cy="4573227"/>
          </a:xfrm>
          <a:prstGeom prst="rect">
            <a:avLst/>
          </a:prstGeo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BFA6615D-9035-46D0-A4FD-F168E32CB6CC}"/>
              </a:ext>
            </a:extLst>
          </p:cNvPr>
          <p:cNvSpPr txBox="1"/>
          <p:nvPr/>
        </p:nvSpPr>
        <p:spPr>
          <a:xfrm>
            <a:off x="5292080" y="1844824"/>
            <a:ext cx="3744416" cy="452431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36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PERE DLANOVE, DIO IZMEĐU PRSTIJU I ISPOD NOKATA. </a:t>
            </a:r>
          </a:p>
          <a:p>
            <a:endParaRPr lang="hr-HR" sz="3600" dirty="0">
              <a:solidFill>
                <a:srgbClr val="00206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hr-HR" sz="36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RUKE BRIŠE ČISTIM RUČNIKOM.</a:t>
            </a:r>
          </a:p>
        </p:txBody>
      </p:sp>
    </p:spTree>
    <p:extLst>
      <p:ext uri="{BB962C8B-B14F-4D97-AF65-F5344CB8AC3E}">
        <p14:creationId xmlns:p14="http://schemas.microsoft.com/office/powerpoint/2010/main" val="13601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66" t="57334" r="16267" b="10267"/>
          <a:stretch/>
        </p:blipFill>
        <p:spPr>
          <a:xfrm>
            <a:off x="4725136" y="1802065"/>
            <a:ext cx="4297492" cy="4075207"/>
          </a:xfrm>
          <a:prstGeom prst="rect">
            <a:avLst/>
          </a:prstGeom>
        </p:spPr>
      </p:pic>
      <p:sp>
        <p:nvSpPr>
          <p:cNvPr id="5" name="TekstniOkvir 4">
            <a:extLst>
              <a:ext uri="{FF2B5EF4-FFF2-40B4-BE49-F238E27FC236}">
                <a16:creationId xmlns:a16="http://schemas.microsoft.com/office/drawing/2014/main" id="{E09E7700-32DE-4102-ABAC-74C80AC71E78}"/>
              </a:ext>
            </a:extLst>
          </p:cNvPr>
          <p:cNvSpPr txBox="1"/>
          <p:nvPr/>
        </p:nvSpPr>
        <p:spPr>
          <a:xfrm>
            <a:off x="323528" y="260648"/>
            <a:ext cx="8008924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hr-HR" sz="36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DJEČAK SE SPREMA OKUPATI U KADI. </a:t>
            </a:r>
          </a:p>
          <a:p>
            <a:r>
              <a:rPr lang="hr-HR" sz="36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TO RADI JEDNOM TJEDNO.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74E547CF-B063-4F8E-90C8-3AC054F62C4A}"/>
              </a:ext>
            </a:extLst>
          </p:cNvPr>
          <p:cNvSpPr txBox="1"/>
          <p:nvPr/>
        </p:nvSpPr>
        <p:spPr>
          <a:xfrm>
            <a:off x="292300" y="1812834"/>
            <a:ext cx="4279700" cy="452431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36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SVAKI DAN SE TUŠIRA. </a:t>
            </a:r>
          </a:p>
          <a:p>
            <a:r>
              <a:rPr lang="hr-HR" sz="36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TUŠIRANJEM TROŠI MANJE VODE. </a:t>
            </a:r>
          </a:p>
          <a:p>
            <a:r>
              <a:rPr lang="hr-HR" sz="36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ZA TUŠIRANJE KORISTI GEL ZA TUŠIRANJE. PERE I KOSU.</a:t>
            </a:r>
          </a:p>
        </p:txBody>
      </p:sp>
    </p:spTree>
    <p:extLst>
      <p:ext uri="{BB962C8B-B14F-4D97-AF65-F5344CB8AC3E}">
        <p14:creationId xmlns:p14="http://schemas.microsoft.com/office/powerpoint/2010/main" val="109778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4" t="57334" r="60250" b="10267"/>
          <a:stretch/>
        </p:blipFill>
        <p:spPr>
          <a:xfrm>
            <a:off x="687032" y="1843188"/>
            <a:ext cx="4821072" cy="4818694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58FDDA17-AD6A-402B-A669-D398B010B96E}"/>
              </a:ext>
            </a:extLst>
          </p:cNvPr>
          <p:cNvSpPr txBox="1"/>
          <p:nvPr/>
        </p:nvSpPr>
        <p:spPr>
          <a:xfrm>
            <a:off x="827584" y="260648"/>
            <a:ext cx="7782900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hr-HR" sz="36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DJEVOJČICA ČEŠLJA KOSU. </a:t>
            </a:r>
          </a:p>
          <a:p>
            <a:r>
              <a:rPr lang="hr-HR" sz="36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ZA PRANJE KOSE KORISTI ŠAMPON. 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7D694603-70DA-4C72-98CE-EC4EEA425506}"/>
              </a:ext>
            </a:extLst>
          </p:cNvPr>
          <p:cNvSpPr txBox="1"/>
          <p:nvPr/>
        </p:nvSpPr>
        <p:spPr>
          <a:xfrm>
            <a:off x="5796136" y="2780928"/>
            <a:ext cx="3024336" cy="230832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36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ZAŠTO DJEVOJČICA IDE KOD FRIZERA?</a:t>
            </a:r>
          </a:p>
        </p:txBody>
      </p:sp>
    </p:spTree>
    <p:extLst>
      <p:ext uri="{BB962C8B-B14F-4D97-AF65-F5344CB8AC3E}">
        <p14:creationId xmlns:p14="http://schemas.microsoft.com/office/powerpoint/2010/main" val="389023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237</Words>
  <Application>Microsoft Office PowerPoint</Application>
  <PresentationFormat>Prikaz na zaslonu (4:3)</PresentationFormat>
  <Paragraphs>101</Paragraphs>
  <Slides>18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Comic Sans MS</vt:lpstr>
      <vt:lpstr>Ebrima</vt:lpstr>
      <vt:lpstr>Tema sustava Office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Ivana</dc:creator>
  <cp:lastModifiedBy>Korisnik</cp:lastModifiedBy>
  <cp:revision>11</cp:revision>
  <dcterms:created xsi:type="dcterms:W3CDTF">2020-03-02T16:45:41Z</dcterms:created>
  <dcterms:modified xsi:type="dcterms:W3CDTF">2020-05-04T09:02:33Z</dcterms:modified>
</cp:coreProperties>
</file>