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9" r:id="rId3"/>
    <p:sldId id="261" r:id="rId4"/>
    <p:sldId id="263" r:id="rId5"/>
    <p:sldId id="265" r:id="rId6"/>
    <p:sldId id="267"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95BF-335C-4AB0-9372-844C8341C660}" type="datetimeFigureOut">
              <a:rPr lang="hr-HR" smtClean="0"/>
              <a:t>17.5.2020.</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3380B-24E1-4FCD-98CC-73109868F41F}" type="slidenum">
              <a:rPr lang="hr-HR" smtClean="0"/>
              <a:t>‹#›</a:t>
            </a:fld>
            <a:endParaRPr lang="hr-HR"/>
          </a:p>
        </p:txBody>
      </p:sp>
    </p:spTree>
    <p:extLst>
      <p:ext uri="{BB962C8B-B14F-4D97-AF65-F5344CB8AC3E}">
        <p14:creationId xmlns:p14="http://schemas.microsoft.com/office/powerpoint/2010/main" val="98884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789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18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23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65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04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53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FDF4EDC9-BF74-41D3-836A-ECB3B552D903}" type="datetimeFigureOut">
              <a:rPr lang="hr-HR" smtClean="0"/>
              <a:t>17.5.2020.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166415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F4EDC9-BF74-41D3-836A-ECB3B552D903}" type="datetimeFigureOut">
              <a:rPr lang="hr-HR" smtClean="0"/>
              <a:t>17.5.2020.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97749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F4EDC9-BF74-41D3-836A-ECB3B552D903}" type="datetimeFigureOut">
              <a:rPr lang="hr-HR" smtClean="0"/>
              <a:t>17.5.2020.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9626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F4EDC9-BF74-41D3-836A-ECB3B552D903}" type="datetimeFigureOut">
              <a:rPr lang="hr-HR" smtClean="0"/>
              <a:t>17.5.2020.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336051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FDF4EDC9-BF74-41D3-836A-ECB3B552D903}" type="datetimeFigureOut">
              <a:rPr lang="hr-HR" smtClean="0"/>
              <a:t>17.5.2020.</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397666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FDF4EDC9-BF74-41D3-836A-ECB3B552D903}" type="datetimeFigureOut">
              <a:rPr lang="hr-HR" smtClean="0"/>
              <a:t>17.5.2020.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134851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FDF4EDC9-BF74-41D3-836A-ECB3B552D903}" type="datetimeFigureOut">
              <a:rPr lang="hr-HR" smtClean="0"/>
              <a:t>17.5.2020.</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383609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FDF4EDC9-BF74-41D3-836A-ECB3B552D903}" type="datetimeFigureOut">
              <a:rPr lang="hr-HR" smtClean="0"/>
              <a:t>17.5.2020.</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264386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F4EDC9-BF74-41D3-836A-ECB3B552D903}" type="datetimeFigureOut">
              <a:rPr lang="hr-HR" smtClean="0"/>
              <a:t>17.5.2020.</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275052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DF4EDC9-BF74-41D3-836A-ECB3B552D903}" type="datetimeFigureOut">
              <a:rPr lang="hr-HR" smtClean="0"/>
              <a:t>17.5.2020.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235747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DF4EDC9-BF74-41D3-836A-ECB3B552D903}" type="datetimeFigureOut">
              <a:rPr lang="hr-HR" smtClean="0"/>
              <a:t>17.5.2020.</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6D7F816-8B35-4A4F-A69B-25ABAEF29C10}" type="slidenum">
              <a:rPr lang="hr-HR" smtClean="0"/>
              <a:t>‹#›</a:t>
            </a:fld>
            <a:endParaRPr lang="hr-HR"/>
          </a:p>
        </p:txBody>
      </p:sp>
    </p:spTree>
    <p:extLst>
      <p:ext uri="{BB962C8B-B14F-4D97-AF65-F5344CB8AC3E}">
        <p14:creationId xmlns:p14="http://schemas.microsoft.com/office/powerpoint/2010/main" val="109529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4EDC9-BF74-41D3-836A-ECB3B552D903}" type="datetimeFigureOut">
              <a:rPr lang="hr-HR" smtClean="0"/>
              <a:t>17.5.2020.</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7F816-8B35-4A4F-A69B-25ABAEF29C10}" type="slidenum">
              <a:rPr lang="hr-HR" smtClean="0"/>
              <a:t>‹#›</a:t>
            </a:fld>
            <a:endParaRPr lang="hr-HR"/>
          </a:p>
        </p:txBody>
      </p:sp>
    </p:spTree>
    <p:extLst>
      <p:ext uri="{BB962C8B-B14F-4D97-AF65-F5344CB8AC3E}">
        <p14:creationId xmlns:p14="http://schemas.microsoft.com/office/powerpoint/2010/main" val="401577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887718" y="307910"/>
            <a:ext cx="10515600" cy="9517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E82AF"/>
              </a:buClr>
              <a:buSzPts val="3600"/>
              <a:buFont typeface="Verdana"/>
              <a:buNone/>
            </a:pPr>
            <a:r>
              <a:rPr lang="hr-HR" sz="3600" b="1">
                <a:latin typeface="Verdana"/>
                <a:ea typeface="Verdana"/>
                <a:cs typeface="Verdana"/>
                <a:sym typeface="Verdana"/>
              </a:rPr>
              <a:t>Nina u muzeju </a:t>
            </a:r>
            <a:endParaRPr sz="3600" b="1">
              <a:latin typeface="Verdana"/>
              <a:ea typeface="Verdana"/>
              <a:cs typeface="Verdana"/>
              <a:sym typeface="Verdana"/>
            </a:endParaRPr>
          </a:p>
        </p:txBody>
      </p:sp>
      <p:sp>
        <p:nvSpPr>
          <p:cNvPr id="113" name="Google Shape;113;p8"/>
          <p:cNvSpPr txBox="1">
            <a:spLocks noGrp="1"/>
          </p:cNvSpPr>
          <p:nvPr>
            <p:ph type="body" idx="1"/>
          </p:nvPr>
        </p:nvSpPr>
        <p:spPr>
          <a:xfrm>
            <a:off x="503854" y="1856792"/>
            <a:ext cx="7651101" cy="40578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600"/>
              <a:buNone/>
            </a:pPr>
            <a:r>
              <a:rPr lang="hr-HR" sz="2600" b="1" dirty="0" err="1">
                <a:solidFill>
                  <a:srgbClr val="0070C0"/>
                </a:solidFill>
                <a:latin typeface="Verdana"/>
                <a:ea typeface="Verdana"/>
                <a:cs typeface="Verdana"/>
                <a:sym typeface="Verdana"/>
              </a:rPr>
              <a:t>Ninin</a:t>
            </a:r>
            <a:r>
              <a:rPr lang="hr-HR" sz="2600" b="1" dirty="0">
                <a:solidFill>
                  <a:srgbClr val="0070C0"/>
                </a:solidFill>
                <a:latin typeface="Verdana"/>
                <a:ea typeface="Verdana"/>
                <a:cs typeface="Verdana"/>
                <a:sym typeface="Verdana"/>
              </a:rPr>
              <a:t> brat već nekoliko godina na Međunarodni dan muzeja posjeti neki muzej. Ove je godine odlučio povesti i Ninu. Nina ide u prvi razred i silno je željela vidjeti neki muzej. Brat joj je pričao o automobilima, avionima, starim predmetima, kamenju, knjigama, </a:t>
            </a:r>
            <a:r>
              <a:rPr lang="hr-HR" sz="2600" b="1" dirty="0" err="1">
                <a:solidFill>
                  <a:srgbClr val="0070C0"/>
                </a:solidFill>
                <a:latin typeface="Verdana"/>
                <a:ea typeface="Verdana"/>
                <a:cs typeface="Verdana"/>
                <a:sym typeface="Verdana"/>
              </a:rPr>
              <a:t>dinosaurima</a:t>
            </a:r>
            <a:r>
              <a:rPr lang="hr-HR" sz="2600" b="1" dirty="0">
                <a:solidFill>
                  <a:srgbClr val="0070C0"/>
                </a:solidFill>
                <a:latin typeface="Verdana"/>
                <a:ea typeface="Verdana"/>
                <a:cs typeface="Verdana"/>
                <a:sym typeface="Verdana"/>
              </a:rPr>
              <a:t> i svemu što je vidio u muzejima. </a:t>
            </a:r>
            <a:endParaRPr dirty="0"/>
          </a:p>
        </p:txBody>
      </p:sp>
      <p:pic>
        <p:nvPicPr>
          <p:cNvPr id="114" name="Google Shape;114;p8"/>
          <p:cNvPicPr preferRelativeResize="0"/>
          <p:nvPr/>
        </p:nvPicPr>
        <p:blipFill rotWithShape="1">
          <a:blip r:embed="rId3">
            <a:alphaModFix/>
          </a:blip>
          <a:srcRect l="5083" t="8656" r="41991" b="10671"/>
          <a:stretch/>
        </p:blipFill>
        <p:spPr>
          <a:xfrm>
            <a:off x="9970531" y="669752"/>
            <a:ext cx="1548526" cy="1418143"/>
          </a:xfrm>
          <a:prstGeom prst="rect">
            <a:avLst/>
          </a:prstGeom>
          <a:noFill/>
          <a:ln>
            <a:noFill/>
          </a:ln>
        </p:spPr>
      </p:pic>
      <p:pic>
        <p:nvPicPr>
          <p:cNvPr id="115" name="Google Shape;115;p8"/>
          <p:cNvPicPr preferRelativeResize="0"/>
          <p:nvPr/>
        </p:nvPicPr>
        <p:blipFill rotWithShape="1">
          <a:blip r:embed="rId4">
            <a:alphaModFix/>
          </a:blip>
          <a:srcRect l="7551" t="4694" r="-1476" b="25335"/>
          <a:stretch/>
        </p:blipFill>
        <p:spPr>
          <a:xfrm>
            <a:off x="7961335" y="1497446"/>
            <a:ext cx="1892565" cy="1418143"/>
          </a:xfrm>
          <a:prstGeom prst="rect">
            <a:avLst/>
          </a:prstGeom>
          <a:noFill/>
          <a:ln>
            <a:noFill/>
          </a:ln>
        </p:spPr>
      </p:pic>
      <p:pic>
        <p:nvPicPr>
          <p:cNvPr id="116" name="Google Shape;116;p8"/>
          <p:cNvPicPr preferRelativeResize="0"/>
          <p:nvPr/>
        </p:nvPicPr>
        <p:blipFill rotWithShape="1">
          <a:blip r:embed="rId5">
            <a:alphaModFix/>
          </a:blip>
          <a:srcRect/>
          <a:stretch/>
        </p:blipFill>
        <p:spPr>
          <a:xfrm>
            <a:off x="9010254" y="3690029"/>
            <a:ext cx="2163153" cy="1418142"/>
          </a:xfrm>
          <a:prstGeom prst="rect">
            <a:avLst/>
          </a:prstGeom>
          <a:noFill/>
          <a:ln>
            <a:noFill/>
          </a:ln>
        </p:spPr>
      </p:pic>
    </p:spTree>
    <p:extLst>
      <p:ext uri="{BB962C8B-B14F-4D97-AF65-F5344CB8AC3E}">
        <p14:creationId xmlns:p14="http://schemas.microsoft.com/office/powerpoint/2010/main" val="24479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887718" y="528901"/>
            <a:ext cx="10515600" cy="531206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70C0"/>
              </a:buClr>
              <a:buSzPts val="2430"/>
              <a:buFont typeface="Verdana"/>
              <a:buNone/>
            </a:pPr>
            <a:r>
              <a:rPr lang="hr-HR" sz="2430" b="1">
                <a:solidFill>
                  <a:srgbClr val="0070C0"/>
                </a:solidFill>
                <a:latin typeface="Verdana"/>
                <a:ea typeface="Verdana"/>
                <a:cs typeface="Verdana"/>
                <a:sym typeface="Verdana"/>
              </a:rPr>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Ove godine pozvao je Ninu da ide s njim.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Nina od uzbuđenja nije mogla zaspati.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Ujutro je brat ponudio Nini da izabere u koji muzej želi ići. Rekao joj je neka bira između Tehničkog,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Prirodoslovnog, Arheološkog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ili Hrvatskog školskog muzeja.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Nina nije dugo razmišljala.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„Želim posjetiti Hrvatski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školski muzej!”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Krenuli su i stigli do zgrade </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koja je već izvana oduševila</a:t>
            </a:r>
            <a:br>
              <a:rPr lang="hr-HR" sz="2430" b="1">
                <a:solidFill>
                  <a:srgbClr val="0070C0"/>
                </a:solidFill>
                <a:latin typeface="Verdana"/>
                <a:ea typeface="Verdana"/>
                <a:cs typeface="Verdana"/>
                <a:sym typeface="Verdana"/>
              </a:rPr>
            </a:br>
            <a:r>
              <a:rPr lang="hr-HR" sz="2430" b="1">
                <a:solidFill>
                  <a:srgbClr val="0070C0"/>
                </a:solidFill>
                <a:latin typeface="Verdana"/>
                <a:ea typeface="Verdana"/>
                <a:cs typeface="Verdana"/>
                <a:sym typeface="Verdana"/>
              </a:rPr>
              <a:t>Ninu. </a:t>
            </a:r>
            <a:r>
              <a:rPr lang="hr-HR" sz="3959" b="1">
                <a:solidFill>
                  <a:srgbClr val="0070C0"/>
                </a:solidFill>
                <a:latin typeface="Verdana"/>
                <a:ea typeface="Verdana"/>
                <a:cs typeface="Verdana"/>
                <a:sym typeface="Verdana"/>
              </a:rPr>
              <a:t/>
            </a:r>
            <a:br>
              <a:rPr lang="hr-HR" sz="3959" b="1">
                <a:solidFill>
                  <a:srgbClr val="0070C0"/>
                </a:solidFill>
                <a:latin typeface="Verdana"/>
                <a:ea typeface="Verdana"/>
                <a:cs typeface="Verdana"/>
                <a:sym typeface="Verdana"/>
              </a:rPr>
            </a:br>
            <a:endParaRPr sz="3959"/>
          </a:p>
        </p:txBody>
      </p:sp>
      <p:pic>
        <p:nvPicPr>
          <p:cNvPr id="122" name="Google Shape;122;p9"/>
          <p:cNvPicPr preferRelativeResize="0">
            <a:picLocks noGrp="1"/>
          </p:cNvPicPr>
          <p:nvPr>
            <p:ph type="body" idx="1"/>
          </p:nvPr>
        </p:nvPicPr>
        <p:blipFill rotWithShape="1">
          <a:blip r:embed="rId3">
            <a:alphaModFix/>
          </a:blip>
          <a:srcRect/>
          <a:stretch/>
        </p:blipFill>
        <p:spPr>
          <a:xfrm>
            <a:off x="6419462" y="2511585"/>
            <a:ext cx="4815906" cy="3205811"/>
          </a:xfrm>
          <a:prstGeom prst="rect">
            <a:avLst/>
          </a:prstGeom>
          <a:noFill/>
          <a:ln>
            <a:noFill/>
          </a:ln>
        </p:spPr>
      </p:pic>
    </p:spTree>
    <p:extLst>
      <p:ext uri="{BB962C8B-B14F-4D97-AF65-F5344CB8AC3E}">
        <p14:creationId xmlns:p14="http://schemas.microsoft.com/office/powerpoint/2010/main" val="328190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0"/>
          <p:cNvSpPr txBox="1">
            <a:spLocks noGrp="1"/>
          </p:cNvSpPr>
          <p:nvPr>
            <p:ph type="body" idx="1"/>
          </p:nvPr>
        </p:nvSpPr>
        <p:spPr>
          <a:xfrm>
            <a:off x="512700" y="473625"/>
            <a:ext cx="11782800" cy="5634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20"/>
              <a:buNone/>
            </a:pPr>
            <a:r>
              <a:rPr lang="hr-HR" sz="2220" b="1" dirty="0">
                <a:solidFill>
                  <a:srgbClr val="0070C0"/>
                </a:solidFill>
                <a:latin typeface="Verdana"/>
                <a:ea typeface="Verdana"/>
                <a:cs typeface="Verdana"/>
                <a:sym typeface="Verdana"/>
              </a:rPr>
              <a:t>          A tek unutrašnjost! Zadivljeno je ušla u prostoriju koja je</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uređena onako kako je izgledao razred u prošlosti. Unutar                          </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razreda su klupe za</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kojima sjede učenici.</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Ispred učenika stoji</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učiteljica. Iza nje na zidu</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visi geografska </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karta. Gore na zidu</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je križ. Učiteljici zdesna </a:t>
            </a:r>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je prozor s</a:t>
            </a:r>
            <a:r>
              <a:rPr lang="hr-HR" dirty="0">
                <a:ea typeface="Verdana"/>
                <a:cs typeface="Verdana"/>
              </a:rPr>
              <a:t> </a:t>
            </a:r>
            <a:r>
              <a:rPr lang="hr-HR" sz="2220" b="1" dirty="0">
                <a:solidFill>
                  <a:srgbClr val="0070C0"/>
                </a:solidFill>
                <a:latin typeface="Verdana"/>
                <a:ea typeface="Verdana"/>
                <a:cs typeface="Verdana"/>
                <a:sym typeface="Verdana"/>
              </a:rPr>
              <a:t>cvijećem.</a:t>
            </a:r>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„Ovako je</a:t>
            </a:r>
            <a:r>
              <a:rPr lang="hr-HR" dirty="0">
                <a:ea typeface="Verdana"/>
                <a:cs typeface="Verdana"/>
              </a:rPr>
              <a:t> </a:t>
            </a:r>
            <a:r>
              <a:rPr lang="hr-HR" sz="2220" b="1" dirty="0">
                <a:solidFill>
                  <a:srgbClr val="0070C0"/>
                </a:solidFill>
                <a:latin typeface="Verdana"/>
                <a:ea typeface="Verdana"/>
                <a:cs typeface="Verdana"/>
                <a:sym typeface="Verdana"/>
              </a:rPr>
              <a:t>učionica</a:t>
            </a:r>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izgledala jako davno”,</a:t>
            </a:r>
            <a:endParaRPr dirty="0"/>
          </a:p>
          <a:p>
            <a:pPr marL="0" lvl="0" indent="0" algn="l" rtl="0">
              <a:lnSpc>
                <a:spcPct val="80000"/>
              </a:lnSpc>
              <a:spcBef>
                <a:spcPts val="1000"/>
              </a:spcBef>
              <a:spcAft>
                <a:spcPts val="0"/>
              </a:spcAft>
              <a:buSzPts val="2220"/>
              <a:buNone/>
            </a:pPr>
            <a:r>
              <a:rPr lang="hr-HR" sz="2220" b="1" dirty="0">
                <a:solidFill>
                  <a:srgbClr val="0070C0"/>
                </a:solidFill>
                <a:latin typeface="Verdana"/>
                <a:ea typeface="Verdana"/>
                <a:cs typeface="Verdana"/>
                <a:sym typeface="Verdana"/>
              </a:rPr>
              <a:t>                                                                            pomislila je Nina.</a:t>
            </a:r>
            <a:endParaRPr dirty="0"/>
          </a:p>
        </p:txBody>
      </p:sp>
      <p:pic>
        <p:nvPicPr>
          <p:cNvPr id="128" name="Google Shape;128;p10"/>
          <p:cNvPicPr preferRelativeResize="0"/>
          <p:nvPr/>
        </p:nvPicPr>
        <p:blipFill rotWithShape="1">
          <a:blip r:embed="rId3">
            <a:alphaModFix/>
          </a:blip>
          <a:srcRect/>
          <a:stretch/>
        </p:blipFill>
        <p:spPr>
          <a:xfrm>
            <a:off x="1193575" y="1540314"/>
            <a:ext cx="6259278" cy="4170662"/>
          </a:xfrm>
          <a:prstGeom prst="rect">
            <a:avLst/>
          </a:prstGeom>
          <a:noFill/>
          <a:ln>
            <a:noFill/>
          </a:ln>
        </p:spPr>
      </p:pic>
    </p:spTree>
    <p:extLst>
      <p:ext uri="{BB962C8B-B14F-4D97-AF65-F5344CB8AC3E}">
        <p14:creationId xmlns:p14="http://schemas.microsoft.com/office/powerpoint/2010/main" val="12826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887718" y="528902"/>
            <a:ext cx="4402037" cy="48690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E82AF"/>
              </a:buClr>
              <a:buSzPts val="2400"/>
              <a:buFont typeface="Verdana"/>
              <a:buNone/>
            </a:pPr>
            <a:r>
              <a:rPr lang="hr-HR" sz="2400" b="1" dirty="0">
                <a:latin typeface="Verdana"/>
                <a:ea typeface="Verdana"/>
                <a:cs typeface="Verdana"/>
                <a:sym typeface="Verdana"/>
              </a:rPr>
              <a:t>A onda je ušla u drugu učionicu koja je izgledala malo suvremenije. Pogled joj je pao dolje na pod koji je bio drven. Na klupama su razni geometrijski oblici. Učionicu krasi velika računaljka pokraj ploče. </a:t>
            </a:r>
            <a:endParaRPr sz="2400" b="1" dirty="0">
              <a:latin typeface="Verdana"/>
              <a:ea typeface="Verdana"/>
              <a:cs typeface="Verdana"/>
              <a:sym typeface="Verdana"/>
            </a:endParaRPr>
          </a:p>
        </p:txBody>
      </p:sp>
      <p:pic>
        <p:nvPicPr>
          <p:cNvPr id="134" name="Google Shape;134;p11"/>
          <p:cNvPicPr preferRelativeResize="0">
            <a:picLocks noGrp="1"/>
          </p:cNvPicPr>
          <p:nvPr>
            <p:ph type="body" idx="1"/>
          </p:nvPr>
        </p:nvPicPr>
        <p:blipFill rotWithShape="1">
          <a:blip r:embed="rId3">
            <a:alphaModFix/>
          </a:blip>
          <a:srcRect/>
          <a:stretch/>
        </p:blipFill>
        <p:spPr>
          <a:xfrm>
            <a:off x="5188618" y="1097380"/>
            <a:ext cx="6450795" cy="4300529"/>
          </a:xfrm>
          <a:prstGeom prst="rect">
            <a:avLst/>
          </a:prstGeom>
          <a:noFill/>
          <a:ln>
            <a:noFill/>
          </a:ln>
        </p:spPr>
      </p:pic>
    </p:spTree>
    <p:extLst>
      <p:ext uri="{BB962C8B-B14F-4D97-AF65-F5344CB8AC3E}">
        <p14:creationId xmlns:p14="http://schemas.microsoft.com/office/powerpoint/2010/main" val="172052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xfrm>
            <a:off x="830423" y="2239347"/>
            <a:ext cx="10572895" cy="33257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82AF"/>
              </a:buClr>
              <a:buSzPts val="2400"/>
              <a:buFont typeface="Verdana"/>
              <a:buNone/>
            </a:pPr>
            <a:r>
              <a:rPr lang="hr-HR" sz="2400" b="1" dirty="0">
                <a:latin typeface="Verdana"/>
                <a:ea typeface="Verdana"/>
                <a:cs typeface="Verdana"/>
                <a:sym typeface="Verdana"/>
              </a:rPr>
              <a:t>Ipak, najzanimljivija joj je bila mala ploča na koju su djeca prije pisala. Brat joj je objasnio da je to zato što prije nije bilo bilježnica ili su bile jako skupe. </a:t>
            </a:r>
            <a:br>
              <a:rPr lang="hr-HR" sz="2400" b="1" dirty="0">
                <a:latin typeface="Verdana"/>
                <a:ea typeface="Verdana"/>
                <a:cs typeface="Verdana"/>
                <a:sym typeface="Verdana"/>
              </a:rPr>
            </a:br>
            <a:r>
              <a:rPr lang="hr-HR" sz="2400" b="1" dirty="0">
                <a:latin typeface="Verdana"/>
                <a:ea typeface="Verdana"/>
                <a:cs typeface="Verdana"/>
                <a:sym typeface="Verdana"/>
              </a:rPr>
              <a:t>Nije mogla tako nešto ni zamisliti. U glavi joj se rojilo  tisuću pitanja. Odlučila je da će, kad opet krene u školu, predložiti učiteljici da svi zajedno posjete Hrvatski školski muzej i saznaju sve o povijesti školstva. A možda budu imali prilike i sudjelovati u nekoj radionici koju muzej organizira! </a:t>
            </a:r>
            <a:endParaRPr sz="2400" b="1" dirty="0">
              <a:latin typeface="Verdana"/>
              <a:ea typeface="Verdana"/>
              <a:cs typeface="Verdana"/>
              <a:sym typeface="Verdana"/>
            </a:endParaRPr>
          </a:p>
        </p:txBody>
      </p:sp>
      <p:pic>
        <p:nvPicPr>
          <p:cNvPr id="140" name="Google Shape;140;p12"/>
          <p:cNvPicPr preferRelativeResize="0">
            <a:picLocks noGrp="1"/>
          </p:cNvPicPr>
          <p:nvPr>
            <p:ph type="body" idx="1"/>
          </p:nvPr>
        </p:nvPicPr>
        <p:blipFill rotWithShape="1">
          <a:blip r:embed="rId3">
            <a:alphaModFix/>
          </a:blip>
          <a:srcRect/>
          <a:stretch/>
        </p:blipFill>
        <p:spPr>
          <a:xfrm>
            <a:off x="4380969" y="463872"/>
            <a:ext cx="2962224" cy="1658139"/>
          </a:xfrm>
          <a:prstGeom prst="rect">
            <a:avLst/>
          </a:prstGeom>
          <a:noFill/>
          <a:ln>
            <a:noFill/>
          </a:ln>
        </p:spPr>
      </p:pic>
    </p:spTree>
    <p:extLst>
      <p:ext uri="{BB962C8B-B14F-4D97-AF65-F5344CB8AC3E}">
        <p14:creationId xmlns:p14="http://schemas.microsoft.com/office/powerpoint/2010/main" val="409088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3"/>
          <p:cNvSpPr txBox="1">
            <a:spLocks noGrp="1"/>
          </p:cNvSpPr>
          <p:nvPr>
            <p:ph type="body" idx="1"/>
          </p:nvPr>
        </p:nvSpPr>
        <p:spPr>
          <a:xfrm>
            <a:off x="887718" y="757084"/>
            <a:ext cx="10541193" cy="51575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000"/>
              <a:buNone/>
            </a:pPr>
            <a:endParaRPr b="1" dirty="0">
              <a:solidFill>
                <a:srgbClr val="0070C0"/>
              </a:solidFill>
              <a:latin typeface="Verdana"/>
              <a:ea typeface="Verdana"/>
              <a:cs typeface="Verdana"/>
              <a:sym typeface="Verdana"/>
            </a:endParaRPr>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Tko je Nini govorio o muzejima?</a:t>
            </a:r>
            <a:endParaRPr dirty="0"/>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Koje je sve muzeje posjetio Ninin brat?</a:t>
            </a:r>
            <a:endParaRPr dirty="0"/>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Kamo je Nina išla?</a:t>
            </a:r>
            <a:endParaRPr dirty="0"/>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Što mislite, zašto je Nina izabrala baš taj muzej?</a:t>
            </a:r>
            <a:endParaRPr dirty="0"/>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Što je tamo vidjela?</a:t>
            </a:r>
            <a:endParaRPr dirty="0"/>
          </a:p>
          <a:p>
            <a:pPr marL="0" lvl="0" indent="0" algn="l" rtl="0">
              <a:lnSpc>
                <a:spcPct val="90000"/>
              </a:lnSpc>
              <a:spcBef>
                <a:spcPts val="1000"/>
              </a:spcBef>
              <a:spcAft>
                <a:spcPts val="0"/>
              </a:spcAft>
              <a:buSzPts val="3000"/>
              <a:buNone/>
            </a:pPr>
            <a:r>
              <a:rPr lang="hr-HR" b="1" dirty="0">
                <a:solidFill>
                  <a:srgbClr val="0070C0"/>
                </a:solidFill>
                <a:latin typeface="Verdana"/>
                <a:ea typeface="Verdana"/>
                <a:cs typeface="Verdana"/>
                <a:sym typeface="Verdana"/>
              </a:rPr>
              <a:t>Zašto Nina želi opet doći u muzej?</a:t>
            </a:r>
            <a:endParaRPr b="1" dirty="0">
              <a:solidFill>
                <a:srgbClr val="0070C0"/>
              </a:solidFill>
              <a:latin typeface="Verdana"/>
              <a:ea typeface="Verdana"/>
              <a:cs typeface="Verdana"/>
              <a:sym typeface="Verdana"/>
            </a:endParaRPr>
          </a:p>
        </p:txBody>
      </p:sp>
    </p:spTree>
    <p:extLst>
      <p:ext uri="{BB962C8B-B14F-4D97-AF65-F5344CB8AC3E}">
        <p14:creationId xmlns:p14="http://schemas.microsoft.com/office/powerpoint/2010/main" val="403878584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259</Words>
  <Application>Microsoft Office PowerPoint</Application>
  <PresentationFormat>Široki zaslon</PresentationFormat>
  <Paragraphs>25</Paragraphs>
  <Slides>6</Slides>
  <Notes>6</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6</vt:i4>
      </vt:variant>
    </vt:vector>
  </HeadingPairs>
  <TitlesOfParts>
    <vt:vector size="11" baseType="lpstr">
      <vt:lpstr>Arial</vt:lpstr>
      <vt:lpstr>Calibri</vt:lpstr>
      <vt:lpstr>Calibri Light</vt:lpstr>
      <vt:lpstr>Verdana</vt:lpstr>
      <vt:lpstr>Tema sustava Office</vt:lpstr>
      <vt:lpstr>Nina u muzeju </vt:lpstr>
      <vt:lpstr> Ove godine pozvao je Ninu da ide s njim.   Nina od uzbuđenja nije mogla zaspati.  Ujutro je brat ponudio Nini da izabere u koji muzej želi ići. Rekao joj je neka bira između Tehničkog,  Prirodoslovnog, Arheološkog  ili Hrvatskog školskog muzeja.  Nina nije dugo razmišljala.  „Želim posjetiti Hrvatski  školski muzej!”  Krenuli su i stigli do zgrade  koja je već izvana oduševila Ninu.  </vt:lpstr>
      <vt:lpstr>PowerPoint prezentacija</vt:lpstr>
      <vt:lpstr>A onda je ušla u drugu učionicu koja je izgledala malo suvremenije. Pogled joj je pao dolje na pod koji je bio drven. Na klupama su razni geometrijski oblici. Učionicu krasi velika računaljka pokraj ploče. </vt:lpstr>
      <vt:lpstr>Ipak, najzanimljivija joj je bila mala ploča na koju su djeca prije pisala. Brat joj je objasnio da je to zato što prije nije bilo bilježnica ili su bile jako skupe.  Nije mogla tako nešto ni zamisliti. U glavi joj se rojilo  tisuću pitanja. Odlučila je da će, kad opet krene u školu, predložiti učiteljici da svi zajedno posjete Hrvatski školski muzej i saznaju sve o povijesti školstva. A možda budu imali prilike i sudjelovati u nekoj radionici koju muzej organizira! </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Nina u muzeju </dc:title>
  <dc:creator>Ines</dc:creator>
  <cp:lastModifiedBy>Ines</cp:lastModifiedBy>
  <cp:revision>1</cp:revision>
  <dcterms:created xsi:type="dcterms:W3CDTF">2020-05-17T20:48:35Z</dcterms:created>
  <dcterms:modified xsi:type="dcterms:W3CDTF">2020-05-17T20:49:53Z</dcterms:modified>
</cp:coreProperties>
</file>