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93" d="100"/>
          <a:sy n="93" d="100"/>
        </p:scale>
        <p:origin x="77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02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4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9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87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7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0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47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6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5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3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9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94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99D9FA-CD75-4DBF-87CE-124DA8E90029}" type="datetimeFigureOut">
              <a:rPr lang="hr-HR" smtClean="0"/>
              <a:t>28.2.2015.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E07CCC-4E0C-4934-83CD-4E182BB2E9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30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895" TargetMode="External"/><Relationship Id="rId3" Type="http://schemas.openxmlformats.org/officeDocument/2006/relationships/hyperlink" Target="http://hr.wikipedia.org/wiki/1954" TargetMode="External"/><Relationship Id="rId7" Type="http://schemas.openxmlformats.org/officeDocument/2006/relationships/hyperlink" Target="http://hr.wikipedia.org/wiki/Fotografija" TargetMode="External"/><Relationship Id="rId2" Type="http://schemas.openxmlformats.org/officeDocument/2006/relationships/hyperlink" Target="http://hr.wikipedia.org/wiki/18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Besancon" TargetMode="External"/><Relationship Id="rId5" Type="http://schemas.openxmlformats.org/officeDocument/2006/relationships/hyperlink" Target="http://hr.wikipedia.org/wiki/1948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hr.wikipedia.org/wiki/1864" TargetMode="External"/><Relationship Id="rId9" Type="http://schemas.openxmlformats.org/officeDocument/2006/relationships/hyperlink" Target="http://hr.wikipedia.org/wiki/Kinematogra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1895" TargetMode="External"/><Relationship Id="rId2" Type="http://schemas.openxmlformats.org/officeDocument/2006/relationships/hyperlink" Target="http://hr.wikipedia.org/wiki/13._velja%C4%8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.wikipedia.org/wiki/28._prosinca" TargetMode="External"/><Relationship Id="rId4" Type="http://schemas.openxmlformats.org/officeDocument/2006/relationships/hyperlink" Target="http://hr.wikipedia.org/wiki/22._o%C5%BEujk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Braća </a:t>
            </a:r>
            <a:r>
              <a:rPr lang="hr-HR" dirty="0" err="1" smtClean="0"/>
              <a:t>Lumi</a:t>
            </a:r>
            <a:r>
              <a:rPr lang="hr-HR" dirty="0" err="1"/>
              <a:t>è</a:t>
            </a:r>
            <a:r>
              <a:rPr lang="hr-HR" dirty="0" err="1" smtClean="0"/>
              <a:t>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0929" y="3657597"/>
            <a:ext cx="7143749" cy="1320802"/>
          </a:xfrm>
        </p:spPr>
        <p:txBody>
          <a:bodyPr/>
          <a:lstStyle/>
          <a:p>
            <a:pPr algn="l"/>
            <a:r>
              <a:rPr lang="hr-HR" dirty="0" smtClean="0"/>
              <a:t>Izradile: Gloria Glavurtić, Gabrijela Perković, </a:t>
            </a:r>
            <a:r>
              <a:rPr lang="hr-HR" dirty="0" err="1" smtClean="0"/>
              <a:t>Anamaria</a:t>
            </a:r>
            <a:r>
              <a:rPr lang="hr-HR" dirty="0" smtClean="0"/>
              <a:t> </a:t>
            </a:r>
            <a:r>
              <a:rPr lang="hr-HR" dirty="0" smtClean="0"/>
              <a:t>Vujić, 7. b</a:t>
            </a:r>
          </a:p>
          <a:p>
            <a:pPr algn="l"/>
            <a:r>
              <a:rPr lang="hr-HR" dirty="0" smtClean="0"/>
              <a:t>Osnovna škola „</a:t>
            </a:r>
            <a:r>
              <a:rPr lang="hr-HR" dirty="0" err="1" smtClean="0"/>
              <a:t>Turnić</a:t>
            </a:r>
            <a:r>
              <a:rPr lang="hr-HR" dirty="0" smtClean="0"/>
              <a:t>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2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August i Louis </a:t>
            </a:r>
            <a:r>
              <a:rPr lang="hr-HR" dirty="0" err="1" smtClean="0"/>
              <a:t>Lumière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tx1"/>
                </a:solidFill>
              </a:rPr>
              <a:t> Auguste (</a:t>
            </a:r>
            <a:r>
              <a:rPr lang="hr-HR" dirty="0">
                <a:solidFill>
                  <a:schemeClr val="tx1"/>
                </a:solidFill>
                <a:hlinkClick r:id="rId2" tooltip="1862"/>
              </a:rPr>
              <a:t>1862</a:t>
            </a:r>
            <a:r>
              <a:rPr lang="hr-HR" dirty="0">
                <a:solidFill>
                  <a:schemeClr val="tx1"/>
                </a:solidFill>
              </a:rPr>
              <a:t>. - </a:t>
            </a:r>
            <a:r>
              <a:rPr lang="hr-HR" dirty="0">
                <a:solidFill>
                  <a:schemeClr val="tx1"/>
                </a:solidFill>
                <a:hlinkClick r:id="rId3" tooltip="1954"/>
              </a:rPr>
              <a:t>1954</a:t>
            </a:r>
            <a:r>
              <a:rPr lang="hr-HR" dirty="0">
                <a:solidFill>
                  <a:schemeClr val="tx1"/>
                </a:solidFill>
              </a:rPr>
              <a:t>.) i Louis (</a:t>
            </a:r>
            <a:r>
              <a:rPr lang="hr-HR" dirty="0">
                <a:solidFill>
                  <a:schemeClr val="tx1"/>
                </a:solidFill>
                <a:hlinkClick r:id="rId4" tooltip="1864"/>
              </a:rPr>
              <a:t>1864</a:t>
            </a:r>
            <a:r>
              <a:rPr lang="hr-HR" dirty="0">
                <a:solidFill>
                  <a:schemeClr val="tx1"/>
                </a:solidFill>
              </a:rPr>
              <a:t>. - </a:t>
            </a:r>
            <a:r>
              <a:rPr lang="hr-HR" dirty="0">
                <a:solidFill>
                  <a:schemeClr val="tx1"/>
                </a:solidFill>
                <a:hlinkClick r:id="rId5" tooltip="1948"/>
              </a:rPr>
              <a:t>1948</a:t>
            </a:r>
            <a:r>
              <a:rPr lang="hr-HR" dirty="0" smtClean="0">
                <a:solidFill>
                  <a:schemeClr val="tx1"/>
                </a:solidFill>
              </a:rPr>
              <a:t>.)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rođeni </a:t>
            </a:r>
            <a:r>
              <a:rPr lang="hr-HR" dirty="0" smtClean="0">
                <a:solidFill>
                  <a:schemeClr val="tx1"/>
                </a:solidFill>
              </a:rPr>
              <a:t>u</a:t>
            </a:r>
            <a:r>
              <a:rPr lang="hr-HR" dirty="0">
                <a:solidFill>
                  <a:schemeClr val="tx1"/>
                </a:solidFill>
              </a:rPr>
              <a:t> </a:t>
            </a:r>
            <a:r>
              <a:rPr lang="hr-HR" dirty="0" smtClean="0">
                <a:solidFill>
                  <a:schemeClr val="tx1"/>
                </a:solidFill>
                <a:hlinkClick r:id="rId6" tooltip="Besancon"/>
              </a:rPr>
              <a:t>Besanconu</a:t>
            </a:r>
            <a:r>
              <a:rPr lang="hr-HR" dirty="0">
                <a:solidFill>
                  <a:schemeClr val="tx1"/>
                </a:solidFill>
              </a:rPr>
              <a:t>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obitelj se </a:t>
            </a:r>
            <a:r>
              <a:rPr lang="hr-HR" dirty="0">
                <a:solidFill>
                  <a:schemeClr val="tx1"/>
                </a:solidFill>
              </a:rPr>
              <a:t>bavila </a:t>
            </a:r>
            <a:r>
              <a:rPr lang="hr-HR" dirty="0" smtClean="0">
                <a:solidFill>
                  <a:schemeClr val="tx1"/>
                </a:solidFill>
                <a:hlinkClick r:id="rId7" tooltip="Fotografija"/>
              </a:rPr>
              <a:t>fotografijom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r>
              <a:rPr lang="hr-HR" dirty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tudirali su prirodne znanosti: kemiju (Auguste) i fiziku (Louis)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temeljito </a:t>
            </a:r>
            <a:r>
              <a:rPr lang="hr-HR" dirty="0">
                <a:solidFill>
                  <a:schemeClr val="tx1"/>
                </a:solidFill>
              </a:rPr>
              <a:t>su ovladali laboratorijskim </a:t>
            </a:r>
            <a:r>
              <a:rPr lang="hr-HR" dirty="0" smtClean="0">
                <a:solidFill>
                  <a:schemeClr val="tx1"/>
                </a:solidFill>
              </a:rPr>
              <a:t>procesima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1894</a:t>
            </a:r>
            <a:r>
              <a:rPr lang="hr-HR" dirty="0">
                <a:solidFill>
                  <a:schemeClr val="tx1"/>
                </a:solidFill>
              </a:rPr>
              <a:t>. godine odlučili usavršiti Edisonov </a:t>
            </a:r>
            <a:r>
              <a:rPr lang="hr-HR" dirty="0" err="1">
                <a:solidFill>
                  <a:schemeClr val="tx1"/>
                </a:solidFill>
              </a:rPr>
              <a:t>kinetoskop</a:t>
            </a:r>
            <a:r>
              <a:rPr lang="hr-HR" dirty="0">
                <a:solidFill>
                  <a:schemeClr val="tx1"/>
                </a:solidFill>
              </a:rPr>
              <a:t> („kino za jednog gledatelja‘) </a:t>
            </a:r>
          </a:p>
          <a:p>
            <a:r>
              <a:rPr lang="hr-HR" dirty="0" smtClean="0">
                <a:solidFill>
                  <a:schemeClr val="tx1"/>
                </a:solidFill>
                <a:hlinkClick r:id="rId8" tooltip="1895"/>
              </a:rPr>
              <a:t>1895</a:t>
            </a:r>
            <a:r>
              <a:rPr lang="hr-HR" dirty="0">
                <a:solidFill>
                  <a:schemeClr val="tx1"/>
                </a:solidFill>
              </a:rPr>
              <a:t>. godine izumili su </a:t>
            </a:r>
            <a:r>
              <a:rPr lang="hr-HR" dirty="0">
                <a:solidFill>
                  <a:schemeClr val="tx1"/>
                </a:solidFill>
                <a:hlinkClick r:id="rId9" tooltip="Kinematograf"/>
              </a:rPr>
              <a:t>kinematograf</a:t>
            </a:r>
            <a:r>
              <a:rPr lang="hr-HR" dirty="0">
                <a:solidFill>
                  <a:schemeClr val="tx1"/>
                </a:solidFill>
              </a:rPr>
              <a:t> </a:t>
            </a:r>
          </a:p>
          <a:p>
            <a:r>
              <a:rPr lang="hr-HR" dirty="0" err="1" smtClean="0">
                <a:solidFill>
                  <a:schemeClr val="tx1"/>
                </a:solidFill>
              </a:rPr>
              <a:t>Moisson</a:t>
            </a:r>
            <a:r>
              <a:rPr lang="hr-HR" dirty="0">
                <a:solidFill>
                  <a:schemeClr val="tx1"/>
                </a:solidFill>
              </a:rPr>
              <a:t>,</a:t>
            </a:r>
            <a:r>
              <a:rPr lang="hr-HR" dirty="0" smtClean="0">
                <a:solidFill>
                  <a:schemeClr val="tx1"/>
                </a:solidFill>
              </a:rPr>
              <a:t> glavni mehaničar u tvornici, izradio prvu filmsku kameru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15" y="814841"/>
            <a:ext cx="29019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Prva filmska kamera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vrpca </a:t>
            </a:r>
            <a:r>
              <a:rPr lang="hr-HR" dirty="0"/>
              <a:t>od 35 </a:t>
            </a:r>
            <a:r>
              <a:rPr lang="hr-HR" dirty="0" smtClean="0"/>
              <a:t>mm </a:t>
            </a:r>
          </a:p>
          <a:p>
            <a:r>
              <a:rPr lang="hr-HR" dirty="0" smtClean="0"/>
              <a:t>Joseph </a:t>
            </a:r>
            <a:r>
              <a:rPr lang="hr-HR" dirty="0"/>
              <a:t>A. </a:t>
            </a:r>
            <a:r>
              <a:rPr lang="hr-HR" dirty="0" smtClean="0"/>
              <a:t>Plateau -16 </a:t>
            </a:r>
            <a:r>
              <a:rPr lang="hr-HR" dirty="0"/>
              <a:t>sličica u </a:t>
            </a:r>
            <a:r>
              <a:rPr lang="hr-HR" dirty="0" smtClean="0"/>
              <a:t>sekundi - efekt </a:t>
            </a:r>
            <a:r>
              <a:rPr lang="hr-HR" dirty="0"/>
              <a:t>prividnog </a:t>
            </a:r>
            <a:r>
              <a:rPr lang="hr-HR" dirty="0" smtClean="0"/>
              <a:t>kretanja </a:t>
            </a:r>
          </a:p>
          <a:p>
            <a:r>
              <a:rPr lang="hr-HR" dirty="0"/>
              <a:t>i</a:t>
            </a:r>
            <a:r>
              <a:rPr lang="hr-HR" dirty="0" smtClean="0"/>
              <a:t>zum služi za snimanje, kopiranje materijala i  projekciju </a:t>
            </a:r>
          </a:p>
          <a:p>
            <a:r>
              <a:rPr lang="hr-HR" dirty="0"/>
              <a:t>v</a:t>
            </a:r>
            <a:r>
              <a:rPr lang="hr-HR" dirty="0" smtClean="0"/>
              <a:t>elik pomak kinematografije – filmove je moglo gledati mnoštvo ljudi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6" y="2761584"/>
            <a:ext cx="3639627" cy="2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film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>
                <a:hlinkClick r:id="rId2" tooltip="13. veljače"/>
              </a:rPr>
              <a:t>13</a:t>
            </a:r>
            <a:r>
              <a:rPr lang="hr-HR" dirty="0">
                <a:hlinkClick r:id="rId2" tooltip="13. veljače"/>
              </a:rPr>
              <a:t>. veljače</a:t>
            </a:r>
            <a:r>
              <a:rPr lang="hr-HR" dirty="0"/>
              <a:t> </a:t>
            </a:r>
            <a:r>
              <a:rPr lang="hr-HR" dirty="0">
                <a:hlinkClick r:id="rId3" tooltip="1895"/>
              </a:rPr>
              <a:t>1895</a:t>
            </a:r>
            <a:r>
              <a:rPr lang="hr-HR" dirty="0"/>
              <a:t>. </a:t>
            </a:r>
            <a:r>
              <a:rPr lang="hr-HR" dirty="0" smtClean="0"/>
              <a:t>godine – patentiran izum</a:t>
            </a:r>
          </a:p>
          <a:p>
            <a:r>
              <a:rPr lang="hr-HR" dirty="0" smtClean="0"/>
              <a:t>prvi </a:t>
            </a:r>
            <a:r>
              <a:rPr lang="hr-HR" dirty="0" smtClean="0"/>
              <a:t>film ,,Izlazak </a:t>
            </a:r>
            <a:r>
              <a:rPr lang="hr-HR" dirty="0"/>
              <a:t>radnika iz tvornice </a:t>
            </a:r>
            <a:r>
              <a:rPr lang="hr-HR" dirty="0" err="1" smtClean="0"/>
              <a:t>Lumière</a:t>
            </a:r>
            <a:r>
              <a:rPr lang="hr-HR" dirty="0"/>
              <a:t>" </a:t>
            </a:r>
            <a:r>
              <a:rPr lang="hr-HR" dirty="0" smtClean="0"/>
              <a:t>- </a:t>
            </a:r>
            <a:r>
              <a:rPr lang="hr-HR" dirty="0" smtClean="0">
                <a:hlinkClick r:id="rId4" tooltip="22. ožujka"/>
              </a:rPr>
              <a:t>22</a:t>
            </a:r>
            <a:r>
              <a:rPr lang="hr-HR" dirty="0">
                <a:hlinkClick r:id="rId4" tooltip="22. ožujka"/>
              </a:rPr>
              <a:t>. </a:t>
            </a:r>
            <a:r>
              <a:rPr lang="hr-HR" dirty="0" smtClean="0">
                <a:hlinkClick r:id="rId4" tooltip="22. ožujka"/>
              </a:rPr>
              <a:t>ožujka</a:t>
            </a:r>
            <a:r>
              <a:rPr lang="hr-HR" dirty="0" smtClean="0"/>
              <a:t> 1895.</a:t>
            </a:r>
            <a:endParaRPr lang="hr-HR" dirty="0"/>
          </a:p>
          <a:p>
            <a:r>
              <a:rPr lang="hr-HR" dirty="0" smtClean="0"/>
              <a:t>prva komercijalna </a:t>
            </a:r>
            <a:r>
              <a:rPr lang="hr-HR" dirty="0" err="1" smtClean="0"/>
              <a:t>kinoprojekcija</a:t>
            </a:r>
            <a:r>
              <a:rPr lang="hr-HR" dirty="0" smtClean="0"/>
              <a:t> </a:t>
            </a:r>
            <a:r>
              <a:rPr lang="hr-HR" dirty="0" smtClean="0"/>
              <a:t>– film ,,Ulazak </a:t>
            </a:r>
            <a:r>
              <a:rPr lang="hr-HR" dirty="0"/>
              <a:t>vlaka u </a:t>
            </a:r>
            <a:r>
              <a:rPr lang="hr-HR" dirty="0" smtClean="0"/>
              <a:t>stanicu” </a:t>
            </a:r>
            <a:r>
              <a:rPr lang="hr-HR" dirty="0" smtClean="0"/>
              <a:t>- </a:t>
            </a:r>
            <a:r>
              <a:rPr lang="hr-HR" dirty="0" smtClean="0">
                <a:hlinkClick r:id="rId5" tooltip="28. prosinca"/>
              </a:rPr>
              <a:t>28. prosinca</a:t>
            </a:r>
            <a:r>
              <a:rPr lang="hr-HR" dirty="0" smtClean="0"/>
              <a:t> 1895. </a:t>
            </a:r>
          </a:p>
          <a:p>
            <a:r>
              <a:rPr lang="hr-HR" dirty="0" smtClean="0"/>
              <a:t> pariški </a:t>
            </a:r>
            <a:r>
              <a:rPr lang="hr-HR" dirty="0"/>
              <a:t>Grand </a:t>
            </a:r>
            <a:r>
              <a:rPr lang="hr-HR" dirty="0" err="1" smtClean="0"/>
              <a:t>Cafè</a:t>
            </a:r>
            <a:endParaRPr lang="hr-HR" dirty="0" smtClean="0"/>
          </a:p>
          <a:p>
            <a:r>
              <a:rPr lang="hr-HR" dirty="0" smtClean="0"/>
              <a:t>jak </a:t>
            </a:r>
            <a:r>
              <a:rPr lang="hr-HR" dirty="0"/>
              <a:t>i upečatljiv </a:t>
            </a:r>
          </a:p>
          <a:p>
            <a:r>
              <a:rPr lang="hr-HR" dirty="0" smtClean="0"/>
              <a:t>120 </a:t>
            </a:r>
            <a:r>
              <a:rPr lang="hr-HR" dirty="0"/>
              <a:t>gledatelja, </a:t>
            </a:r>
            <a:r>
              <a:rPr lang="hr-HR" dirty="0" smtClean="0"/>
              <a:t>jedna minuta - 17 </a:t>
            </a:r>
            <a:r>
              <a:rPr lang="hr-HR" dirty="0"/>
              <a:t>metara celuloidne filmske </a:t>
            </a:r>
            <a:r>
              <a:rPr lang="hr-HR" dirty="0" smtClean="0"/>
              <a:t>vrpce </a:t>
            </a:r>
          </a:p>
          <a:p>
            <a:r>
              <a:rPr lang="hr-HR" dirty="0" smtClean="0"/>
              <a:t>„</a:t>
            </a:r>
            <a:r>
              <a:rPr lang="hr-HR" dirty="0" err="1" smtClean="0"/>
              <a:t>cinetoscope</a:t>
            </a:r>
            <a:r>
              <a:rPr lang="hr-HR" dirty="0" smtClean="0"/>
              <a:t> </a:t>
            </a:r>
            <a:r>
              <a:rPr lang="hr-HR" dirty="0"/>
              <a:t>de </a:t>
            </a:r>
            <a:r>
              <a:rPr lang="hr-HR" dirty="0" err="1" smtClean="0"/>
              <a:t>projection</a:t>
            </a:r>
            <a:r>
              <a:rPr lang="hr-HR" dirty="0" smtClean="0"/>
              <a:t>” preimenovan </a:t>
            </a:r>
            <a:r>
              <a:rPr lang="hr-HR" dirty="0"/>
              <a:t>u </a:t>
            </a:r>
            <a:r>
              <a:rPr lang="hr-HR" dirty="0" smtClean="0"/>
              <a:t>„</a:t>
            </a:r>
            <a:r>
              <a:rPr lang="hr-HR" dirty="0" err="1" smtClean="0"/>
              <a:t>cinematographe</a:t>
            </a:r>
            <a:r>
              <a:rPr lang="hr-HR" dirty="0"/>
              <a:t>" </a:t>
            </a:r>
            <a:r>
              <a:rPr lang="hr-HR" dirty="0" smtClean="0"/>
              <a:t> </a:t>
            </a:r>
          </a:p>
          <a:p>
            <a:r>
              <a:rPr lang="hr-HR" dirty="0" smtClean="0"/>
              <a:t>grčki izraz</a:t>
            </a:r>
            <a:r>
              <a:rPr lang="hr-HR" dirty="0"/>
              <a:t> </a:t>
            </a:r>
            <a:r>
              <a:rPr lang="hr-HR" i="1" dirty="0" err="1" smtClean="0"/>
              <a:t>kinema</a:t>
            </a:r>
            <a:r>
              <a:rPr lang="hr-HR" dirty="0"/>
              <a:t> </a:t>
            </a:r>
            <a:r>
              <a:rPr lang="hr-HR" dirty="0" smtClean="0"/>
              <a:t>=pokret; </a:t>
            </a:r>
            <a:r>
              <a:rPr lang="hr-HR" i="1" dirty="0" err="1" smtClean="0"/>
              <a:t>graphein</a:t>
            </a:r>
            <a:r>
              <a:rPr lang="hr-HR" dirty="0"/>
              <a:t> =</a:t>
            </a:r>
            <a:r>
              <a:rPr lang="hr-HR" dirty="0" smtClean="0"/>
              <a:t> pisati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09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Filmovi braće </a:t>
            </a:r>
            <a:r>
              <a:rPr lang="hr-HR" dirty="0" err="1" smtClean="0"/>
              <a:t>Lumière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Izlazak radnika iz tvornice Lumiere</a:t>
            </a:r>
          </a:p>
          <a:p>
            <a:r>
              <a:rPr lang="hr-HR" dirty="0"/>
              <a:t>Ulazak vlaka u stanicu</a:t>
            </a:r>
          </a:p>
          <a:p>
            <a:r>
              <a:rPr lang="hr-HR" dirty="0"/>
              <a:t>Barka napušta luku</a:t>
            </a:r>
          </a:p>
          <a:p>
            <a:r>
              <a:rPr lang="hr-HR" dirty="0"/>
              <a:t>Doručak bebe</a:t>
            </a:r>
          </a:p>
          <a:p>
            <a:r>
              <a:rPr lang="hr-HR" dirty="0"/>
              <a:t>Poliveni poljevač</a:t>
            </a:r>
          </a:p>
          <a:p>
            <a:r>
              <a:rPr lang="hr-HR" dirty="0"/>
              <a:t>Kovači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Rušenje zida</a:t>
            </a:r>
          </a:p>
          <a:p>
            <a:r>
              <a:rPr lang="hr-HR" dirty="0"/>
              <a:t>Posuda s crvenim ribicama</a:t>
            </a:r>
          </a:p>
          <a:p>
            <a:r>
              <a:rPr lang="hr-HR" dirty="0"/>
              <a:t>Kupanje u moru</a:t>
            </a:r>
          </a:p>
          <a:p>
            <a:r>
              <a:rPr lang="hr-HR" dirty="0"/>
              <a:t>Otkrivanje spomenika</a:t>
            </a:r>
          </a:p>
          <a:p>
            <a:r>
              <a:rPr lang="hr-HR" dirty="0"/>
              <a:t>Iskrcavanje sudionika kongresa</a:t>
            </a:r>
          </a:p>
          <a:p>
            <a:r>
              <a:rPr lang="hr-HR" dirty="0"/>
              <a:t>Život i muka Isusa Krista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27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66" y="736743"/>
            <a:ext cx="4812800" cy="2581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48" y="736743"/>
            <a:ext cx="4945615" cy="3013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21" y="3647325"/>
            <a:ext cx="4186077" cy="246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618" y="3858319"/>
            <a:ext cx="3000911" cy="22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Doprinos filmu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8727295" cy="3310128"/>
          </a:xfrm>
        </p:spPr>
        <p:txBody>
          <a:bodyPr>
            <a:normAutofit/>
          </a:bodyPr>
          <a:lstStyle/>
          <a:p>
            <a:r>
              <a:rPr lang="hr-HR" dirty="0" smtClean="0"/>
              <a:t>Loius – kompozicija, </a:t>
            </a:r>
            <a:r>
              <a:rPr lang="hr-HR" dirty="0" err="1" smtClean="0"/>
              <a:t>kadriranje</a:t>
            </a:r>
            <a:r>
              <a:rPr lang="hr-HR" dirty="0" smtClean="0"/>
              <a:t> i svjetlo </a:t>
            </a:r>
          </a:p>
          <a:p>
            <a:r>
              <a:rPr lang="hr-HR" dirty="0" smtClean="0"/>
              <a:t>„skrivena kamera” – temelji dokumentarnog filma </a:t>
            </a:r>
          </a:p>
          <a:p>
            <a:r>
              <a:rPr lang="hr-HR" dirty="0" smtClean="0"/>
              <a:t>"Ulazak </a:t>
            </a:r>
            <a:r>
              <a:rPr lang="hr-HR" dirty="0"/>
              <a:t>vlaka u stanicu" </a:t>
            </a:r>
            <a:r>
              <a:rPr lang="hr-HR" dirty="0" smtClean="0"/>
              <a:t>- filmski planovi, snimatelji, montaža </a:t>
            </a:r>
          </a:p>
          <a:p>
            <a:r>
              <a:rPr lang="hr-HR" dirty="0" smtClean="0"/>
              <a:t>Promioovo </a:t>
            </a:r>
            <a:r>
              <a:rPr lang="hr-HR" dirty="0"/>
              <a:t>otkriće vožnje </a:t>
            </a:r>
            <a:r>
              <a:rPr lang="hr-HR" dirty="0" smtClean="0"/>
              <a:t>kamere </a:t>
            </a:r>
          </a:p>
          <a:p>
            <a:r>
              <a:rPr lang="hr-HR" dirty="0"/>
              <a:t>f</a:t>
            </a:r>
            <a:r>
              <a:rPr lang="hr-HR" dirty="0" smtClean="0"/>
              <a:t>ilm „Rušenje zida” - vrpca unazad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Kasniji život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brz </a:t>
            </a:r>
            <a:r>
              <a:rPr lang="hr-HR"/>
              <a:t>i </a:t>
            </a:r>
            <a:r>
              <a:rPr lang="hr-HR" smtClean="0"/>
              <a:t>ekspanzivan </a:t>
            </a:r>
            <a:r>
              <a:rPr lang="hr-HR" dirty="0" smtClean="0"/>
              <a:t>razvoj </a:t>
            </a:r>
            <a:r>
              <a:rPr lang="hr-HR" dirty="0"/>
              <a:t>filmske tehnike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restaje fasciniranost publike dokumentarističkim </a:t>
            </a:r>
            <a:r>
              <a:rPr lang="hr-HR" dirty="0"/>
              <a:t>filmskim iskazima </a:t>
            </a:r>
            <a:r>
              <a:rPr lang="hr-HR" dirty="0" smtClean="0"/>
              <a:t> </a:t>
            </a:r>
          </a:p>
          <a:p>
            <a:r>
              <a:rPr lang="hr-HR" dirty="0" smtClean="0"/>
              <a:t>odustaju </a:t>
            </a:r>
            <a:r>
              <a:rPr lang="hr-HR" dirty="0"/>
              <a:t>od snimanja filmova </a:t>
            </a:r>
            <a:r>
              <a:rPr lang="hr-HR" dirty="0" smtClean="0"/>
              <a:t> </a:t>
            </a:r>
          </a:p>
          <a:p>
            <a:r>
              <a:rPr lang="hr-HR" dirty="0" smtClean="0"/>
              <a:t>August – medicina</a:t>
            </a:r>
          </a:p>
          <a:p>
            <a:r>
              <a:rPr lang="hr-HR" dirty="0" smtClean="0"/>
              <a:t>Louis – istraživanje reljefnog platna, boje </a:t>
            </a:r>
            <a:r>
              <a:rPr lang="hr-HR" dirty="0"/>
              <a:t>i širokog </a:t>
            </a:r>
            <a:r>
              <a:rPr lang="hr-HR" dirty="0" smtClean="0"/>
              <a:t>platna; 1919</a:t>
            </a:r>
            <a:r>
              <a:rPr lang="hr-HR" dirty="0"/>
              <a:t>. godine </a:t>
            </a:r>
            <a:r>
              <a:rPr lang="hr-HR" dirty="0" smtClean="0"/>
              <a:t>- član </a:t>
            </a:r>
            <a:r>
              <a:rPr lang="hr-HR" dirty="0"/>
              <a:t>Francuske </a:t>
            </a:r>
            <a:r>
              <a:rPr lang="hr-HR" dirty="0" smtClean="0"/>
              <a:t>akademije; 1946</a:t>
            </a:r>
            <a:r>
              <a:rPr lang="hr-HR" dirty="0"/>
              <a:t>. </a:t>
            </a:r>
            <a:r>
              <a:rPr lang="hr-HR" dirty="0" smtClean="0"/>
              <a:t>godine povjerio oko 1800 filmova</a:t>
            </a:r>
            <a:r>
              <a:rPr lang="hr-HR" dirty="0"/>
              <a:t> </a:t>
            </a:r>
            <a:r>
              <a:rPr lang="hr-HR" dirty="0" smtClean="0"/>
              <a:t>francuskoj kinoteci, 60</a:t>
            </a:r>
            <a:r>
              <a:rPr lang="hr-HR" dirty="0"/>
              <a:t> </a:t>
            </a:r>
            <a:r>
              <a:rPr lang="hr-HR" dirty="0" smtClean="0"/>
              <a:t>ih je sam režirao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</a:t>
            </a:r>
            <a:r>
              <a:rPr lang="hr-HR" smtClean="0"/>
              <a:t>pažnji !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616" y="3996647"/>
            <a:ext cx="487722" cy="4572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miley Face 3"/>
          <p:cNvSpPr/>
          <p:nvPr/>
        </p:nvSpPr>
        <p:spPr>
          <a:xfrm>
            <a:off x="3451133" y="3996647"/>
            <a:ext cx="472611" cy="44178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miley Face 5"/>
          <p:cNvSpPr/>
          <p:nvPr/>
        </p:nvSpPr>
        <p:spPr>
          <a:xfrm>
            <a:off x="5871189" y="4358809"/>
            <a:ext cx="523982" cy="44178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209</Words>
  <Application>Microsoft Office PowerPoint</Application>
  <PresentationFormat>Prilagođeno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Organic</vt:lpstr>
      <vt:lpstr>Braća Lumière</vt:lpstr>
      <vt:lpstr>August i Louis Lumière</vt:lpstr>
      <vt:lpstr>Prva filmska kamera</vt:lpstr>
      <vt:lpstr>Prvi film</vt:lpstr>
      <vt:lpstr>Filmovi braće Lumière</vt:lpstr>
      <vt:lpstr>PowerPointova prezentacija</vt:lpstr>
      <vt:lpstr>Doprinos filmu</vt:lpstr>
      <vt:lpstr>Kasniji život</vt:lpstr>
      <vt:lpstr>Hvala na pažnji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Braća Lumiere</dc:title>
  <dc:creator>Glavurtic</dc:creator>
  <cp:lastModifiedBy>Eugen-Gordan</cp:lastModifiedBy>
  <cp:revision>20</cp:revision>
  <dcterms:created xsi:type="dcterms:W3CDTF">2015-02-21T15:09:07Z</dcterms:created>
  <dcterms:modified xsi:type="dcterms:W3CDTF">2015-02-28T12:58:46Z</dcterms:modified>
</cp:coreProperties>
</file>