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6600"/>
    <a:srgbClr val="A2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81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2033C-EE66-4F29-9FFF-177BBCD246D6}" type="datetimeFigureOut">
              <a:rPr lang="en-US" smtClean="0"/>
              <a:pPr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1F94D-B97B-4766-B613-B6DB48F1BB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14600"/>
            <a:ext cx="6553200" cy="4114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algn="l"/>
            <a:endParaRPr lang="en-US" sz="2800" dirty="0" smtClean="0">
              <a:solidFill>
                <a:srgbClr val="A28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6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Leo </a:t>
            </a:r>
            <a:r>
              <a:rPr lang="en-US" sz="2600" dirty="0" err="1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Hadžić</a:t>
            </a:r>
            <a:r>
              <a:rPr lang="en-US" sz="26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, 7</a:t>
            </a:r>
            <a:r>
              <a:rPr lang="hr-HR" sz="26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hr-HR" sz="2600" dirty="0" smtClean="0">
              <a:solidFill>
                <a:srgbClr val="A28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err="1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sz="24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4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 "TURNIĆ„</a:t>
            </a:r>
            <a:endParaRPr lang="hr-HR" sz="2400" dirty="0" smtClean="0">
              <a:solidFill>
                <a:srgbClr val="A28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err="1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Šk</a:t>
            </a:r>
            <a:r>
              <a:rPr lang="en-US" sz="24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24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solidFill>
                  <a:srgbClr val="A28300"/>
                </a:solidFill>
                <a:latin typeface="Times New Roman" pitchFamily="18" charset="0"/>
                <a:cs typeface="Times New Roman" pitchFamily="18" charset="0"/>
              </a:rPr>
              <a:t>od. 2014./2015.</a:t>
            </a:r>
          </a:p>
          <a:p>
            <a:pPr algn="r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acksennett_apt_678x230_0821201203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762000"/>
            <a:ext cx="5181600" cy="17526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b="1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Mack </a:t>
            </a:r>
            <a:r>
              <a:rPr lang="en-US" sz="2400" b="1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Sennett</a:t>
            </a:r>
            <a:endParaRPr lang="hr-HR" sz="2400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prav</a:t>
            </a:r>
            <a:r>
              <a:rPr lang="hr-HR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Michael </a:t>
            </a:r>
            <a:r>
              <a:rPr lang="en-US" sz="2400" b="1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Sinnott</a:t>
            </a:r>
            <a:endParaRPr lang="hr-HR" sz="2400" b="1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Danville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Kanada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, 17. I. 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1880</a:t>
            </a:r>
            <a:r>
              <a:rPr lang="hr-HR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– Woodland Hills/Los Angeles, 5. XI. 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1960</a:t>
            </a:r>
            <a:r>
              <a:rPr lang="hr-HR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hr-HR" sz="24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američki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filmski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redatelj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glumac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producent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kanadskog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porijekla</a:t>
            </a:r>
            <a:endParaRPr lang="en-US" sz="24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4488" indent="-344488" algn="just">
              <a:buFont typeface="Wingdings" pitchFamily="2" charset="2"/>
              <a:buChar char="v"/>
            </a:pPr>
            <a:r>
              <a:rPr lang="hr-HR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edna</a:t>
            </a:r>
            <a:r>
              <a:rPr lang="en-US" sz="24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najznačajnijih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ličnosti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američkoga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nijemog</a:t>
            </a:r>
            <a:r>
              <a:rPr lang="en-US" sz="24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filma</a:t>
            </a:r>
            <a:endParaRPr lang="en-US" sz="2400" dirty="0" smtClean="0">
              <a:solidFill>
                <a:srgbClr val="A28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7996_327802317310129_566395938_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352800"/>
            <a:ext cx="7094583" cy="26260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marL="292100" indent="-292100" algn="just">
              <a:buFont typeface="Wingdings" pitchFamily="2" charset="2"/>
              <a:buChar char="v"/>
            </a:pPr>
            <a:r>
              <a:rPr lang="hr-HR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očeo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interpret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komičnih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filmovima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D. W.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Griffitha</a:t>
            </a:r>
            <a:endParaRPr lang="hr-HR" sz="28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2100" indent="-292100"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1912.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osnovao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producentsku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kuću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Kaystone</a:t>
            </a:r>
            <a:r>
              <a:rPr lang="en-US" sz="2800" b="1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Comedies Corp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r-HR" sz="28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2100" indent="-292100" algn="just">
              <a:buFont typeface="Wingdings" pitchFamily="2" charset="2"/>
              <a:buChar char="v"/>
            </a:pPr>
            <a:r>
              <a:rPr lang="hr-HR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stvoren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američki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tip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filmske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burleske</a:t>
            </a:r>
            <a:r>
              <a:rPr lang="hr-HR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utemeljene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apsurdu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92100" indent="-292100" algn="just">
              <a:buNone/>
            </a:pPr>
            <a:endParaRPr lang="en-US" sz="28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92100" indent="-292100" algn="just">
              <a:buNone/>
            </a:pPr>
            <a:endParaRPr lang="en-US" sz="24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410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endParaRPr lang="en-US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 err="1">
                <a:solidFill>
                  <a:srgbClr val="7E6600"/>
                </a:solidFill>
              </a:rPr>
              <a:t>k</a:t>
            </a:r>
            <a:r>
              <a:rPr lang="en-US" sz="2800" dirty="0" err="1" smtClean="0">
                <a:solidFill>
                  <a:srgbClr val="7E6600"/>
                </a:solidFill>
              </a:rPr>
              <a:t>omedije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su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uglavnom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improvizirane</a:t>
            </a:r>
            <a:endParaRPr lang="hr-HR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7E6600"/>
                </a:solidFill>
              </a:rPr>
              <a:t>Sennett </a:t>
            </a:r>
            <a:r>
              <a:rPr lang="en-US" sz="2800" dirty="0">
                <a:solidFill>
                  <a:srgbClr val="7E6600"/>
                </a:solidFill>
              </a:rPr>
              <a:t>se </a:t>
            </a:r>
            <a:r>
              <a:rPr lang="en-US" sz="2800" dirty="0" err="1">
                <a:solidFill>
                  <a:srgbClr val="7E6600"/>
                </a:solidFill>
              </a:rPr>
              <a:t>potpuno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oslanjao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na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montažu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i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tjelesni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geg</a:t>
            </a:r>
            <a:r>
              <a:rPr lang="en-US" sz="2800" dirty="0">
                <a:solidFill>
                  <a:srgbClr val="7E6600"/>
                </a:solidFill>
              </a:rPr>
              <a:t>, </a:t>
            </a:r>
            <a:r>
              <a:rPr lang="en-US" sz="2800" dirty="0" err="1">
                <a:solidFill>
                  <a:srgbClr val="7E6600"/>
                </a:solidFill>
              </a:rPr>
              <a:t>često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i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filmski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trik</a:t>
            </a:r>
            <a:r>
              <a:rPr lang="en-US" sz="2800" dirty="0" smtClean="0">
                <a:solidFill>
                  <a:srgbClr val="7E6600"/>
                </a:solidFill>
              </a:rPr>
              <a:t>.</a:t>
            </a:r>
            <a:endParaRPr lang="en-US" sz="2800" dirty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 err="1">
                <a:solidFill>
                  <a:srgbClr val="7E6600"/>
                </a:solidFill>
              </a:rPr>
              <a:t>a</a:t>
            </a:r>
            <a:r>
              <a:rPr lang="en-US" sz="2800" dirty="0" err="1" smtClean="0">
                <a:solidFill>
                  <a:srgbClr val="7E6600"/>
                </a:solidFill>
              </a:rPr>
              <a:t>utor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>
                <a:solidFill>
                  <a:srgbClr val="7E6600"/>
                </a:solidFill>
              </a:rPr>
              <a:t>je </a:t>
            </a:r>
            <a:r>
              <a:rPr lang="en-US" sz="2800" dirty="0" err="1">
                <a:solidFill>
                  <a:srgbClr val="7E6600"/>
                </a:solidFill>
              </a:rPr>
              <a:t>prve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američke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dugometražne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dirty="0" err="1">
                <a:solidFill>
                  <a:srgbClr val="7E6600"/>
                </a:solidFill>
              </a:rPr>
              <a:t>komedije</a:t>
            </a:r>
            <a:r>
              <a:rPr lang="en-US" sz="2800" dirty="0">
                <a:solidFill>
                  <a:srgbClr val="7E6600"/>
                </a:solidFill>
              </a:rPr>
              <a:t> </a:t>
            </a:r>
            <a:r>
              <a:rPr lang="en-US" sz="2800" i="1" dirty="0" err="1">
                <a:solidFill>
                  <a:srgbClr val="7E6600"/>
                </a:solidFill>
              </a:rPr>
              <a:t>Tilliena</a:t>
            </a:r>
            <a:r>
              <a:rPr lang="en-US" sz="2800" i="1" dirty="0">
                <a:solidFill>
                  <a:srgbClr val="7E6600"/>
                </a:solidFill>
              </a:rPr>
              <a:t> </a:t>
            </a:r>
            <a:r>
              <a:rPr lang="en-US" sz="2800" i="1" dirty="0" err="1">
                <a:solidFill>
                  <a:srgbClr val="7E6600"/>
                </a:solidFill>
              </a:rPr>
              <a:t>razorena</a:t>
            </a:r>
            <a:r>
              <a:rPr lang="en-US" sz="2800" i="1" dirty="0">
                <a:solidFill>
                  <a:srgbClr val="7E6600"/>
                </a:solidFill>
              </a:rPr>
              <a:t> </a:t>
            </a:r>
            <a:r>
              <a:rPr lang="en-US" sz="2800" i="1" dirty="0" err="1">
                <a:solidFill>
                  <a:srgbClr val="7E6600"/>
                </a:solidFill>
              </a:rPr>
              <a:t>romansa</a:t>
            </a:r>
            <a:r>
              <a:rPr lang="en-US" sz="2800" i="1" dirty="0">
                <a:solidFill>
                  <a:srgbClr val="7E6600"/>
                </a:solidFill>
              </a:rPr>
              <a:t> </a:t>
            </a:r>
            <a:r>
              <a:rPr lang="en-US" sz="2800" dirty="0">
                <a:solidFill>
                  <a:srgbClr val="7E6600"/>
                </a:solidFill>
              </a:rPr>
              <a:t>(</a:t>
            </a:r>
            <a:r>
              <a:rPr lang="en-US" sz="2800" dirty="0" smtClean="0">
                <a:solidFill>
                  <a:srgbClr val="7E6600"/>
                </a:solidFill>
              </a:rPr>
              <a:t>1914</a:t>
            </a:r>
            <a:r>
              <a:rPr lang="hr-HR" sz="2800" dirty="0" smtClean="0">
                <a:solidFill>
                  <a:srgbClr val="7E6600"/>
                </a:solidFill>
              </a:rPr>
              <a:t>.</a:t>
            </a:r>
            <a:r>
              <a:rPr lang="en-US" sz="2800" dirty="0" smtClean="0">
                <a:solidFill>
                  <a:srgbClr val="7E6600"/>
                </a:solidFill>
              </a:rPr>
              <a:t>).</a:t>
            </a:r>
          </a:p>
          <a:p>
            <a:pPr algn="just">
              <a:buNone/>
            </a:pPr>
            <a:endParaRPr lang="en-US" sz="2800" dirty="0">
              <a:solidFill>
                <a:srgbClr val="7E6600"/>
              </a:solidFill>
            </a:endParaRPr>
          </a:p>
        </p:txBody>
      </p:sp>
      <p:pic>
        <p:nvPicPr>
          <p:cNvPr id="4" name="Picture 3" descr="thum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4639970" cy="23625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hr-HR" sz="3000" dirty="0" err="1">
                <a:solidFill>
                  <a:srgbClr val="7E6600"/>
                </a:solidFill>
              </a:rPr>
              <a:t>r</a:t>
            </a:r>
            <a:r>
              <a:rPr lang="en-US" sz="3000" dirty="0" err="1" smtClean="0">
                <a:solidFill>
                  <a:srgbClr val="7E6600"/>
                </a:solidFill>
              </a:rPr>
              <a:t>edatelj</a:t>
            </a:r>
            <a:r>
              <a:rPr lang="en-US" sz="3000" dirty="0" smtClean="0">
                <a:solidFill>
                  <a:srgbClr val="7E6600"/>
                </a:solidFill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</a:rPr>
              <a:t>i</a:t>
            </a:r>
            <a:r>
              <a:rPr lang="en-US" sz="3000" dirty="0" smtClean="0">
                <a:solidFill>
                  <a:srgbClr val="7E6600"/>
                </a:solidFill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</a:rPr>
              <a:t>glumac</a:t>
            </a:r>
            <a:r>
              <a:rPr lang="en-US" sz="3000" dirty="0" smtClean="0">
                <a:solidFill>
                  <a:srgbClr val="7E6600"/>
                </a:solidFill>
              </a:rPr>
              <a:t> </a:t>
            </a:r>
            <a:r>
              <a:rPr lang="hr-HR" sz="3000" dirty="0" smtClean="0">
                <a:solidFill>
                  <a:srgbClr val="7E6600"/>
                </a:solidFill>
              </a:rPr>
              <a:t>- </a:t>
            </a:r>
            <a:r>
              <a:rPr lang="en-US" sz="3000" dirty="0" err="1" smtClean="0">
                <a:solidFill>
                  <a:srgbClr val="7E6600"/>
                </a:solidFill>
              </a:rPr>
              <a:t>više</a:t>
            </a:r>
            <a:r>
              <a:rPr lang="en-US" sz="3000" dirty="0" smtClean="0">
                <a:solidFill>
                  <a:srgbClr val="7E6600"/>
                </a:solidFill>
              </a:rPr>
              <a:t> od 300</a:t>
            </a:r>
            <a:r>
              <a:rPr lang="hr-HR" sz="3000" dirty="0" smtClean="0">
                <a:solidFill>
                  <a:srgbClr val="7E6600"/>
                </a:solidFill>
              </a:rPr>
              <a:t> filmova</a:t>
            </a:r>
          </a:p>
          <a:p>
            <a:pPr algn="just"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</a:rPr>
              <a:t>producent</a:t>
            </a:r>
            <a:r>
              <a:rPr lang="en-US" sz="3000" dirty="0" smtClean="0">
                <a:solidFill>
                  <a:srgbClr val="7E6600"/>
                </a:solidFill>
              </a:rPr>
              <a:t> </a:t>
            </a:r>
            <a:r>
              <a:rPr lang="hr-HR" sz="3000" dirty="0" smtClean="0">
                <a:solidFill>
                  <a:srgbClr val="7E6600"/>
                </a:solidFill>
              </a:rPr>
              <a:t>- </a:t>
            </a:r>
            <a:r>
              <a:rPr lang="en-US" sz="3000" dirty="0" err="1" smtClean="0">
                <a:solidFill>
                  <a:srgbClr val="7E6600"/>
                </a:solidFill>
              </a:rPr>
              <a:t>više</a:t>
            </a:r>
            <a:r>
              <a:rPr lang="en-US" sz="3000" dirty="0" smtClean="0">
                <a:solidFill>
                  <a:srgbClr val="7E6600"/>
                </a:solidFill>
              </a:rPr>
              <a:t> od 1100 </a:t>
            </a:r>
            <a:r>
              <a:rPr lang="en-US" sz="3000" dirty="0" err="1" smtClean="0">
                <a:solidFill>
                  <a:srgbClr val="7E6600"/>
                </a:solidFill>
              </a:rPr>
              <a:t>filmova</a:t>
            </a:r>
            <a:endParaRPr lang="en-US" sz="3000" dirty="0" smtClean="0">
              <a:solidFill>
                <a:srgbClr val="7E6600"/>
              </a:solidFill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 smtClean="0">
                <a:solidFill>
                  <a:srgbClr val="7E6600"/>
                </a:solidFill>
              </a:rPr>
              <a:t>	</a:t>
            </a:r>
            <a:r>
              <a:rPr lang="en-US" b="1" dirty="0" err="1" smtClean="0">
                <a:solidFill>
                  <a:srgbClr val="7E6600"/>
                </a:solidFill>
              </a:rPr>
              <a:t>Neki</a:t>
            </a:r>
            <a:r>
              <a:rPr lang="en-US" b="1" dirty="0" smtClean="0">
                <a:solidFill>
                  <a:srgbClr val="7E6600"/>
                </a:solidFill>
              </a:rPr>
              <a:t> </a:t>
            </a:r>
            <a:r>
              <a:rPr lang="en-US" b="1" dirty="0" err="1" smtClean="0">
                <a:solidFill>
                  <a:srgbClr val="7E6600"/>
                </a:solidFill>
              </a:rPr>
              <a:t>od</a:t>
            </a:r>
            <a:r>
              <a:rPr lang="en-US" b="1" dirty="0" smtClean="0">
                <a:solidFill>
                  <a:srgbClr val="7E6600"/>
                </a:solidFill>
              </a:rPr>
              <a:t> </a:t>
            </a:r>
            <a:r>
              <a:rPr lang="en-US" b="1" dirty="0" err="1" smtClean="0">
                <a:solidFill>
                  <a:srgbClr val="7E6600"/>
                </a:solidFill>
              </a:rPr>
              <a:t>njegovih</a:t>
            </a:r>
            <a:r>
              <a:rPr lang="en-US" b="1" dirty="0" smtClean="0">
                <a:solidFill>
                  <a:srgbClr val="7E6600"/>
                </a:solidFill>
              </a:rPr>
              <a:t> </a:t>
            </a:r>
            <a:r>
              <a:rPr lang="en-US" b="1" dirty="0" err="1" smtClean="0">
                <a:solidFill>
                  <a:srgbClr val="7E6600"/>
                </a:solidFill>
              </a:rPr>
              <a:t>filmova</a:t>
            </a:r>
            <a:r>
              <a:rPr lang="en-US" b="1" dirty="0" smtClean="0">
                <a:solidFill>
                  <a:srgbClr val="7E6600"/>
                </a:solidFill>
              </a:rPr>
              <a:t> </a:t>
            </a:r>
            <a:r>
              <a:rPr lang="en-US" b="1" dirty="0" err="1" smtClean="0">
                <a:solidFill>
                  <a:srgbClr val="7E6600"/>
                </a:solidFill>
              </a:rPr>
              <a:t>su</a:t>
            </a:r>
            <a:r>
              <a:rPr lang="en-US" b="1" dirty="0" smtClean="0">
                <a:solidFill>
                  <a:srgbClr val="7E6600"/>
                </a:solidFill>
              </a:rPr>
              <a:t>: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Dvadeset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minuta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ljubavi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Hladnokrvni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Mabelin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bračni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život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Mabelin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naporan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Mabeline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neobične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nevolje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stanar</a:t>
            </a:r>
            <a:endParaRPr lang="en-US" sz="30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novo </a:t>
            </a:r>
            <a:r>
              <a:rPr lang="en-US" sz="30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zanimanje</a:t>
            </a:r>
            <a:r>
              <a:rPr lang="en-US" sz="30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3000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sz="2800" b="1" i="1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Sennettove</a:t>
            </a:r>
            <a:r>
              <a:rPr lang="en-US" sz="2800" b="1" i="1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kupaće</a:t>
            </a:r>
            <a:r>
              <a:rPr lang="en-US" sz="2800" b="1" i="1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ljepotice</a:t>
            </a:r>
            <a:endParaRPr lang="hr-HR" sz="2800" b="1" i="1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poznata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komedija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hr-HR" sz="2800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Sennet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skupio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jato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djevojaka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kupaćim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kostitima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hr-HR" sz="28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edna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od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glavnih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glumica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je Mable Norman.</a:t>
            </a:r>
          </a:p>
          <a:p>
            <a:pPr marL="0" indent="0" algn="just">
              <a:buNone/>
            </a:pPr>
            <a:endParaRPr lang="en-US" sz="2800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tumblr_lm7bzf63jc1qa70eyo1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667000"/>
            <a:ext cx="4876800" cy="3617976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581400"/>
            <a:ext cx="2097587" cy="26193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nnex - Keaton, Buster (Love Nest, The)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514600"/>
            <a:ext cx="2514600" cy="3124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406400" indent="-406400" algn="just">
              <a:buFont typeface="Wingdings" pitchFamily="2" charset="2"/>
              <a:buChar char="v"/>
            </a:pPr>
            <a:r>
              <a:rPr lang="hr-HR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njegovu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studiju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zanat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izučili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reputaciju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stekli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mnogi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glumci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redatelji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američkoga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nijemog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filma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dvojica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najvećih</a:t>
            </a:r>
            <a:endParaRPr lang="en-US" sz="2800" dirty="0" smtClean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6400" indent="-406400" algn="ctr">
              <a:buNone/>
            </a:pPr>
            <a:r>
              <a:rPr lang="en-US" sz="2800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Charlie </a:t>
            </a:r>
            <a:r>
              <a:rPr lang="en-US" sz="2800" b="1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Chaplin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Buster Keaton</a:t>
            </a:r>
            <a:r>
              <a:rPr lang="en-US" sz="2800" dirty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 descr="41jx8vqBa1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514600"/>
            <a:ext cx="2238375" cy="31262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7E6600"/>
                </a:solidFill>
              </a:rPr>
              <a:t>1938. </a:t>
            </a:r>
            <a:r>
              <a:rPr lang="hr-HR" sz="2800" dirty="0">
                <a:solidFill>
                  <a:srgbClr val="7E6600"/>
                </a:solidFill>
              </a:rPr>
              <a:t>-</a:t>
            </a:r>
            <a:r>
              <a:rPr lang="en-US" sz="2800" dirty="0" smtClean="0">
                <a:solidFill>
                  <a:srgbClr val="7E6600"/>
                </a:solidFill>
              </a:rPr>
              <a:t> Oscar </a:t>
            </a:r>
            <a:r>
              <a:rPr lang="en-US" sz="2800" dirty="0" err="1" smtClean="0">
                <a:solidFill>
                  <a:srgbClr val="7E6600"/>
                </a:solidFill>
              </a:rPr>
              <a:t>za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životno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djelo</a:t>
            </a:r>
            <a:endParaRPr lang="hr-HR" sz="2800" dirty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 smtClean="0">
                <a:solidFill>
                  <a:srgbClr val="7E6600"/>
                </a:solidFill>
              </a:rPr>
              <a:t>1932. - </a:t>
            </a:r>
            <a:r>
              <a:rPr lang="en-US" sz="2800" dirty="0" smtClean="0">
                <a:solidFill>
                  <a:srgbClr val="7E6600"/>
                </a:solidFill>
              </a:rPr>
              <a:t>Oscar </a:t>
            </a:r>
            <a:r>
              <a:rPr lang="en-US" sz="2800" dirty="0" err="1" smtClean="0">
                <a:solidFill>
                  <a:srgbClr val="7E6600"/>
                </a:solidFill>
              </a:rPr>
              <a:t>za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najbolji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akcijski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kratki</a:t>
            </a:r>
            <a:r>
              <a:rPr lang="en-US" sz="2800" dirty="0" smtClean="0">
                <a:solidFill>
                  <a:srgbClr val="7E6600"/>
                </a:solidFill>
              </a:rPr>
              <a:t> film</a:t>
            </a:r>
            <a:endParaRPr lang="hr-HR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rgbClr val="7E6600"/>
                </a:solidFill>
              </a:rPr>
              <a:t>nomin</a:t>
            </a:r>
            <a:r>
              <a:rPr lang="hr-HR" sz="2800" dirty="0" err="1" smtClean="0">
                <a:solidFill>
                  <a:srgbClr val="7E6600"/>
                </a:solidFill>
              </a:rPr>
              <a:t>acija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za</a:t>
            </a:r>
            <a:r>
              <a:rPr lang="en-US" sz="2800" dirty="0" smtClean="0">
                <a:solidFill>
                  <a:srgbClr val="7E6600"/>
                </a:solidFill>
              </a:rPr>
              <a:t> Oscar </a:t>
            </a:r>
            <a:r>
              <a:rPr lang="en-US" sz="2800" dirty="0" err="1" smtClean="0">
                <a:solidFill>
                  <a:srgbClr val="7E6600"/>
                </a:solidFill>
              </a:rPr>
              <a:t>za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najbolju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kratku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komediju</a:t>
            </a:r>
            <a:r>
              <a:rPr lang="en-US" sz="2800" dirty="0" smtClean="0">
                <a:solidFill>
                  <a:srgbClr val="7E6600"/>
                </a:solidFill>
              </a:rPr>
              <a:t>.</a:t>
            </a:r>
          </a:p>
          <a:p>
            <a:pPr algn="just">
              <a:buNone/>
            </a:pPr>
            <a:endParaRPr lang="en-US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 err="1" smtClean="0">
                <a:solidFill>
                  <a:srgbClr val="7E6600"/>
                </a:solidFill>
              </a:rPr>
              <a:t>Mack</a:t>
            </a:r>
            <a:r>
              <a:rPr lang="hr-HR" sz="2800" dirty="0" smtClean="0">
                <a:solidFill>
                  <a:srgbClr val="7E6600"/>
                </a:solidFill>
              </a:rPr>
              <a:t> </a:t>
            </a:r>
            <a:r>
              <a:rPr lang="hr-HR" sz="2800" dirty="0" err="1" smtClean="0">
                <a:solidFill>
                  <a:srgbClr val="7E6600"/>
                </a:solidFill>
              </a:rPr>
              <a:t>Sennett</a:t>
            </a:r>
            <a:endParaRPr lang="hr-HR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>
                <a:solidFill>
                  <a:srgbClr val="7E6600"/>
                </a:solidFill>
              </a:rPr>
              <a:t>v</a:t>
            </a:r>
            <a:r>
              <a:rPr lang="hr-HR" sz="2800" dirty="0" smtClean="0">
                <a:solidFill>
                  <a:srgbClr val="7E6600"/>
                </a:solidFill>
              </a:rPr>
              <a:t>elik </a:t>
            </a:r>
            <a:r>
              <a:rPr lang="en-US" sz="2800" dirty="0" err="1" smtClean="0">
                <a:solidFill>
                  <a:srgbClr val="7E6600"/>
                </a:solidFill>
              </a:rPr>
              <a:t>doprinos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filmskoj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industriji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endParaRPr lang="hr-HR" sz="2800" dirty="0" smtClean="0">
              <a:solidFill>
                <a:srgbClr val="7E660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hr-HR" sz="2800" dirty="0" err="1">
                <a:solidFill>
                  <a:srgbClr val="7E6600"/>
                </a:solidFill>
              </a:rPr>
              <a:t>n</a:t>
            </a:r>
            <a:r>
              <a:rPr lang="en-US" sz="2800" smtClean="0">
                <a:solidFill>
                  <a:srgbClr val="7E6600"/>
                </a:solidFill>
              </a:rPr>
              <a:t>adim</a:t>
            </a:r>
            <a:r>
              <a:rPr lang="hr-HR" sz="2800" dirty="0" err="1" smtClean="0">
                <a:solidFill>
                  <a:srgbClr val="7E6600"/>
                </a:solidFill>
              </a:rPr>
              <a:t>ak</a:t>
            </a:r>
            <a:r>
              <a:rPr lang="hr-HR" sz="2800" dirty="0" smtClean="0">
                <a:solidFill>
                  <a:srgbClr val="7E6600"/>
                </a:solidFill>
              </a:rPr>
              <a:t> - 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Kralj</a:t>
            </a:r>
            <a:r>
              <a:rPr lang="en-US" sz="2800" dirty="0" smtClean="0">
                <a:solidFill>
                  <a:srgbClr val="7E6600"/>
                </a:solidFill>
              </a:rPr>
              <a:t> </a:t>
            </a:r>
            <a:r>
              <a:rPr lang="en-US" sz="2800" dirty="0" err="1" smtClean="0">
                <a:solidFill>
                  <a:srgbClr val="7E6600"/>
                </a:solidFill>
              </a:rPr>
              <a:t>komedije</a:t>
            </a:r>
            <a:endParaRPr lang="en-US" sz="2800" dirty="0">
              <a:solidFill>
                <a:srgbClr val="7E66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solidFill>
                <a:srgbClr val="7E6600"/>
              </a:solidFill>
            </a:endParaRPr>
          </a:p>
          <a:p>
            <a:pPr algn="ctr">
              <a:buNone/>
            </a:pPr>
            <a:r>
              <a:rPr lang="en-US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Hvala</a:t>
            </a:r>
            <a:r>
              <a:rPr lang="en-US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pažnji</a:t>
            </a:r>
            <a:r>
              <a:rPr lang="hr-HR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dirty="0" smtClean="0">
                <a:solidFill>
                  <a:srgbClr val="7E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7E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solidFill>
                <a:srgbClr val="7E6600"/>
              </a:solidFill>
            </a:endParaRPr>
          </a:p>
          <a:p>
            <a:pPr algn="ctr">
              <a:buNone/>
            </a:pPr>
            <a:endParaRPr lang="en-US" dirty="0">
              <a:solidFill>
                <a:srgbClr val="7E6600"/>
              </a:solidFill>
            </a:endParaRPr>
          </a:p>
          <a:p>
            <a:pPr algn="ctr">
              <a:buNone/>
            </a:pPr>
            <a:r>
              <a:rPr lang="en-US" i="1" dirty="0" err="1" smtClean="0">
                <a:solidFill>
                  <a:srgbClr val="7E6600"/>
                </a:solidFill>
                <a:latin typeface="Adobe Garamond Pro Bold" pitchFamily="18" charset="0"/>
              </a:rPr>
              <a:t>Kraj</a:t>
            </a:r>
            <a:endParaRPr lang="en-US" i="1" dirty="0">
              <a:solidFill>
                <a:srgbClr val="7E6600"/>
              </a:solidFill>
              <a:latin typeface="Adobe Garamond Pro Bol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BFBFB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211</Words>
  <Application>Microsoft Office PowerPoint</Application>
  <PresentationFormat>Prikaz na zaslonu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Office Theme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Eugen-Gordan</cp:lastModifiedBy>
  <cp:revision>17</cp:revision>
  <dcterms:created xsi:type="dcterms:W3CDTF">2015-02-21T20:19:26Z</dcterms:created>
  <dcterms:modified xsi:type="dcterms:W3CDTF">2015-02-28T13:18:32Z</dcterms:modified>
</cp:coreProperties>
</file>