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57" r:id="rId6"/>
    <p:sldId id="260" r:id="rId7"/>
    <p:sldId id="259" r:id="rId8"/>
    <p:sldId id="262" r:id="rId9"/>
    <p:sldId id="263" r:id="rId10"/>
    <p:sldId id="264" r:id="rId11"/>
    <p:sldId id="265" r:id="rId12"/>
    <p:sldId id="266" r:id="rId13"/>
    <p:sldId id="270" r:id="rId14"/>
    <p:sldId id="26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yberbullying#cite_note-Hasebrink-6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koQPZvjseq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Cyberbullying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z="2400" b="1" dirty="0" smtClean="0"/>
              <a:t>Internetsko nasilje</a:t>
            </a:r>
          </a:p>
          <a:p>
            <a:r>
              <a:rPr lang="hr-HR" sz="2400" b="1" dirty="0" smtClean="0"/>
              <a:t>Virtualno zlostavljanje</a:t>
            </a:r>
            <a:endParaRPr lang="hr-HR" sz="2400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85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0553"/>
          </a:xfrm>
        </p:spPr>
        <p:txBody>
          <a:bodyPr/>
          <a:lstStyle/>
          <a:p>
            <a:r>
              <a:rPr lang="hr-HR" dirty="0" smtClean="0"/>
              <a:t>Prema spolu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480" y="1384663"/>
            <a:ext cx="9950132" cy="4526559"/>
          </a:xfrm>
        </p:spPr>
        <p:txBody>
          <a:bodyPr/>
          <a:lstStyle/>
          <a:p>
            <a:r>
              <a:rPr lang="hr-HR" dirty="0"/>
              <a:t> </a:t>
            </a:r>
            <a:r>
              <a:rPr lang="hr-HR" sz="2400" dirty="0"/>
              <a:t>Prema istraživanjima, dječaci </a:t>
            </a:r>
            <a:r>
              <a:rPr lang="hr-HR" sz="2400" dirty="0" smtClean="0"/>
              <a:t>će pokrenuti </a:t>
            </a:r>
            <a:r>
              <a:rPr lang="hr-HR" sz="2400" dirty="0"/>
              <a:t>negativnu online aktivnosti prije nego </a:t>
            </a:r>
            <a:r>
              <a:rPr lang="hr-HR" sz="2400" dirty="0" smtClean="0"/>
              <a:t>djevojčice.</a:t>
            </a:r>
            <a:r>
              <a:rPr lang="hr-HR" sz="2400" dirty="0"/>
              <a:t> Međutim</a:t>
            </a:r>
            <a:r>
              <a:rPr lang="hr-HR" sz="2400" dirty="0" smtClean="0"/>
              <a:t>, u srednjoj školi, veća je </a:t>
            </a:r>
            <a:r>
              <a:rPr lang="hr-HR" sz="2400" dirty="0"/>
              <a:t>vjerojatnost </a:t>
            </a:r>
            <a:r>
              <a:rPr lang="hr-HR" sz="2400" dirty="0" smtClean="0"/>
              <a:t>da se djevojke uključe </a:t>
            </a:r>
            <a:r>
              <a:rPr lang="hr-HR" sz="2400" dirty="0"/>
              <a:t>u internetsko </a:t>
            </a:r>
            <a:r>
              <a:rPr lang="hr-HR" sz="2400" dirty="0" smtClean="0"/>
              <a:t>zlostavljanje </a:t>
            </a:r>
            <a:r>
              <a:rPr lang="hr-HR" sz="2400" dirty="0"/>
              <a:t>od </a:t>
            </a:r>
            <a:r>
              <a:rPr lang="hr-HR" sz="2400" dirty="0" smtClean="0"/>
              <a:t>dječaka.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545926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9113"/>
          </a:xfrm>
        </p:spPr>
        <p:txBody>
          <a:bodyPr/>
          <a:lstStyle/>
          <a:p>
            <a:r>
              <a:rPr lang="hr-HR" dirty="0" smtClean="0"/>
              <a:t>EU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291" y="1449977"/>
            <a:ext cx="9989321" cy="4461245"/>
          </a:xfrm>
        </p:spPr>
        <p:txBody>
          <a:bodyPr>
            <a:normAutofit/>
          </a:bodyPr>
          <a:lstStyle/>
          <a:p>
            <a:r>
              <a:rPr lang="hr-HR" sz="2400" dirty="0"/>
              <a:t>U studiji objavljenoj 2011. godine, </a:t>
            </a:r>
            <a:r>
              <a:rPr lang="hr-HR" sz="2400" dirty="0" smtClean="0"/>
              <a:t>za preko </a:t>
            </a:r>
            <a:r>
              <a:rPr lang="hr-HR" sz="2400" dirty="0"/>
              <a:t>25 </a:t>
            </a:r>
            <a:r>
              <a:rPr lang="hr-HR" sz="2400" dirty="0"/>
              <a:t>zemalja članica </a:t>
            </a:r>
            <a:r>
              <a:rPr lang="hr-HR" sz="2400" dirty="0" smtClean="0"/>
              <a:t>EU:</a:t>
            </a:r>
          </a:p>
          <a:p>
            <a:pPr lvl="1"/>
            <a:r>
              <a:rPr lang="hr-HR" sz="2200" dirty="0" smtClean="0"/>
              <a:t>prosječno </a:t>
            </a:r>
            <a:r>
              <a:rPr lang="hr-HR" sz="2200" dirty="0"/>
              <a:t>6% djece (9-16 godina) su maltretirali, a samo 3% njih je </a:t>
            </a:r>
            <a:r>
              <a:rPr lang="hr-HR" sz="2200" dirty="0" smtClean="0"/>
              <a:t>priznalo </a:t>
            </a:r>
            <a:r>
              <a:rPr lang="hr-HR" sz="2200" dirty="0"/>
              <a:t>da je nasilnik. </a:t>
            </a:r>
            <a:endParaRPr lang="hr-HR" sz="2200" dirty="0" smtClean="0"/>
          </a:p>
          <a:p>
            <a:pPr lvl="1"/>
            <a:r>
              <a:rPr lang="hr-HR" sz="2200" dirty="0" smtClean="0"/>
              <a:t>Istina: 18</a:t>
            </a:r>
            <a:r>
              <a:rPr lang="hr-HR" sz="2200" dirty="0"/>
              <a:t>% </a:t>
            </a:r>
            <a:r>
              <a:rPr lang="hr-HR" sz="2200" dirty="0" smtClean="0"/>
              <a:t> </a:t>
            </a:r>
            <a:r>
              <a:rPr lang="hr-HR" sz="2200" dirty="0"/>
              <a:t>mladih </a:t>
            </a:r>
            <a:r>
              <a:rPr lang="hr-HR" sz="2200" dirty="0" smtClean="0"/>
              <a:t>vreba putem </a:t>
            </a:r>
            <a:r>
              <a:rPr lang="hr-HR" sz="2200" dirty="0"/>
              <a:t>interneta i mobilnih telefona. </a:t>
            </a:r>
            <a:endParaRPr lang="hr-HR" sz="2200" baseline="30000" dirty="0" smtClean="0">
              <a:hlinkClick r:id="rId2"/>
            </a:endParaRPr>
          </a:p>
          <a:p>
            <a:pPr lvl="1"/>
            <a:r>
              <a:rPr lang="hr-HR" sz="2200" dirty="0" smtClean="0"/>
              <a:t>Internetsko nasilje mladih </a:t>
            </a:r>
            <a:r>
              <a:rPr lang="hr-HR" sz="2200" dirty="0"/>
              <a:t>diljem zemalja članica EU-a </a:t>
            </a:r>
            <a:r>
              <a:rPr lang="hr-HR" sz="2200" dirty="0" smtClean="0"/>
              <a:t>je u </a:t>
            </a:r>
            <a:r>
              <a:rPr lang="hr-HR" sz="2200" dirty="0"/>
              <a:t>rasponu od 10% do 52</a:t>
            </a:r>
            <a:r>
              <a:rPr lang="hr-HR" sz="2200" dirty="0" smtClean="0"/>
              <a:t>%.</a:t>
            </a:r>
          </a:p>
        </p:txBody>
      </p:sp>
    </p:spTree>
    <p:extLst>
      <p:ext uri="{BB962C8B-B14F-4D97-AF65-F5344CB8AC3E}">
        <p14:creationId xmlns:p14="http://schemas.microsoft.com/office/powerpoint/2010/main" val="99848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921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SAD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1722518" y="6277075"/>
            <a:ext cx="9341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rgbClr val="252525"/>
                </a:solidFill>
                <a:latin typeface="Arial" panose="020B0604020202020204" pitchFamily="34" charset="0"/>
              </a:rPr>
              <a:t>Postotak žrtava zlostavljanja elektronskim putem </a:t>
            </a:r>
            <a:r>
              <a:rPr lang="hr-HR" dirty="0" smtClean="0">
                <a:solidFill>
                  <a:srgbClr val="252525"/>
                </a:solidFill>
                <a:latin typeface="Arial" panose="020B0604020202020204" pitchFamily="34" charset="0"/>
              </a:rPr>
              <a:t>kroz godine </a:t>
            </a:r>
            <a:r>
              <a:rPr lang="hr-HR" dirty="0">
                <a:solidFill>
                  <a:srgbClr val="252525"/>
                </a:solidFill>
                <a:latin typeface="Arial" panose="020B0604020202020204" pitchFamily="34" charset="0"/>
              </a:rPr>
              <a:t>diljem Sjedinjenih Država.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18" y="1243324"/>
            <a:ext cx="9782094" cy="497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1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5867"/>
          </a:xfrm>
        </p:spPr>
        <p:txBody>
          <a:bodyPr/>
          <a:lstStyle/>
          <a:p>
            <a:r>
              <a:rPr lang="hr-HR" dirty="0" smtClean="0"/>
              <a:t>Hrvatska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80161"/>
            <a:ext cx="8915400" cy="5408022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Istraživanje Poliklinike za zaštitu djece grada Zagreba na</a:t>
            </a:r>
            <a:br>
              <a:rPr lang="hr-HR" altLang="sr-Latn-RS" sz="2400" b="1" dirty="0"/>
            </a:br>
            <a:r>
              <a:rPr lang="hr-HR" altLang="sr-Latn-RS" sz="2400" b="1" dirty="0"/>
              <a:t>temu cyberbullyinga…</a:t>
            </a:r>
            <a:endParaRPr lang="hr-HR" altLang="sr-Latn-RS" sz="2400" b="1" dirty="0" smtClean="0">
              <a:solidFill>
                <a:srgbClr val="003366"/>
              </a:solidFill>
            </a:endParaRPr>
          </a:p>
          <a:p>
            <a:pPr lvl="1"/>
            <a:r>
              <a:rPr lang="hr-HR" altLang="sr-Latn-RS" sz="2000" dirty="0" smtClean="0">
                <a:solidFill>
                  <a:srgbClr val="003366"/>
                </a:solidFill>
              </a:rPr>
              <a:t>18 </a:t>
            </a:r>
            <a:r>
              <a:rPr lang="hr-HR" altLang="sr-Latn-RS" sz="2000" dirty="0">
                <a:solidFill>
                  <a:srgbClr val="003366"/>
                </a:solidFill>
              </a:rPr>
              <a:t>% djece u dobi od 12 do 14 godina bilo je žrtva nekog oblika nasilja preko interneta</a:t>
            </a:r>
          </a:p>
          <a:p>
            <a:pPr lvl="1"/>
            <a:endParaRPr lang="hr-HR" altLang="sr-Latn-RS" sz="2000" dirty="0">
              <a:solidFill>
                <a:srgbClr val="003366"/>
              </a:solidFill>
            </a:endParaRPr>
          </a:p>
          <a:p>
            <a:pPr lvl="1"/>
            <a:r>
              <a:rPr lang="hr-HR" altLang="sr-Latn-RS" sz="2000" dirty="0">
                <a:solidFill>
                  <a:srgbClr val="003366"/>
                </a:solidFill>
              </a:rPr>
              <a:t>11 % njih izjasnilo se kao “internet nasilnici”</a:t>
            </a:r>
          </a:p>
          <a:p>
            <a:pPr lvl="1"/>
            <a:endParaRPr lang="hr-HR" altLang="sr-Latn-RS" sz="2000" dirty="0">
              <a:solidFill>
                <a:srgbClr val="003366"/>
              </a:solidFill>
            </a:endParaRPr>
          </a:p>
          <a:p>
            <a:pPr lvl="1"/>
            <a:r>
              <a:rPr lang="hr-HR" altLang="sr-Latn-RS" sz="2000" dirty="0">
                <a:solidFill>
                  <a:srgbClr val="003366"/>
                </a:solidFill>
              </a:rPr>
              <a:t>od djece koja su bila izložena učestalom nasilju na internetu, njih 62 % izjavilo je kako je nasilnik bio njima poznata osoba ili čak kolega iz razreda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6958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6861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Prevencija u Hrvatskoj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40971"/>
            <a:ext cx="8915400" cy="4670251"/>
          </a:xfrm>
        </p:spPr>
        <p:txBody>
          <a:bodyPr>
            <a:normAutofit/>
          </a:bodyPr>
          <a:lstStyle/>
          <a:p>
            <a:r>
              <a:rPr lang="hr-HR" sz="2400" dirty="0"/>
              <a:t>U Hrvatskoj je UNICEF organizirao s udrugom Hrabri telefon kampanju "</a:t>
            </a:r>
            <a:r>
              <a:rPr lang="hr-HR" sz="2400" b="1" dirty="0">
                <a:hlinkClick r:id="rId2"/>
              </a:rPr>
              <a:t>Prekini lanac</a:t>
            </a:r>
            <a:r>
              <a:rPr lang="hr-HR" sz="2400" dirty="0"/>
              <a:t>" za sprječavanje zlostavljanja putem mobitela i Interneta. </a:t>
            </a:r>
            <a:endParaRPr lang="hr-HR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2863792"/>
            <a:ext cx="5582429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7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0553"/>
          </a:xfrm>
        </p:spPr>
        <p:txBody>
          <a:bodyPr/>
          <a:lstStyle/>
          <a:p>
            <a:r>
              <a:rPr lang="hr-HR" dirty="0" smtClean="0"/>
              <a:t>Korištenost interneta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84663"/>
            <a:ext cx="8915400" cy="4526559"/>
          </a:xfrm>
        </p:spPr>
        <p:txBody>
          <a:bodyPr/>
          <a:lstStyle/>
          <a:p>
            <a:r>
              <a:rPr lang="hr-HR" altLang="sr-Latn-RS" sz="2400" dirty="0">
                <a:solidFill>
                  <a:srgbClr val="003366"/>
                </a:solidFill>
              </a:rPr>
              <a:t>73 % ispitane djece ima neko iskustvo u korištenju interneta</a:t>
            </a:r>
          </a:p>
          <a:p>
            <a:r>
              <a:rPr lang="hr-HR" altLang="sr-Latn-RS" sz="2400" dirty="0">
                <a:solidFill>
                  <a:srgbClr val="003366"/>
                </a:solidFill>
              </a:rPr>
              <a:t>47 % djece koja nemaju kod kuće računalo koristi internet</a:t>
            </a:r>
          </a:p>
          <a:p>
            <a:r>
              <a:rPr lang="hr-HR" altLang="sr-Latn-RS" sz="2400" dirty="0">
                <a:solidFill>
                  <a:srgbClr val="003366"/>
                </a:solidFill>
              </a:rPr>
              <a:t>16 % djece koristi internet svaki dan</a:t>
            </a:r>
          </a:p>
          <a:p>
            <a:r>
              <a:rPr lang="hr-HR" altLang="sr-Latn-RS" sz="2400" dirty="0">
                <a:solidFill>
                  <a:srgbClr val="003366"/>
                </a:solidFill>
              </a:rPr>
              <a:t>…42 % nekoliko puta tjedno</a:t>
            </a:r>
          </a:p>
          <a:p>
            <a:r>
              <a:rPr lang="hr-HR" altLang="sr-Latn-RS" sz="2400" dirty="0">
                <a:solidFill>
                  <a:srgbClr val="003366"/>
                </a:solidFill>
              </a:rPr>
              <a:t>…26 % jedanput tjedno</a:t>
            </a:r>
          </a:p>
          <a:p>
            <a:r>
              <a:rPr lang="hr-HR" altLang="sr-Latn-RS" sz="2400" dirty="0">
                <a:solidFill>
                  <a:srgbClr val="003366"/>
                </a:solidFill>
              </a:rPr>
              <a:t>…17 % jedanput mjesečno</a:t>
            </a:r>
          </a:p>
          <a:p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2198913" y="5911222"/>
            <a:ext cx="93056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sr-Latn-RS" b="1" dirty="0">
                <a:solidFill>
                  <a:srgbClr val="003366"/>
                </a:solidFill>
              </a:rPr>
              <a:t>4000 učenika iz 19 osnovnih i 2 srednje škole u 10 gradova Republike Hrvatske</a:t>
            </a:r>
            <a:endParaRPr lang="hr-HR" altLang="sr-Latn-RS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99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9741"/>
          </a:xfrm>
        </p:spPr>
        <p:txBody>
          <a:bodyPr/>
          <a:lstStyle/>
          <a:p>
            <a:r>
              <a:rPr lang="hr-HR" altLang="sr-Latn-RS" dirty="0"/>
              <a:t>Najčešća svrha korištenja interneta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06286"/>
            <a:ext cx="8915400" cy="555171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Besciljno surfanje i traženje zanimljivosti… 53 %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 smtClean="0">
                <a:solidFill>
                  <a:srgbClr val="003366"/>
                </a:solidFill>
              </a:rPr>
              <a:t>Skidanje glazbe…………………………………… </a:t>
            </a:r>
            <a:r>
              <a:rPr lang="hr-HR" altLang="sr-Latn-RS" sz="2400" dirty="0">
                <a:solidFill>
                  <a:srgbClr val="003366"/>
                </a:solidFill>
              </a:rPr>
              <a:t>48 %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Učenje i traženje informacija za školu…….. 40 %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Skidanje slika………………………………………..34 %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Chat……………………………………………………..34 %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Skidanje i igranje igrica…………………………..26 %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Slanje elektronske pošte…………………………24 %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Skidanje računalnih programa…………………16 %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Neka druga svrha……………………………………3 %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018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5109" y="624110"/>
            <a:ext cx="9819503" cy="917307"/>
          </a:xfrm>
        </p:spPr>
        <p:txBody>
          <a:bodyPr>
            <a:normAutofit/>
          </a:bodyPr>
          <a:lstStyle/>
          <a:p>
            <a:r>
              <a:rPr lang="hr-HR" altLang="sr-Latn-RS" dirty="0"/>
              <a:t>Nadzor odraslih prilikom korištenja interneta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Nikad nisam sam/a (škola, internet cafe)…. 5 %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Uvijek sam sam/a…………………………………….26 %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Ponekad sam sam/a……………………………….56 %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Uvijek je sa mnom netko od roditelja………..4 %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400" dirty="0">
                <a:solidFill>
                  <a:srgbClr val="003366"/>
                </a:solidFill>
              </a:rPr>
              <a:t>Uvijek je sa mnom netko od prijatelja………9 %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328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Cyberbullying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4" y="1371600"/>
            <a:ext cx="10067698" cy="453962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Cyberbullying je svako namjerno, ponavljano i agresivno ponašanje preko interneta čija je namjena vrijeđanje i zlostavljanje drugih</a:t>
            </a:r>
          </a:p>
          <a:p>
            <a:r>
              <a:rPr lang="hr-HR" sz="2400" dirty="0" smtClean="0"/>
              <a:t>Zadnjih godina postalo je uobičajeno među tinejdžerima</a:t>
            </a:r>
            <a:endParaRPr lang="hr-HR" sz="2400" dirty="0"/>
          </a:p>
        </p:txBody>
      </p:sp>
      <p:pic>
        <p:nvPicPr>
          <p:cNvPr id="4" name="Picture 3" descr="what &lt;strong&gt;cyberbullying&lt;/strong&gt; is, how it works, and what to do if &lt;strong&gt;cyberbullying&lt;/strong&gt;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3478949"/>
            <a:ext cx="6598429" cy="266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9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46" y="744583"/>
            <a:ext cx="10289766" cy="5166639"/>
          </a:xfrm>
        </p:spPr>
        <p:txBody>
          <a:bodyPr>
            <a:normAutofit/>
          </a:bodyPr>
          <a:lstStyle/>
          <a:p>
            <a:r>
              <a:rPr lang="hr-HR" sz="2400" dirty="0" smtClean="0"/>
              <a:t>Često se koristi definicija elektroničkog zlostavljanja "</a:t>
            </a:r>
            <a:r>
              <a:rPr lang="hr-HR" sz="2400" b="1" i="1" dirty="0" smtClean="0"/>
              <a:t>agresivna, namjerna radnja ili ponašanje koje provodi grupa ili pojedinac, koristeći elektroničke oblike, učestalo i u dužem vremenskom periodu prema žrtvi koja se ne može lako braniti</a:t>
            </a:r>
            <a:r>
              <a:rPr lang="hr-HR" sz="2400" dirty="0" smtClean="0"/>
              <a:t>”.</a:t>
            </a:r>
          </a:p>
          <a:p>
            <a:r>
              <a:rPr lang="hr-HR" sz="2400" dirty="0" smtClean="0"/>
              <a:t>Definicija američkog "National Crime Prevention Councila"  o virtualnom zlostavljanju glasi "</a:t>
            </a:r>
            <a:r>
              <a:rPr lang="hr-HR" sz="2400" b="1" i="1" dirty="0" smtClean="0"/>
              <a:t>kad se Internet, mobiteli ili drugi uređaji rabe za postavljanje tekstova ili slika namijenjenih vrijeđanju ili uznemiravanju druge osobe</a:t>
            </a:r>
            <a:r>
              <a:rPr lang="hr-HR" sz="2400" dirty="0" smtClean="0"/>
              <a:t>.„</a:t>
            </a:r>
          </a:p>
          <a:p>
            <a:r>
              <a:rPr lang="hr-HR" sz="2400" dirty="0"/>
              <a:t>O</a:t>
            </a:r>
            <a:r>
              <a:rPr lang="hr-HR" sz="2400" dirty="0" smtClean="0"/>
              <a:t>no </a:t>
            </a:r>
            <a:r>
              <a:rPr lang="hr-HR" sz="2400" dirty="0"/>
              <a:t>može također uključivati prijetnje, seksualne primjedbe, pogrdne nazive (govor mržnje), grupno napadanje žrtava njihovim ismijavanjem na forumima, pisanje lažnih tvrdnji kao činjenica s ciljem </a:t>
            </a:r>
            <a:r>
              <a:rPr lang="hr-HR" sz="2400" dirty="0" smtClean="0"/>
              <a:t>ponižavanja.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75040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0606" y="1554480"/>
            <a:ext cx="9924006" cy="435674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Elektronički </a:t>
            </a:r>
            <a:r>
              <a:rPr lang="hr-HR" sz="2400" dirty="0"/>
              <a:t>zlostavljači </a:t>
            </a:r>
            <a:r>
              <a:rPr lang="hr-HR" sz="2400" dirty="0" smtClean="0"/>
              <a:t>mogu </a:t>
            </a:r>
            <a:r>
              <a:rPr lang="hr-HR" sz="2400" dirty="0"/>
              <a:t>otkriti osobne podatke žrtava (npr pravo ime, adresu ili radno mjesto / škola), na web stranicama ili forumima ili se mogu </a:t>
            </a:r>
            <a:r>
              <a:rPr lang="hr-HR" sz="2400" dirty="0" smtClean="0"/>
              <a:t>njima koristiti</a:t>
            </a:r>
            <a:r>
              <a:rPr lang="hr-HR" sz="2400" dirty="0"/>
              <a:t> </a:t>
            </a:r>
            <a:r>
              <a:rPr lang="hr-HR" sz="2400" dirty="0" smtClean="0"/>
              <a:t>za lažno predstavljanje, </a:t>
            </a:r>
            <a:r>
              <a:rPr lang="hr-HR" sz="2400" dirty="0"/>
              <a:t>stvarajući lažni račune, komentare ili web stranice </a:t>
            </a:r>
            <a:r>
              <a:rPr lang="hr-HR" sz="2400" dirty="0" smtClean="0"/>
              <a:t>u </a:t>
            </a:r>
            <a:r>
              <a:rPr lang="hr-HR" sz="2400" dirty="0"/>
              <a:t>svrhu </a:t>
            </a:r>
            <a:r>
              <a:rPr lang="hr-HR" sz="2400" dirty="0" smtClean="0"/>
              <a:t>izdavanja </a:t>
            </a:r>
            <a:r>
              <a:rPr lang="hr-HR" sz="2400" dirty="0"/>
              <a:t>materijala u njihovo ime </a:t>
            </a:r>
            <a:r>
              <a:rPr lang="hr-HR" sz="2400" dirty="0" smtClean="0"/>
              <a:t>radi klevete</a:t>
            </a:r>
            <a:r>
              <a:rPr lang="hr-HR" sz="2400" dirty="0"/>
              <a:t>, </a:t>
            </a:r>
            <a:r>
              <a:rPr lang="hr-HR" sz="2400" dirty="0" smtClean="0"/>
              <a:t>diskreditiranja </a:t>
            </a:r>
            <a:r>
              <a:rPr lang="hr-HR" sz="2400" dirty="0"/>
              <a:t>ili </a:t>
            </a:r>
            <a:r>
              <a:rPr lang="hr-HR" sz="2400" dirty="0" smtClean="0"/>
              <a:t>ismijavanja.</a:t>
            </a:r>
            <a:r>
              <a:rPr lang="hr-HR" sz="2400" dirty="0"/>
              <a:t> </a:t>
            </a:r>
            <a:endParaRPr lang="hr-HR" sz="2400" dirty="0" smtClean="0"/>
          </a:p>
          <a:p>
            <a:endParaRPr lang="hr-HR" sz="2400" dirty="0"/>
          </a:p>
          <a:p>
            <a:r>
              <a:rPr lang="hr-HR" sz="2400" dirty="0"/>
              <a:t>Prema </a:t>
            </a:r>
            <a:r>
              <a:rPr lang="hr-HR" sz="2400" dirty="0" smtClean="0"/>
              <a:t>istraživanju iz 2013</a:t>
            </a:r>
            <a:r>
              <a:rPr lang="hr-HR" sz="2400" dirty="0"/>
              <a:t>. godine, osam od deset tinejdžera koji koriste društvene </a:t>
            </a:r>
            <a:r>
              <a:rPr lang="hr-HR" sz="2400" dirty="0" smtClean="0"/>
              <a:t>mreže dijeli </a:t>
            </a:r>
            <a:r>
              <a:rPr lang="hr-HR" sz="2400" dirty="0"/>
              <a:t>više informacija o sebi nego što su u prošlosti.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95832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2176"/>
          </a:xfrm>
        </p:spPr>
        <p:txBody>
          <a:bodyPr/>
          <a:lstStyle/>
          <a:p>
            <a:r>
              <a:rPr lang="hr-HR" dirty="0" smtClean="0"/>
              <a:t>Društvene mreže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223" y="1306286"/>
            <a:ext cx="10211389" cy="4604936"/>
          </a:xfrm>
        </p:spPr>
        <p:txBody>
          <a:bodyPr>
            <a:normAutofit/>
          </a:bodyPr>
          <a:lstStyle/>
          <a:p>
            <a:r>
              <a:rPr lang="hr-HR" sz="2400" dirty="0"/>
              <a:t>Elektroničko zlostavljanje može se održati na društvenim </a:t>
            </a:r>
            <a:r>
              <a:rPr lang="hr-HR" sz="2400" dirty="0" smtClean="0"/>
              <a:t>mrežama </a:t>
            </a:r>
            <a:r>
              <a:rPr lang="hr-HR" sz="2400" dirty="0"/>
              <a:t>kao što su Facebook, MySpace i Twitter. </a:t>
            </a:r>
            <a:endParaRPr lang="hr-HR" sz="2400" dirty="0" smtClean="0"/>
          </a:p>
          <a:p>
            <a:r>
              <a:rPr lang="hr-HR" sz="2400" dirty="0" smtClean="0"/>
              <a:t>Do </a:t>
            </a:r>
            <a:r>
              <a:rPr lang="hr-HR" sz="2400" dirty="0"/>
              <a:t>2008. godine, 93% mladih u dobi između 12 i 17 godina </a:t>
            </a:r>
            <a:r>
              <a:rPr lang="hr-HR" sz="2400" dirty="0" smtClean="0"/>
              <a:t>koriste društvene mreže. </a:t>
            </a:r>
            <a:r>
              <a:rPr lang="hr-HR" sz="2400" dirty="0"/>
              <a:t>U stvari, </a:t>
            </a:r>
            <a:r>
              <a:rPr lang="hr-HR" sz="2400" dirty="0" smtClean="0"/>
              <a:t>mladi provode </a:t>
            </a:r>
            <a:r>
              <a:rPr lang="hr-HR" sz="2400" dirty="0"/>
              <a:t>više vremena </a:t>
            </a:r>
            <a:r>
              <a:rPr lang="hr-HR" sz="2400" dirty="0" smtClean="0"/>
              <a:t>na društvenim mrežama od bilo koje druge aktivnosti </a:t>
            </a:r>
            <a:r>
              <a:rPr lang="hr-HR" sz="2400" dirty="0"/>
              <a:t>osim </a:t>
            </a:r>
            <a:r>
              <a:rPr lang="hr-HR" sz="2400" dirty="0" smtClean="0"/>
              <a:t>spavanja.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49230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971" y="1240971"/>
            <a:ext cx="10263641" cy="4670251"/>
          </a:xfrm>
        </p:spPr>
        <p:txBody>
          <a:bodyPr>
            <a:normAutofit/>
          </a:bodyPr>
          <a:lstStyle/>
          <a:p>
            <a:r>
              <a:rPr lang="hr-HR" sz="2400" dirty="0" smtClean="0"/>
              <a:t>Milijuni </a:t>
            </a:r>
            <a:r>
              <a:rPr lang="hr-HR" sz="2400" dirty="0"/>
              <a:t>djece </a:t>
            </a:r>
            <a:r>
              <a:rPr lang="hr-HR" sz="2400" dirty="0" smtClean="0"/>
              <a:t>bili </a:t>
            </a:r>
            <a:r>
              <a:rPr lang="hr-HR" sz="2400" dirty="0"/>
              <a:t>su zlostavljani, </a:t>
            </a:r>
            <a:r>
              <a:rPr lang="hr-HR" sz="2400" dirty="0" smtClean="0"/>
              <a:t>ugroženi </a:t>
            </a:r>
            <a:r>
              <a:rPr lang="hr-HR" sz="2400" dirty="0"/>
              <a:t>ili </a:t>
            </a:r>
            <a:r>
              <a:rPr lang="hr-HR" sz="2400" dirty="0" smtClean="0"/>
              <a:t>podvrgnuti </a:t>
            </a:r>
            <a:r>
              <a:rPr lang="hr-HR" sz="2400" dirty="0"/>
              <a:t>drugim oblicima elektroničkog zlostavljanja na Facebooku tijekom </a:t>
            </a:r>
            <a:r>
              <a:rPr lang="hr-HR" sz="2400" dirty="0" smtClean="0"/>
              <a:t>proteklih godina.</a:t>
            </a:r>
          </a:p>
          <a:p>
            <a:r>
              <a:rPr lang="hr-HR" sz="2400" dirty="0" smtClean="0"/>
              <a:t>90% mladih koji </a:t>
            </a:r>
            <a:r>
              <a:rPr lang="hr-HR" sz="2400" dirty="0"/>
              <a:t>koriste </a:t>
            </a:r>
            <a:r>
              <a:rPr lang="hr-HR" sz="2400" dirty="0" smtClean="0"/>
              <a:t>društvene mreže kažu da su bili svjedoci </a:t>
            </a:r>
            <a:r>
              <a:rPr lang="hr-HR" sz="2400" dirty="0"/>
              <a:t>online </a:t>
            </a:r>
            <a:r>
              <a:rPr lang="hr-HR" sz="2400" dirty="0" smtClean="0"/>
              <a:t>nasilja te da su ignorirali takva ponašanja  na društvenim mrežama, </a:t>
            </a:r>
            <a:r>
              <a:rPr lang="hr-HR" sz="2400" dirty="0"/>
              <a:t>a 35 </a:t>
            </a:r>
            <a:r>
              <a:rPr lang="hr-HR" sz="2400" dirty="0" smtClean="0"/>
              <a:t>% njih to čini učestalo.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0105415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1139</TotalTime>
  <Words>383</Words>
  <Application>Microsoft Office PowerPoint</Application>
  <PresentationFormat>Widescreen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Wisp</vt:lpstr>
      <vt:lpstr>Cyberbullying</vt:lpstr>
      <vt:lpstr>Korištenost interneta</vt:lpstr>
      <vt:lpstr>Najčešća svrha korištenja interneta</vt:lpstr>
      <vt:lpstr>Nadzor odraslih prilikom korištenja interneta</vt:lpstr>
      <vt:lpstr>Cyberbullying</vt:lpstr>
      <vt:lpstr>PowerPoint Presentation</vt:lpstr>
      <vt:lpstr>PowerPoint Presentation</vt:lpstr>
      <vt:lpstr>Društvene mreže</vt:lpstr>
      <vt:lpstr>PowerPoint Presentation</vt:lpstr>
      <vt:lpstr>Prema spolu</vt:lpstr>
      <vt:lpstr>EU</vt:lpstr>
      <vt:lpstr>SAD</vt:lpstr>
      <vt:lpstr>Hrvatska</vt:lpstr>
      <vt:lpstr>Prevencija u Hrvatskoj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Cyberbullying</dc:title>
  <dc:creator>Magdalena Vovra</dc:creator>
  <cp:lastModifiedBy>Magdalena Vovra</cp:lastModifiedBy>
  <cp:revision>13</cp:revision>
  <dcterms:created xsi:type="dcterms:W3CDTF">2017-03-14T12:27:34Z</dcterms:created>
  <dcterms:modified xsi:type="dcterms:W3CDTF">2017-03-15T07:26:41Z</dcterms:modified>
</cp:coreProperties>
</file>