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4B3B8-7158-4FAC-AE89-38C5B75EC9B4}" v="22" dt="2022-01-19T20:55:54.218"/>
    <p1510:client id="{23CB3B9D-DD9F-A24D-9DBA-727A3CE7C76F}" v="15" dt="2022-01-19T16:01:03.918"/>
    <p1510:client id="{3C9D409A-8F2B-4737-842B-D8710257A9C6}" v="7" dt="2022-01-19T14:57:55.916"/>
    <p1510:client id="{89CE1547-1838-4EA1-8BEC-7BB134E2DCA5}" v="271" dt="2022-01-19T18:26:41.699"/>
    <p1510:client id="{92B2B87E-6BD9-DCC3-915B-04FE5E642F6B}" v="2" dt="2022-01-19T18:28:37.856"/>
    <p1510:client id="{A311A5B0-E9A4-414B-A1AB-C7411F84FC38}" v="90" dt="2022-01-19T16:02:58.422"/>
    <p1510:client id="{CA78A1C3-F67B-4DA9-BB8E-724C9AAC51CD}" v="262" dt="2022-01-19T14:54:00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1C56-4464-44BA-8667-317F3911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ŽUTARICA/FRIŽULIN (</a:t>
            </a:r>
            <a:r>
              <a:rPr lang="en-US">
                <a:ea typeface="+mj-lt"/>
                <a:cs typeface="+mj-lt"/>
              </a:rPr>
              <a:t>lat. </a:t>
            </a:r>
            <a:r>
              <a:rPr lang="en-US" i="1" err="1">
                <a:ea typeface="+mj-lt"/>
                <a:cs typeface="+mj-lt"/>
              </a:rPr>
              <a:t>Serinus</a:t>
            </a:r>
            <a:r>
              <a:rPr lang="en-US" i="1">
                <a:ea typeface="+mj-lt"/>
                <a:cs typeface="+mj-lt"/>
              </a:rPr>
              <a:t> </a:t>
            </a:r>
            <a:r>
              <a:rPr lang="en-US" i="1" err="1">
                <a:ea typeface="+mj-lt"/>
                <a:cs typeface="+mj-lt"/>
              </a:rPr>
              <a:t>serinus</a:t>
            </a:r>
            <a:r>
              <a:rPr lang="en-US">
                <a:ea typeface="+mj-lt"/>
                <a:cs typeface="+mj-lt"/>
              </a:rPr>
              <a:t>)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D8A2-137D-451E-AE7B-CBF25CA5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50908" cy="38231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 err="1">
                <a:cs typeface="Calibri"/>
              </a:rPr>
              <a:t>Životni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prostor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otvoreni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prostori</a:t>
            </a:r>
            <a:r>
              <a:rPr lang="en-US" sz="2000" dirty="0">
                <a:cs typeface="Calibri"/>
              </a:rPr>
              <a:t> s </a:t>
            </a:r>
            <a:r>
              <a:rPr lang="en-US" sz="2000" dirty="0" err="1">
                <a:cs typeface="Calibri"/>
              </a:rPr>
              <a:t>grmljem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drvećem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česta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voćnjaku</a:t>
            </a:r>
            <a:r>
              <a:rPr lang="en-US" sz="2000" dirty="0">
                <a:cs typeface="Calibri"/>
              </a:rPr>
              <a:t>, u </a:t>
            </a:r>
            <a:r>
              <a:rPr lang="en-US" sz="2000" dirty="0" err="1">
                <a:cs typeface="Calibri"/>
              </a:rPr>
              <a:t>gradskim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parkovima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drvoredima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Obilježja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veličine</a:t>
            </a:r>
            <a:r>
              <a:rPr lang="en-US" sz="2000" dirty="0">
                <a:cs typeface="Calibri"/>
              </a:rPr>
              <a:t> 11,5 cm (12 do 15 g). </a:t>
            </a:r>
            <a:r>
              <a:rPr lang="en-US" sz="2000" dirty="0" err="1">
                <a:cs typeface="Calibri"/>
              </a:rPr>
              <a:t>Pripada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skupini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malih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ptica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pjevica</a:t>
            </a:r>
            <a:r>
              <a:rPr lang="en-US" sz="2000" dirty="0">
                <a:cs typeface="Calibri"/>
              </a:rPr>
              <a:t>. </a:t>
            </a:r>
          </a:p>
          <a:p>
            <a:r>
              <a:rPr lang="en-US" sz="2000" dirty="0" err="1">
                <a:cs typeface="Calibri"/>
              </a:rPr>
              <a:t>Prehrana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osnova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prehrana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sjemenke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Razmnožavanje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drveću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gradi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malo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zdjeličasto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gnijezdo</a:t>
            </a:r>
            <a:r>
              <a:rPr lang="en-US" sz="2000" dirty="0">
                <a:cs typeface="Calibri"/>
              </a:rPr>
              <a:t> od </a:t>
            </a:r>
            <a:r>
              <a:rPr lang="en-US" sz="2000" dirty="0" err="1">
                <a:cs typeface="Calibri"/>
              </a:rPr>
              <a:t>slame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grančica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vlakanaca</a:t>
            </a:r>
            <a:r>
              <a:rPr lang="en-US" sz="2000" dirty="0">
                <a:cs typeface="Calibri"/>
              </a:rPr>
              <a:t>, a </a:t>
            </a:r>
            <a:r>
              <a:rPr lang="en-US" sz="2000" dirty="0" err="1">
                <a:cs typeface="Calibri"/>
              </a:rPr>
              <a:t>iznutra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obloženo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dlakom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perjem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Obično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gnijezdi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dvaput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godišnje</a:t>
            </a:r>
            <a:r>
              <a:rPr lang="en-US" sz="2000" dirty="0">
                <a:cs typeface="Calibri"/>
              </a:rPr>
              <a:t>, od </a:t>
            </a:r>
            <a:r>
              <a:rPr lang="en-US" sz="2000" dirty="0" err="1">
                <a:cs typeface="Calibri"/>
              </a:rPr>
              <a:t>travnja</a:t>
            </a:r>
            <a:r>
              <a:rPr lang="en-US" sz="2000" dirty="0">
                <a:cs typeface="Calibri"/>
              </a:rPr>
              <a:t> do </a:t>
            </a:r>
            <a:r>
              <a:rPr lang="en-US" sz="2000" dirty="0" err="1">
                <a:cs typeface="Calibri"/>
              </a:rPr>
              <a:t>lipnja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Snese</a:t>
            </a:r>
            <a:r>
              <a:rPr lang="en-US" sz="2000" dirty="0">
                <a:cs typeface="Calibri"/>
              </a:rPr>
              <a:t> 3 do 5 </a:t>
            </a:r>
            <a:r>
              <a:rPr lang="en-US" sz="2000" dirty="0" err="1">
                <a:cs typeface="Calibri"/>
              </a:rPr>
              <a:t>jaja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kojima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ženka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sjedi</a:t>
            </a:r>
            <a:r>
              <a:rPr lang="en-US" sz="2000" dirty="0">
                <a:cs typeface="Calibri"/>
              </a:rPr>
              <a:t> 13 dana. </a:t>
            </a:r>
            <a:r>
              <a:rPr lang="en-US" sz="2000" dirty="0" err="1">
                <a:cs typeface="Calibri"/>
              </a:rPr>
              <a:t>Mlade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ptice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hrane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oba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roditelja</a:t>
            </a:r>
            <a:r>
              <a:rPr lang="en-US" sz="2000" dirty="0">
                <a:cs typeface="Calibri"/>
              </a:rPr>
              <a:t>, a </a:t>
            </a:r>
            <a:r>
              <a:rPr lang="en-US" sz="2000" dirty="0" err="1">
                <a:cs typeface="Calibri"/>
              </a:rPr>
              <a:t>čučavci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osamostaljuju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za</a:t>
            </a:r>
            <a:r>
              <a:rPr lang="en-US" sz="2000" dirty="0">
                <a:cs typeface="Calibri"/>
              </a:rPr>
              <a:t> 13 do 17 dana. U </a:t>
            </a:r>
            <a:r>
              <a:rPr lang="en-US" sz="2000" dirty="0" err="1">
                <a:cs typeface="Calibri"/>
              </a:rPr>
              <a:t>jesen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napušta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dijelove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kontinentalne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Hrvatske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dok</a:t>
            </a:r>
            <a:r>
              <a:rPr lang="en-US" sz="2000" dirty="0">
                <a:cs typeface="Calibri"/>
              </a:rPr>
              <a:t> se u </a:t>
            </a:r>
            <a:r>
              <a:rPr lang="en-US" sz="2000" dirty="0" err="1">
                <a:cs typeface="Calibri"/>
              </a:rPr>
              <a:t>primorskoj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Hrvatskoj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zadržava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čitave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godine</a:t>
            </a:r>
            <a:r>
              <a:rPr lang="en-US" sz="20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hr-HR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hr-HR" dirty="0">
                <a:cs typeface="Calibri"/>
              </a:rPr>
              <a:t>                             </a:t>
            </a:r>
            <a:endParaRPr lang="en-US" dirty="0">
              <a:cs typeface="Calibri"/>
            </a:endParaRPr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A1F9FAA7-79C2-4E7D-A632-A0086ABC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399" y="96644"/>
            <a:ext cx="1525860" cy="153515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E20276A-172C-41E4-8037-2621EF2C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694" y="2490544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81" y="5515388"/>
            <a:ext cx="4011369" cy="10347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050" y="5809736"/>
            <a:ext cx="3799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cs typeface="Calibri"/>
              </a:rPr>
              <a:t>OSNOVNA ŠKOLA VIS</a:t>
            </a:r>
            <a:endParaRPr lang="en-US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886904"/>
            <a:ext cx="4552950" cy="18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7E2D-1057-4602-8185-3B799BAE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ZELENDUR </a:t>
            </a:r>
            <a:r>
              <a:rPr lang="en-US">
                <a:ea typeface="+mj-lt"/>
                <a:cs typeface="+mj-lt"/>
              </a:rPr>
              <a:t>(lat. Carduelis </a:t>
            </a:r>
            <a:r>
              <a:rPr lang="en-US" err="1">
                <a:ea typeface="+mj-lt"/>
                <a:cs typeface="+mj-lt"/>
              </a:rPr>
              <a:t>chloris</a:t>
            </a:r>
            <a:r>
              <a:rPr lang="en-US">
                <a:ea typeface="+mj-lt"/>
                <a:cs typeface="+mj-lt"/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778E-1DDC-4A32-9812-E0F6A2F8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959528"/>
            <a:ext cx="84640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Životni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prostor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po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najviše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vrtovi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parkovi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groblja</a:t>
            </a:r>
            <a:r>
              <a:rPr lang="en-US" sz="2000" dirty="0">
                <a:cs typeface="Calibri"/>
              </a:rPr>
              <a:t> s </a:t>
            </a:r>
            <a:r>
              <a:rPr lang="en-US" sz="2000" dirty="0" err="1">
                <a:cs typeface="Calibri"/>
              </a:rPr>
              <a:t>tujama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čempresima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Češći</a:t>
            </a:r>
            <a:r>
              <a:rPr lang="en-US" sz="2000" dirty="0">
                <a:cs typeface="Calibri"/>
              </a:rPr>
              <a:t> je u </a:t>
            </a:r>
            <a:r>
              <a:rPr lang="en-US" sz="2000" dirty="0" err="1">
                <a:cs typeface="Calibri"/>
              </a:rPr>
              <a:t>staništa</a:t>
            </a:r>
            <a:r>
              <a:rPr lang="en-US" sz="2000" dirty="0">
                <a:cs typeface="Calibri"/>
              </a:rPr>
              <a:t> s </a:t>
            </a:r>
            <a:r>
              <a:rPr lang="en-US" sz="2000" dirty="0" err="1">
                <a:cs typeface="Calibri"/>
              </a:rPr>
              <a:t>vazdazelenom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vegetacijom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nego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listopadnim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područjima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Obilježja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veličine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vrabaca</a:t>
            </a:r>
            <a:r>
              <a:rPr lang="en-US" sz="2000" dirty="0">
                <a:cs typeface="Calibri"/>
              </a:rPr>
              <a:t> – 14,5 cm (25 do 34 g). </a:t>
            </a:r>
            <a:r>
              <a:rPr lang="en-US" sz="2000" dirty="0" err="1">
                <a:cs typeface="Calibri"/>
              </a:rPr>
              <a:t>Dok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mužjak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zagasitozelen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ženka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više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maslinaste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boje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Prehrana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dominiraju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sjemenke</a:t>
            </a:r>
            <a:r>
              <a:rPr lang="en-US" sz="2000" dirty="0">
                <a:cs typeface="Calibri"/>
              </a:rPr>
              <a:t>, a </a:t>
            </a:r>
            <a:r>
              <a:rPr lang="en-US" sz="2000" dirty="0" err="1">
                <a:cs typeface="Calibri"/>
              </a:rPr>
              <a:t>uzima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primjerice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pupove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ali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neke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sočne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plodove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Razmnožavanje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gnijezdo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najčešće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gradi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grmlju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Građevni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materijal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čine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grančice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travke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mahovina</a:t>
            </a:r>
            <a:r>
              <a:rPr lang="en-US" sz="2000" dirty="0">
                <a:cs typeface="Calibri"/>
              </a:rPr>
              <a:t>, a </a:t>
            </a:r>
            <a:r>
              <a:rPr lang="en-US" sz="2000" dirty="0" err="1">
                <a:cs typeface="Calibri"/>
              </a:rPr>
              <a:t>iznutra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obloženo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dlakom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perjem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Gnijezdi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najčešće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dva</a:t>
            </a:r>
            <a:r>
              <a:rPr lang="en-US" sz="2000" dirty="0">
                <a:cs typeface="Calibri"/>
              </a:rPr>
              <a:t> puta, </a:t>
            </a:r>
            <a:r>
              <a:rPr lang="en-US" sz="2000" dirty="0" err="1">
                <a:cs typeface="Calibri"/>
              </a:rPr>
              <a:t>ali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katkad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 tri </a:t>
            </a:r>
            <a:r>
              <a:rPr lang="en-US" sz="2000" dirty="0" err="1">
                <a:cs typeface="Calibri"/>
              </a:rPr>
              <a:t>legla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tijekom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godine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Gnijezdi</a:t>
            </a:r>
            <a:r>
              <a:rPr lang="en-US" sz="2000" dirty="0">
                <a:cs typeface="Calibri"/>
              </a:rPr>
              <a:t> se od </a:t>
            </a:r>
            <a:r>
              <a:rPr lang="en-US" sz="2000" dirty="0" err="1">
                <a:cs typeface="Calibri"/>
              </a:rPr>
              <a:t>travnja</a:t>
            </a:r>
            <a:r>
              <a:rPr lang="en-US" sz="2000" dirty="0">
                <a:cs typeface="Calibri"/>
              </a:rPr>
              <a:t> do </a:t>
            </a:r>
            <a:r>
              <a:rPr lang="en-US" sz="2000" dirty="0" err="1">
                <a:cs typeface="Calibri"/>
              </a:rPr>
              <a:t>srpnja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Snese</a:t>
            </a:r>
            <a:r>
              <a:rPr lang="en-US" sz="2000" dirty="0">
                <a:cs typeface="Calibri"/>
              </a:rPr>
              <a:t> 4 do 6 </a:t>
            </a:r>
            <a:r>
              <a:rPr lang="en-US" sz="2000" dirty="0" err="1">
                <a:cs typeface="Calibri"/>
              </a:rPr>
              <a:t>jaja</a:t>
            </a:r>
            <a:r>
              <a:rPr lang="en-US" sz="2000" dirty="0">
                <a:cs typeface="Calibri"/>
              </a:rPr>
              <a:t>. Na </a:t>
            </a:r>
            <a:r>
              <a:rPr lang="en-US" sz="2000" dirty="0" err="1">
                <a:cs typeface="Calibri"/>
              </a:rPr>
              <a:t>jajima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ženka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sjedi</a:t>
            </a:r>
            <a:r>
              <a:rPr lang="en-US" sz="2000" dirty="0">
                <a:cs typeface="Calibri"/>
              </a:rPr>
              <a:t> 13 do 14 dana. U </a:t>
            </a:r>
            <a:r>
              <a:rPr lang="en-US" sz="2000" dirty="0" err="1">
                <a:cs typeface="Calibri"/>
              </a:rPr>
              <a:t>prehrani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mladih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ptica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sudjeluju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oba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roditelja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Mladi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osamostaljuju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za</a:t>
            </a:r>
            <a:r>
              <a:rPr lang="en-US" sz="2000" dirty="0">
                <a:cs typeface="Calibri"/>
              </a:rPr>
              <a:t> 13 do 16 dana. </a:t>
            </a:r>
            <a:r>
              <a:rPr lang="en-US" sz="2000" dirty="0" err="1">
                <a:cs typeface="Calibri"/>
              </a:rPr>
              <a:t>Naši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zelenduri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uglavnom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stanarice</a:t>
            </a:r>
            <a:r>
              <a:rPr lang="en-US" sz="2000" dirty="0">
                <a:cs typeface="Calibri"/>
              </a:rPr>
              <a:t> , </a:t>
            </a:r>
            <a:r>
              <a:rPr lang="en-US" sz="2000" dirty="0" err="1">
                <a:cs typeface="Calibri"/>
              </a:rPr>
              <a:t>ali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zimi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Hrvatskoj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dolaze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ptice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iz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sjevernih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posručja</a:t>
            </a:r>
            <a:r>
              <a:rPr lang="en-US" sz="2000" dirty="0">
                <a:cs typeface="Calibri"/>
              </a:rPr>
              <a:t>. </a:t>
            </a: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9322B15C-2804-4036-B0AB-0B1510B0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10" y="226741"/>
            <a:ext cx="1475344" cy="14655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2865B2D-52E9-4DC7-A3BD-6B736F62A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1" r="413" b="-610"/>
          <a:stretch/>
        </p:blipFill>
        <p:spPr>
          <a:xfrm>
            <a:off x="9648093" y="2789110"/>
            <a:ext cx="2089076" cy="1807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81" y="5477288"/>
            <a:ext cx="4011369" cy="1034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167109"/>
            <a:ext cx="4057650" cy="1643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3900" y="5989082"/>
            <a:ext cx="278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cs typeface="Calibri"/>
              </a:rPr>
              <a:t>OSNOVNA ŠKOLA VIS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23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B01C-83E7-4F5F-AD07-D17DD830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ČEŠLJUGAR </a:t>
            </a:r>
            <a:r>
              <a:rPr lang="en-US">
                <a:ea typeface="+mj-lt"/>
                <a:cs typeface="+mj-lt"/>
              </a:rPr>
              <a:t>(lat. </a:t>
            </a:r>
            <a:r>
              <a:rPr lang="en-US" i="1">
                <a:ea typeface="+mj-lt"/>
                <a:cs typeface="+mj-lt"/>
              </a:rPr>
              <a:t>Carduelis carduelis</a:t>
            </a:r>
            <a:r>
              <a:rPr lang="en-US">
                <a:ea typeface="+mj-lt"/>
                <a:cs typeface="+mj-lt"/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39D2-E112-49F9-B0D3-425622E1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868"/>
            <a:ext cx="8777869" cy="40260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cs typeface="Calibri"/>
              </a:rPr>
              <a:t>Životni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prostor:otvorena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područja</a:t>
            </a:r>
            <a:r>
              <a:rPr lang="en-US" sz="2000" dirty="0">
                <a:cs typeface="Calibri"/>
              </a:rPr>
              <a:t> s </a:t>
            </a:r>
            <a:r>
              <a:rPr lang="en-US" sz="2000" dirty="0" err="1">
                <a:cs typeface="Calibri"/>
              </a:rPr>
              <a:t>grmljem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drvoredi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parkovi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vrtovi</a:t>
            </a:r>
            <a:r>
              <a:rPr lang="en-US" sz="2000" dirty="0">
                <a:cs typeface="Calibri"/>
              </a:rPr>
              <a:t> </a:t>
            </a:r>
            <a:r>
              <a:rPr lang="hr-HR" sz="2000" dirty="0">
                <a:cs typeface="Calibri"/>
              </a:rPr>
              <a:t>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stari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voćnjaci</a:t>
            </a:r>
            <a:r>
              <a:rPr lang="en-US" sz="2000" dirty="0">
                <a:cs typeface="Calibri"/>
              </a:rPr>
              <a:t>. U </a:t>
            </a:r>
            <a:r>
              <a:rPr lang="en-US" sz="2000" dirty="0" err="1">
                <a:cs typeface="Calibri"/>
              </a:rPr>
              <a:t>potrazi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hranom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zimi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skuplja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jata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Zimi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brojan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područjima</a:t>
            </a:r>
            <a:r>
              <a:rPr lang="en-US" sz="2000" dirty="0">
                <a:cs typeface="Calibri"/>
              </a:rPr>
              <a:t> s </a:t>
            </a:r>
            <a:r>
              <a:rPr lang="en-US" sz="2000" dirty="0" err="1">
                <a:cs typeface="Calibri"/>
              </a:rPr>
              <a:t>dosta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čička</a:t>
            </a:r>
            <a:r>
              <a:rPr lang="en-US" sz="2000" dirty="0">
                <a:cs typeface="Calibri"/>
              </a:rPr>
              <a:t> </a:t>
            </a:r>
            <a:r>
              <a:rPr lang="hr-HR" sz="2000" dirty="0">
                <a:cs typeface="Calibri"/>
              </a:rPr>
              <a:t>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češljugovine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čijim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sjemenkama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hrani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Obilježja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veličine</a:t>
            </a:r>
            <a:r>
              <a:rPr lang="en-US" sz="2000" dirty="0">
                <a:cs typeface="Calibri"/>
              </a:rPr>
              <a:t> 12 cm(14 do 18 g). </a:t>
            </a:r>
            <a:r>
              <a:rPr lang="en-US" sz="2000" dirty="0" err="1">
                <a:cs typeface="Calibri"/>
              </a:rPr>
              <a:t>Mužjak</a:t>
            </a:r>
            <a:r>
              <a:rPr lang="en-US" sz="2000" dirty="0">
                <a:cs typeface="Calibri"/>
              </a:rPr>
              <a:t> </a:t>
            </a:r>
            <a:r>
              <a:rPr lang="hr-HR" sz="2000" dirty="0">
                <a:cs typeface="Calibri"/>
              </a:rPr>
              <a:t>i </a:t>
            </a:r>
            <a:r>
              <a:rPr lang="en-US" sz="2000" dirty="0" err="1">
                <a:cs typeface="Calibri"/>
              </a:rPr>
              <a:t>ženka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sličnih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boja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ruha</a:t>
            </a:r>
            <a:r>
              <a:rPr lang="en-US" sz="2000" dirty="0">
                <a:cs typeface="Calibri"/>
              </a:rPr>
              <a:t> pa </a:t>
            </a:r>
            <a:r>
              <a:rPr lang="en-US" sz="2000" dirty="0" err="1">
                <a:cs typeface="Calibri"/>
              </a:rPr>
              <a:t>ih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tijekom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promatranja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teško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razlikovati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Prehrana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najviše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sjemenke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ali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lisne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uši</a:t>
            </a:r>
            <a:r>
              <a:rPr lang="en-US" sz="2000" dirty="0">
                <a:cs typeface="Calibri"/>
              </a:rPr>
              <a:t> </a:t>
            </a:r>
            <a:r>
              <a:rPr lang="hr-HR" sz="2000" dirty="0">
                <a:cs typeface="Calibri"/>
              </a:rPr>
              <a:t>i </a:t>
            </a:r>
            <a:r>
              <a:rPr lang="en-US" sz="2000" dirty="0" err="1">
                <a:cs typeface="Calibri"/>
              </a:rPr>
              <a:t>pupoljci</a:t>
            </a:r>
            <a:r>
              <a:rPr lang="en-US" sz="2000" dirty="0">
                <a:cs typeface="Calibri"/>
              </a:rPr>
              <a:t>.</a:t>
            </a:r>
            <a:r>
              <a:rPr lang="hr-HR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Razmnožavanje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gnijezdi</a:t>
            </a:r>
            <a:r>
              <a:rPr lang="en-US" sz="2000" dirty="0">
                <a:cs typeface="Calibri"/>
              </a:rPr>
              <a:t> se od </a:t>
            </a:r>
            <a:r>
              <a:rPr lang="en-US" sz="2000" dirty="0" err="1">
                <a:cs typeface="Calibri"/>
              </a:rPr>
              <a:t>travnja</a:t>
            </a:r>
            <a:r>
              <a:rPr lang="en-US" sz="2000" dirty="0">
                <a:cs typeface="Calibri"/>
              </a:rPr>
              <a:t> do </a:t>
            </a:r>
            <a:r>
              <a:rPr lang="en-US" sz="2000" dirty="0" err="1">
                <a:cs typeface="Calibri"/>
              </a:rPr>
              <a:t>lipnja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obično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dva</a:t>
            </a:r>
            <a:r>
              <a:rPr lang="en-US" sz="2000" dirty="0">
                <a:cs typeface="Calibri"/>
              </a:rPr>
              <a:t>, a </a:t>
            </a:r>
            <a:r>
              <a:rPr lang="en-US" sz="2000" dirty="0" err="1">
                <a:cs typeface="Calibri"/>
              </a:rPr>
              <a:t>rjeđe</a:t>
            </a:r>
            <a:r>
              <a:rPr lang="en-US" sz="2000" dirty="0">
                <a:cs typeface="Calibri"/>
              </a:rPr>
              <a:t> tri puta. </a:t>
            </a:r>
            <a:r>
              <a:rPr lang="en-US" sz="2000" dirty="0" err="1">
                <a:cs typeface="Calibri"/>
              </a:rPr>
              <a:t>Nese</a:t>
            </a:r>
            <a:r>
              <a:rPr lang="en-US" sz="2000" dirty="0">
                <a:cs typeface="Calibri"/>
              </a:rPr>
              <a:t> 4 do 5 </a:t>
            </a:r>
            <a:r>
              <a:rPr lang="en-US" sz="2000" dirty="0" err="1">
                <a:cs typeface="Calibri"/>
              </a:rPr>
              <a:t>jaja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Ženka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jajima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sjedi</a:t>
            </a:r>
            <a:r>
              <a:rPr lang="en-US" sz="2000" dirty="0">
                <a:cs typeface="Calibri"/>
              </a:rPr>
              <a:t> 12 do 13 dana. O </a:t>
            </a:r>
            <a:r>
              <a:rPr lang="en-US" sz="2000" dirty="0" err="1">
                <a:cs typeface="Calibri"/>
              </a:rPr>
              <a:t>mladima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koji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napuštaju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gnijezdo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za</a:t>
            </a:r>
            <a:r>
              <a:rPr lang="en-US" sz="2000" dirty="0">
                <a:cs typeface="Calibri"/>
              </a:rPr>
              <a:t> 13 do 15 dana, </a:t>
            </a:r>
            <a:r>
              <a:rPr lang="en-US" sz="2000" dirty="0" err="1">
                <a:cs typeface="Calibri"/>
              </a:rPr>
              <a:t>brinu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oba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roditelja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Češljugar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djelomična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selica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skitalica</a:t>
            </a:r>
            <a:r>
              <a:rPr lang="en-US" sz="2000" dirty="0">
                <a:cs typeface="Calibri"/>
              </a:rPr>
              <a:t>.  </a:t>
            </a: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E8A3E5A5-A404-4624-BBA3-FFF0418F3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618" y="161693"/>
            <a:ext cx="1563029" cy="15258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A0BD00D-BC96-4C1C-A325-CD09861BC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56" r="4981" b="452"/>
          <a:stretch/>
        </p:blipFill>
        <p:spPr>
          <a:xfrm>
            <a:off x="9931399" y="2732314"/>
            <a:ext cx="1874259" cy="2145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105587"/>
            <a:ext cx="4057650" cy="1643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24350" y="5908510"/>
            <a:ext cx="283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OSNOVNA ŠKOLA VIS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81" y="5477288"/>
            <a:ext cx="4011369" cy="10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9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8BF8-B24E-4775-9A3B-36AD9FE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7650"/>
            <a:ext cx="10241899" cy="84011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LUGARIN/ČIŽAK</a:t>
            </a:r>
            <a:r>
              <a:rPr lang="en-US" dirty="0">
                <a:ea typeface="+mj-lt"/>
                <a:cs typeface="+mj-lt"/>
              </a:rPr>
              <a:t> (lat. </a:t>
            </a:r>
            <a:r>
              <a:rPr lang="la" i="1" dirty="0">
                <a:ea typeface="+mj-lt"/>
                <a:cs typeface="+mj-lt"/>
              </a:rPr>
              <a:t>Spinus spinus</a:t>
            </a:r>
            <a:r>
              <a:rPr lang="en-US" dirty="0">
                <a:ea typeface="+mj-lt"/>
                <a:cs typeface="+mj-lt"/>
              </a:rPr>
              <a:t>)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A481-86B2-4D96-89BE-808FC7A4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9550" y="871725"/>
            <a:ext cx="9941007" cy="52227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cs typeface="Calibri"/>
              </a:rPr>
              <a:t>Životni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prostor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područja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šumovitih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djelova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koje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prostire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načitavu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Europu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ali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Aziju</a:t>
            </a:r>
            <a:r>
              <a:rPr lang="en-US" sz="2000" dirty="0">
                <a:cs typeface="Calibri"/>
              </a:rPr>
              <a:t>. </a:t>
            </a:r>
            <a:r>
              <a:rPr lang="en-US" sz="2000" dirty="0" err="1">
                <a:ea typeface="+mn-lt"/>
                <a:cs typeface="+mn-lt"/>
              </a:rPr>
              <a:t>Naručito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joj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pašu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prostrane</a:t>
            </a:r>
            <a:r>
              <a:rPr lang="en-US" sz="2000" dirty="0">
                <a:ea typeface="+mn-lt"/>
                <a:cs typeface="+mn-lt"/>
              </a:rPr>
              <a:t> ,</a:t>
            </a:r>
            <a:r>
              <a:rPr lang="en-US" sz="2000" dirty="0" err="1">
                <a:ea typeface="+mn-lt"/>
                <a:cs typeface="+mn-lt"/>
              </a:rPr>
              <a:t>smrekove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šume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zapadu</a:t>
            </a:r>
            <a:r>
              <a:rPr lang="en-US" sz="2000" dirty="0">
                <a:ea typeface="+mn-lt"/>
                <a:cs typeface="+mn-lt"/>
              </a:rPr>
              <a:t> Europe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to </a:t>
            </a:r>
            <a:r>
              <a:rPr lang="en-US" sz="2000" dirty="0" err="1">
                <a:ea typeface="+mn-lt"/>
                <a:cs typeface="+mn-lt"/>
              </a:rPr>
              <a:t>prije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svega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srednjegorju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Alpama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dok</a:t>
            </a:r>
            <a:r>
              <a:rPr lang="en-US" sz="2000" dirty="0">
                <a:ea typeface="+mn-lt"/>
                <a:cs typeface="+mn-lt"/>
              </a:rPr>
              <a:t> je u </a:t>
            </a:r>
            <a:r>
              <a:rPr lang="en-US" sz="2000" dirty="0" err="1">
                <a:ea typeface="+mn-lt"/>
                <a:cs typeface="+mn-lt"/>
              </a:rPr>
              <a:t>nizinama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srećemo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najčešće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zimi</a:t>
            </a:r>
            <a:r>
              <a:rPr lang="en-US" sz="2000" dirty="0">
                <a:ea typeface="+mn-lt"/>
                <a:cs typeface="+mn-lt"/>
              </a:rPr>
              <a:t>. Ova </a:t>
            </a:r>
            <a:r>
              <a:rPr lang="en-US" sz="2000" dirty="0" err="1">
                <a:ea typeface="+mn-lt"/>
                <a:cs typeface="+mn-lt"/>
              </a:rPr>
              <a:t>ptica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vrijeme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jakih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često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seli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sijevernih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dijelova</a:t>
            </a:r>
            <a:r>
              <a:rPr lang="en-US" sz="2000" dirty="0">
                <a:ea typeface="+mn-lt"/>
                <a:cs typeface="+mn-lt"/>
              </a:rPr>
              <a:t> Europe u </a:t>
            </a:r>
            <a:r>
              <a:rPr lang="en-US" sz="2000" dirty="0" err="1">
                <a:ea typeface="+mn-lt"/>
                <a:cs typeface="+mn-lt"/>
              </a:rPr>
              <a:t>srednju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Europu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gdje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prezimit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r>
              <a:rPr lang="en-US" sz="2000" dirty="0" err="1">
                <a:cs typeface="Calibri"/>
              </a:rPr>
              <a:t>Obilježja</a:t>
            </a:r>
            <a:r>
              <a:rPr lang="en-US" sz="2000" dirty="0">
                <a:cs typeface="Calibri"/>
              </a:rPr>
              <a:t>: </a:t>
            </a:r>
            <a:r>
              <a:rPr lang="en-US" sz="2000" dirty="0">
                <a:ea typeface="+mn-lt"/>
                <a:cs typeface="+mn-lt"/>
              </a:rPr>
              <a:t> 12.cm., a </a:t>
            </a:r>
            <a:r>
              <a:rPr lang="en-US" sz="2000" dirty="0" err="1">
                <a:ea typeface="+mn-lt"/>
                <a:cs typeface="+mn-lt"/>
              </a:rPr>
              <a:t>težine</a:t>
            </a:r>
            <a:r>
              <a:rPr lang="en-US" sz="2000" dirty="0">
                <a:ea typeface="+mn-lt"/>
                <a:cs typeface="+mn-lt"/>
              </a:rPr>
              <a:t> 12.g. </a:t>
            </a:r>
            <a:r>
              <a:rPr lang="en-US" sz="2000" dirty="0" err="1">
                <a:ea typeface="+mn-lt"/>
                <a:cs typeface="+mn-lt"/>
              </a:rPr>
              <a:t>Mužjak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maslinasto-žučkaste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boje</a:t>
            </a:r>
            <a:r>
              <a:rPr lang="en-US" sz="2000" dirty="0">
                <a:ea typeface="+mn-lt"/>
                <a:cs typeface="+mn-lt"/>
              </a:rPr>
              <a:t>, a </a:t>
            </a:r>
            <a:r>
              <a:rPr lang="en-US" sz="2000" dirty="0" err="1">
                <a:ea typeface="+mn-lt"/>
                <a:cs typeface="+mn-lt"/>
              </a:rPr>
              <a:t>ženka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žučkasto-zelenkaste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boje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mužjak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puno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više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boja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zato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puno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ljepši</a:t>
            </a:r>
            <a:r>
              <a:rPr lang="en-US" sz="2000" dirty="0">
                <a:ea typeface="+mn-lt"/>
                <a:cs typeface="+mn-lt"/>
              </a:rPr>
              <a:t>).</a:t>
            </a:r>
          </a:p>
          <a:p>
            <a:r>
              <a:rPr lang="en-US" sz="2000" dirty="0" err="1">
                <a:ea typeface="+mn-lt"/>
                <a:cs typeface="+mn-lt"/>
              </a:rPr>
              <a:t>Prehrana</a:t>
            </a:r>
            <a:r>
              <a:rPr lang="en-US" sz="2000" dirty="0">
                <a:ea typeface="+mn-lt"/>
                <a:cs typeface="+mn-lt"/>
              </a:rPr>
              <a:t>: </a:t>
            </a:r>
            <a:r>
              <a:rPr lang="en-US" sz="2000" dirty="0" err="1">
                <a:ea typeface="+mn-lt"/>
                <a:cs typeface="+mn-lt"/>
              </a:rPr>
              <a:t>razno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zrelim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poluzrelim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sijemenem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raznim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insektima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njihovim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ličinkama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Uz</a:t>
            </a:r>
            <a:r>
              <a:rPr lang="en-US" sz="2000" dirty="0">
                <a:ea typeface="+mn-lt"/>
                <a:cs typeface="+mn-lt"/>
              </a:rPr>
              <a:t> to </a:t>
            </a:r>
            <a:r>
              <a:rPr lang="en-US" sz="2000" dirty="0" err="1">
                <a:ea typeface="+mn-lt"/>
                <a:cs typeface="+mn-lt"/>
              </a:rPr>
              <a:t>hrani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raznim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samoniklim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biljem,mladim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pupoljcima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listovima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r>
              <a:rPr lang="en-US" sz="2000" dirty="0" err="1">
                <a:ea typeface="+mn-lt"/>
                <a:cs typeface="+mn-lt"/>
              </a:rPr>
              <a:t>Razmnožavanje</a:t>
            </a:r>
            <a:r>
              <a:rPr lang="en-US" sz="2000" dirty="0">
                <a:ea typeface="+mn-lt"/>
                <a:cs typeface="+mn-lt"/>
              </a:rPr>
              <a:t>: </a:t>
            </a:r>
            <a:r>
              <a:rPr lang="en-US" sz="2000" dirty="0" err="1">
                <a:ea typeface="+mn-lt"/>
                <a:cs typeface="+mn-lt"/>
              </a:rPr>
              <a:t>počinje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proljeće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travnju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mijesecu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mužjak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veselo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pjeva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zanosnom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leprša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svojim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teritorijem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koji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odabrao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gniježđenje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Samo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mijesto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gnijezdo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pomno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odabiru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samom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vrhu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vanjskih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granana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stabla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smreka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Gnijezdo</a:t>
            </a:r>
            <a:r>
              <a:rPr lang="en-US" sz="2000" dirty="0">
                <a:ea typeface="+mn-lt"/>
                <a:cs typeface="+mn-lt"/>
              </a:rPr>
              <a:t> je dobro </a:t>
            </a:r>
            <a:r>
              <a:rPr lang="en-US" sz="2000" dirty="0" err="1">
                <a:ea typeface="+mn-lt"/>
                <a:cs typeface="+mn-lt"/>
              </a:rPr>
              <a:t>skriveno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kamuflirano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tako</a:t>
            </a:r>
            <a:r>
              <a:rPr lang="en-US" sz="2000" dirty="0">
                <a:ea typeface="+mn-lt"/>
                <a:cs typeface="+mn-lt"/>
              </a:rPr>
              <a:t> da </a:t>
            </a:r>
            <a:r>
              <a:rPr lang="en-US" sz="2000" dirty="0" err="1">
                <a:ea typeface="+mn-lt"/>
                <a:cs typeface="+mn-lt"/>
              </a:rPr>
              <a:t>ga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praktički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nemoguče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ugledati</a:t>
            </a:r>
            <a:r>
              <a:rPr lang="en-US" sz="2000" dirty="0">
                <a:ea typeface="+mn-lt"/>
                <a:cs typeface="+mn-lt"/>
              </a:rPr>
              <a:t> s </a:t>
            </a:r>
            <a:r>
              <a:rPr lang="en-US" sz="2000" dirty="0" err="1">
                <a:ea typeface="+mn-lt"/>
                <a:cs typeface="+mn-lt"/>
              </a:rPr>
              <a:t>zemlje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Gnijezdi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dva</a:t>
            </a:r>
            <a:r>
              <a:rPr lang="en-US" sz="2000" dirty="0">
                <a:ea typeface="+mn-lt"/>
                <a:cs typeface="+mn-lt"/>
              </a:rPr>
              <a:t> puta </a:t>
            </a:r>
            <a:r>
              <a:rPr lang="en-US" sz="2000" dirty="0" err="1">
                <a:ea typeface="+mn-lt"/>
                <a:cs typeface="+mn-lt"/>
              </a:rPr>
              <a:t>godišnje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periodu</a:t>
            </a:r>
            <a:r>
              <a:rPr lang="en-US" sz="2000" dirty="0">
                <a:ea typeface="+mn-lt"/>
                <a:cs typeface="+mn-lt"/>
              </a:rPr>
              <a:t> od </a:t>
            </a:r>
            <a:r>
              <a:rPr lang="en-US" sz="2000" dirty="0" err="1">
                <a:ea typeface="+mn-lt"/>
                <a:cs typeface="+mn-lt"/>
              </a:rPr>
              <a:t>četvrtog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sedmoga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mijeseca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snese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gnijezdo</a:t>
            </a:r>
            <a:r>
              <a:rPr lang="en-US" sz="2000" dirty="0">
                <a:ea typeface="+mn-lt"/>
                <a:cs typeface="+mn-lt"/>
              </a:rPr>
              <a:t> 4 do 6 </a:t>
            </a:r>
            <a:r>
              <a:rPr lang="en-US" sz="2000" dirty="0" err="1">
                <a:ea typeface="+mn-lt"/>
                <a:cs typeface="+mn-lt"/>
              </a:rPr>
              <a:t>jajeta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bijelkastoplave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boje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posuta</a:t>
            </a:r>
            <a:r>
              <a:rPr lang="en-US" sz="2000" dirty="0">
                <a:ea typeface="+mn-lt"/>
                <a:cs typeface="+mn-lt"/>
              </a:rPr>
              <a:t> s </a:t>
            </a:r>
            <a:r>
              <a:rPr lang="en-US" sz="2000" dirty="0" err="1">
                <a:ea typeface="+mn-lt"/>
                <a:cs typeface="+mn-lt"/>
              </a:rPr>
              <a:t>malo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tamnosmeđih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mrljica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Ženka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sijedi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jajima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sama</a:t>
            </a:r>
            <a:r>
              <a:rPr lang="en-US" sz="2000" dirty="0">
                <a:ea typeface="+mn-lt"/>
                <a:cs typeface="+mn-lt"/>
              </a:rPr>
              <a:t>, a </a:t>
            </a:r>
            <a:r>
              <a:rPr lang="en-US" sz="2000" dirty="0" err="1">
                <a:ea typeface="+mn-lt"/>
                <a:cs typeface="+mn-lt"/>
              </a:rPr>
              <a:t>mužjak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hrani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gnijezdu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Mlade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odhranjuju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partnera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hr-HR" sz="2000" dirty="0">
                <a:ea typeface="+mn-lt"/>
                <a:cs typeface="+mn-lt"/>
              </a:rPr>
              <a:t>   </a:t>
            </a:r>
            <a:r>
              <a:rPr lang="hr-HR" sz="2400" dirty="0">
                <a:ea typeface="+mn-lt"/>
                <a:cs typeface="+mn-lt"/>
              </a:rPr>
              <a:t>Osnovna </a:t>
            </a:r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6BE00B8B-FF6D-4E00-910B-4CD41B1F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938" y="103554"/>
            <a:ext cx="1619739" cy="1619739"/>
          </a:xfrm>
          <a:prstGeom prst="rect">
            <a:avLst/>
          </a:prstGeom>
        </p:spPr>
      </p:pic>
      <p:pic>
        <p:nvPicPr>
          <p:cNvPr id="5" name="Picture 5" descr="A picture containing oscine, yellow, bird&#10;&#10;Description automatically generated">
            <a:extLst>
              <a:ext uri="{FF2B5EF4-FFF2-40B4-BE49-F238E27FC236}">
                <a16:creationId xmlns:a16="http://schemas.microsoft.com/office/drawing/2014/main" id="{7806001E-57FC-4961-86F1-CC732021E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28" r="-592" b="353"/>
          <a:stretch/>
        </p:blipFill>
        <p:spPr>
          <a:xfrm>
            <a:off x="10331938" y="1982421"/>
            <a:ext cx="1667158" cy="22351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64" y="5579336"/>
            <a:ext cx="40116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26869"/>
            <a:ext cx="3543300" cy="1335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3350" y="5909814"/>
            <a:ext cx="3086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OSNOVNA ŠKOLA VI</a:t>
            </a:r>
            <a:r>
              <a:rPr lang="hr-HR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4880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AB8C-012E-439D-B57A-5A50B80B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FAGANEL/JURIČICA</a:t>
            </a:r>
            <a:r>
              <a:rPr lang="en-US" dirty="0">
                <a:ea typeface="+mj-lt"/>
                <a:cs typeface="+mj-lt"/>
              </a:rPr>
              <a:t> (lat. </a:t>
            </a:r>
            <a:r>
              <a:rPr lang="en-US" i="1" dirty="0">
                <a:ea typeface="+mj-lt"/>
                <a:cs typeface="+mj-lt"/>
              </a:rPr>
              <a:t>Linaria cannabina</a:t>
            </a:r>
            <a:r>
              <a:rPr lang="en-US" dirty="0">
                <a:ea typeface="+mj-lt"/>
                <a:cs typeface="+mj-lt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39CD-ABE3-44CA-82B6-89B98E4A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89" y="1265791"/>
            <a:ext cx="8438625" cy="4712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Životni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prostor:</a:t>
            </a:r>
            <a:r>
              <a:rPr lang="en-US" sz="2000" dirty="0" err="1">
                <a:ea typeface="+mn-lt"/>
                <a:cs typeface="+mn-lt"/>
              </a:rPr>
              <a:t>Živi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većinom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niskim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grmovima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tlu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Raširena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po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cijeloj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Europi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srednjoj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Rusiji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Africi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Ponekad</a:t>
            </a:r>
            <a:r>
              <a:rPr lang="en-US" sz="2000" dirty="0">
                <a:ea typeface="+mn-lt"/>
                <a:cs typeface="+mn-lt"/>
              </a:rPr>
              <a:t> je se </a:t>
            </a:r>
            <a:r>
              <a:rPr lang="en-US" sz="2000" dirty="0" err="1">
                <a:ea typeface="+mn-lt"/>
                <a:cs typeface="+mn-lt"/>
              </a:rPr>
              <a:t>viđa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Grenlandu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 err="1">
                <a:ea typeface="+mn-lt"/>
                <a:cs typeface="+mn-lt"/>
              </a:rPr>
              <a:t>Nepalu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u </a:t>
            </a:r>
            <a:r>
              <a:rPr lang="en-US" sz="2000" dirty="0" err="1">
                <a:ea typeface="+mn-lt"/>
                <a:cs typeface="+mn-lt"/>
              </a:rPr>
              <a:t>Mongoliji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r>
              <a:rPr lang="en-US" sz="2000" dirty="0" err="1">
                <a:cs typeface="Calibri" panose="020F0502020204030204"/>
              </a:rPr>
              <a:t>Obilježja</a:t>
            </a:r>
            <a:r>
              <a:rPr lang="en-US" sz="2000" dirty="0">
                <a:cs typeface="Calibri" panose="020F0502020204030204"/>
              </a:rPr>
              <a:t>: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veličine</a:t>
            </a:r>
            <a:r>
              <a:rPr lang="en-US" sz="2000" dirty="0">
                <a:ea typeface="+mn-lt"/>
                <a:cs typeface="+mn-lt"/>
              </a:rPr>
              <a:t> 13 cm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teška</a:t>
            </a:r>
            <a:r>
              <a:rPr lang="en-US" sz="2000" dirty="0">
                <a:ea typeface="+mn-lt"/>
                <a:cs typeface="+mn-lt"/>
              </a:rPr>
              <a:t> 21 </a:t>
            </a:r>
            <a:r>
              <a:rPr lang="en-US" sz="2000" dirty="0" err="1">
                <a:ea typeface="+mn-lt"/>
                <a:cs typeface="+mn-lt"/>
              </a:rPr>
              <a:t>grama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Tijelo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vitko</a:t>
            </a:r>
            <a:r>
              <a:rPr lang="en-US" sz="2000" dirty="0">
                <a:ea typeface="+mn-lt"/>
                <a:cs typeface="+mn-lt"/>
              </a:rPr>
              <a:t> s </a:t>
            </a:r>
            <a:r>
              <a:rPr lang="en-US" sz="2000" dirty="0" err="1">
                <a:ea typeface="+mn-lt"/>
                <a:cs typeface="+mn-lt"/>
              </a:rPr>
              <a:t>dugim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repom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kratkim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sivim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kljunom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Krila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leđa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smeđi</a:t>
            </a:r>
            <a:r>
              <a:rPr lang="en-US" sz="2000" dirty="0">
                <a:ea typeface="+mn-lt"/>
                <a:cs typeface="+mn-lt"/>
              </a:rPr>
              <a:t>, a </a:t>
            </a:r>
            <a:r>
              <a:rPr lang="en-US" sz="2000" dirty="0" err="1">
                <a:ea typeface="+mn-lt"/>
                <a:cs typeface="+mn-lt"/>
              </a:rPr>
              <a:t>trbuh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bjelkast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Mužjaci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imaju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crvena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prsa</a:t>
            </a:r>
            <a:r>
              <a:rPr lang="en-US" sz="2000" dirty="0">
                <a:ea typeface="+mn-lt"/>
                <a:cs typeface="+mn-lt"/>
              </a:rPr>
              <a:t> I </a:t>
            </a:r>
            <a:r>
              <a:rPr lang="en-US" sz="2000" dirty="0" err="1">
                <a:ea typeface="+mn-lt"/>
                <a:cs typeface="+mn-lt"/>
              </a:rPr>
              <a:t>crvenkast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vrh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glave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koji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jesen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postaje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svjetliji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r>
              <a:rPr lang="en-US" sz="2000" dirty="0" err="1">
                <a:ea typeface="+mn-lt"/>
                <a:cs typeface="+mn-lt"/>
              </a:rPr>
              <a:t>Prehrana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 err="1">
                <a:ea typeface="+mn-lt"/>
                <a:cs typeface="+mn-lt"/>
              </a:rPr>
              <a:t>kukci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sjemenke</a:t>
            </a:r>
            <a:r>
              <a:rPr lang="en-US" sz="2000" dirty="0">
                <a:ea typeface="+mn-lt"/>
                <a:cs typeface="+mn-lt"/>
              </a:rPr>
              <a:t> I </a:t>
            </a:r>
            <a:r>
              <a:rPr lang="en-US" sz="2000" dirty="0" err="1">
                <a:ea typeface="+mn-lt"/>
                <a:cs typeface="+mn-lt"/>
              </a:rPr>
              <a:t>mahunarke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r>
              <a:rPr lang="en-US" sz="2000" dirty="0" err="1">
                <a:ea typeface="+mn-lt"/>
                <a:cs typeface="+mn-lt"/>
              </a:rPr>
              <a:t>Razmnožavanje:Pare</a:t>
            </a:r>
            <a:r>
              <a:rPr lang="en-US" sz="2000" dirty="0">
                <a:ea typeface="+mn-lt"/>
                <a:cs typeface="+mn-lt"/>
              </a:rPr>
              <a:t> se u </a:t>
            </a:r>
            <a:r>
              <a:rPr lang="en-US" sz="2000" dirty="0" err="1">
                <a:ea typeface="+mn-lt"/>
                <a:cs typeface="+mn-lt"/>
              </a:rPr>
              <a:t>proljeće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Ženka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sagradi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gnijezdo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niskom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grmu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gnijezdo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snese</a:t>
            </a:r>
            <a:r>
              <a:rPr lang="en-US" sz="2000" dirty="0">
                <a:ea typeface="+mn-lt"/>
                <a:cs typeface="+mn-lt"/>
              </a:rPr>
              <a:t> 4-7 </a:t>
            </a:r>
            <a:r>
              <a:rPr lang="en-US" sz="2000" dirty="0" err="1">
                <a:ea typeface="+mn-lt"/>
                <a:cs typeface="+mn-lt"/>
              </a:rPr>
              <a:t>jaja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njima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leži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otprilike</a:t>
            </a:r>
            <a:r>
              <a:rPr lang="en-US" sz="2000" dirty="0">
                <a:ea typeface="+mn-lt"/>
                <a:cs typeface="+mn-lt"/>
              </a:rPr>
              <a:t> 2 </a:t>
            </a:r>
            <a:r>
              <a:rPr lang="en-US" sz="2000" dirty="0" err="1">
                <a:ea typeface="+mn-lt"/>
                <a:cs typeface="+mn-lt"/>
              </a:rPr>
              <a:t>tjedna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izlegu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mladi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ptići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goli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bez </a:t>
            </a:r>
            <a:r>
              <a:rPr lang="en-US" sz="2000" dirty="0" err="1">
                <a:ea typeface="+mn-lt"/>
                <a:cs typeface="+mn-lt"/>
              </a:rPr>
              <a:t>perja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Mladunci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ostaju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gnijezdu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nekoliko</a:t>
            </a:r>
            <a:r>
              <a:rPr lang="en-US" sz="2000" dirty="0">
                <a:ea typeface="+mn-lt"/>
                <a:cs typeface="+mn-lt"/>
              </a:rPr>
              <a:t> dana. </a:t>
            </a:r>
            <a:r>
              <a:rPr lang="en-US" sz="2000" dirty="0" err="1">
                <a:ea typeface="+mn-lt"/>
                <a:cs typeface="+mn-lt"/>
              </a:rPr>
              <a:t>Nakon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nekog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vremena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dobiju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smeđe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perje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dosta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slični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vrapcu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Ponekad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sagradi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gnijezdo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nečijem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vrtu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</a:t>
            </a:r>
            <a:r>
              <a:rPr lang="en-US" sz="2000" dirty="0">
                <a:ea typeface="+mn-lt"/>
                <a:cs typeface="+mn-lt"/>
              </a:rPr>
              <a:t> se ne </a:t>
            </a:r>
            <a:r>
              <a:rPr lang="en-US" sz="2000" dirty="0" err="1">
                <a:ea typeface="+mn-lt"/>
                <a:cs typeface="+mn-lt"/>
              </a:rPr>
              <a:t>boji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blizine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čovjeka</a:t>
            </a:r>
            <a:r>
              <a:rPr lang="en-US" sz="2000" dirty="0">
                <a:ea typeface="+mn-lt"/>
                <a:cs typeface="+mn-lt"/>
              </a:rPr>
              <a:t>.</a:t>
            </a:r>
            <a:r>
              <a:rPr lang="hr-HR" sz="2000" dirty="0">
                <a:ea typeface="+mn-lt"/>
                <a:cs typeface="+mn-lt"/>
              </a:rPr>
              <a:t> </a:t>
            </a:r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B7DF6A-CAB8-4060-BAE6-2DAF4D22D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4" r="4560"/>
          <a:stretch/>
        </p:blipFill>
        <p:spPr>
          <a:xfrm>
            <a:off x="9430958" y="2923391"/>
            <a:ext cx="2209939" cy="2000675"/>
          </a:xfrm>
          <a:prstGeom prst="rect">
            <a:avLst/>
          </a:prstGeom>
        </p:spPr>
      </p:pic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617FC9BA-F27A-475F-9F74-2C40FE8C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262" y="3070"/>
            <a:ext cx="1736970" cy="17369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64" y="5579336"/>
            <a:ext cx="40116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8" y="5157652"/>
            <a:ext cx="3543300" cy="13352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6202" y="5725147"/>
            <a:ext cx="2810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OSNOVNA ŠKOLA VIS</a:t>
            </a:r>
          </a:p>
        </p:txBody>
      </p:sp>
    </p:spTree>
    <p:extLst>
      <p:ext uri="{BB962C8B-B14F-4D97-AF65-F5344CB8AC3E}">
        <p14:creationId xmlns:p14="http://schemas.microsoft.com/office/powerpoint/2010/main" val="134322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CCCD3F4-DAD6-4A32-A4E0-0F1165046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8" y="5157652"/>
            <a:ext cx="3543300" cy="1335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1F79C-4D1F-47EB-9757-624216B0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64" y="5579336"/>
            <a:ext cx="40116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38F88D7-ADB1-428C-86B1-59BD4DF959A4}"/>
              </a:ext>
            </a:extLst>
          </p:cNvPr>
          <p:cNvSpPr txBox="1"/>
          <p:nvPr/>
        </p:nvSpPr>
        <p:spPr>
          <a:xfrm>
            <a:off x="4411744" y="5825263"/>
            <a:ext cx="655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OSNOVNA ŠKOLA VIS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96B340F-07E7-4010-84C4-3C11B8857AB5}"/>
              </a:ext>
            </a:extLst>
          </p:cNvPr>
          <p:cNvSpPr txBox="1"/>
          <p:nvPr/>
        </p:nvSpPr>
        <p:spPr>
          <a:xfrm>
            <a:off x="150829" y="248377"/>
            <a:ext cx="91133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cs typeface="Calibri Light"/>
              </a:rPr>
              <a:t>CRVENDAĆ (</a:t>
            </a:r>
            <a:r>
              <a:rPr lang="en-US" sz="4400" dirty="0" err="1">
                <a:cs typeface="Calibri Light"/>
              </a:rPr>
              <a:t>lat.</a:t>
            </a:r>
            <a:r>
              <a:rPr lang="en-US" sz="4400" dirty="0" err="1">
                <a:cs typeface="Arial"/>
              </a:rPr>
              <a:t>Erithacus</a:t>
            </a:r>
            <a:r>
              <a:rPr lang="en-US" sz="4400" dirty="0">
                <a:cs typeface="Arial"/>
              </a:rPr>
              <a:t> </a:t>
            </a:r>
            <a:r>
              <a:rPr lang="en-US" sz="4400" dirty="0" err="1">
                <a:cs typeface="Arial"/>
              </a:rPr>
              <a:t>rubecula</a:t>
            </a:r>
            <a:r>
              <a:rPr lang="en-US" sz="4400" dirty="0">
                <a:cs typeface="Arial"/>
              </a:rPr>
              <a:t>)</a:t>
            </a:r>
            <a:endParaRPr lang="hr-HR" sz="44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40C1774-723D-4908-AF23-4C47A7AB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281" y="2895844"/>
            <a:ext cx="2466975" cy="1847850"/>
          </a:xfrm>
          <a:prstGeom prst="rect">
            <a:avLst/>
          </a:prstGeom>
        </p:spPr>
      </p:pic>
      <p:pic>
        <p:nvPicPr>
          <p:cNvPr id="9" name="Picture 6" descr="Qr code&#10;&#10;Description automatically generated">
            <a:extLst>
              <a:ext uri="{FF2B5EF4-FFF2-40B4-BE49-F238E27FC236}">
                <a16:creationId xmlns:a16="http://schemas.microsoft.com/office/drawing/2014/main" id="{D70A93F9-2AA8-4217-AF9D-466A8C269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170" y="445477"/>
            <a:ext cx="1717431" cy="171743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17701B-ED44-45A2-AEFA-320DA6C2525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12074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Životni prostor: obitava u bjelogoričnim i miješanim šumama, manjim šumarcima, parkovima i vrtovima.</a:t>
            </a:r>
          </a:p>
          <a:p>
            <a:r>
              <a:rPr lang="en-US" sz="2000">
                <a:cs typeface="Calibri"/>
              </a:rPr>
              <a:t>Obilježja: veličine je 14 cm. Mlade ptice nemaju crveno perje na licu i prsima, a roditeljima sliče nakon mitarenja.</a:t>
            </a:r>
          </a:p>
          <a:p>
            <a:r>
              <a:rPr lang="en-US" sz="2000">
                <a:cs typeface="Calibri"/>
              </a:rPr>
              <a:t>Prehrana: različiti kukci, gujavice, puževi, ali i sočni šumski plodovi.</a:t>
            </a:r>
          </a:p>
          <a:p>
            <a:r>
              <a:rPr lang="en-US" sz="2000">
                <a:cs typeface="Calibri"/>
              </a:rPr>
              <a:t>Razmnožavanje: gnijezdi se na tlu. Osnovu gnijezda čine suhe stabljike i mahovina, a unutrašnji dio obložen je biljnim vlaknima. Ima dva legla od travnja do srpnja. Snese 4 do 6 jaja na kojima ženka sjedi 13 do 14 dana. Čučavce hrane oba roditelja, a mlade se ptice osamostaljuju za 12 do 15 dana. Izvan doba gniježđenja crvendać je skitalica. U zimskom razdoblju čest je stanovnik primorske Hrvatske.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71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1015</Words>
  <Application>Microsoft Office PowerPoint</Application>
  <PresentationFormat>Široki zaslon</PresentationFormat>
  <Paragraphs>37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ŽUTARICA/FRIŽULIN (lat. Serinus serinus)</vt:lpstr>
      <vt:lpstr>ZELENDUR (lat. Carduelis chloris)</vt:lpstr>
      <vt:lpstr>ČEŠLJUGAR (lat. Carduelis carduelis)</vt:lpstr>
      <vt:lpstr>LUGARIN/ČIŽAK (lat. Spinus spinus)</vt:lpstr>
      <vt:lpstr>FAGANEL/JURIČICA (lat. Linaria cannabina)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Antonija Baržić</cp:lastModifiedBy>
  <cp:revision>104</cp:revision>
  <dcterms:created xsi:type="dcterms:W3CDTF">2022-01-14T16:33:14Z</dcterms:created>
  <dcterms:modified xsi:type="dcterms:W3CDTF">2022-02-07T14:18:00Z</dcterms:modified>
</cp:coreProperties>
</file>