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66EA2-A5EA-4517-8D98-340479DF8512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769FCD-79BF-4265-9529-FD92445E36D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278960" cy="1080120"/>
          </a:xfrm>
        </p:spPr>
        <p:txBody>
          <a:bodyPr>
            <a:normAutofit/>
          </a:bodyPr>
          <a:lstStyle/>
          <a:p>
            <a:r>
              <a:rPr lang="hr-HR" dirty="0" smtClean="0"/>
              <a:t>SLOBODNO VRIJEME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854696" cy="1872208"/>
          </a:xfrm>
        </p:spPr>
        <p:txBody>
          <a:bodyPr/>
          <a:lstStyle/>
          <a:p>
            <a:r>
              <a:rPr lang="hr-HR" dirty="0" smtClean="0"/>
              <a:t>Tematski dan u VI. razredu</a:t>
            </a:r>
          </a:p>
          <a:p>
            <a:r>
              <a:rPr lang="hr-HR" dirty="0" smtClean="0"/>
              <a:t>MŠ Budinščina -16.5.2016.</a:t>
            </a:r>
          </a:p>
          <a:p>
            <a:r>
              <a:rPr lang="hr-HR" dirty="0" smtClean="0"/>
              <a:t>PŠ </a:t>
            </a:r>
            <a:r>
              <a:rPr lang="hr-HR" dirty="0" err="1" smtClean="0"/>
              <a:t>Hrašćina</a:t>
            </a:r>
            <a:r>
              <a:rPr lang="hr-HR" dirty="0" smtClean="0"/>
              <a:t>- 20.5.2016.</a:t>
            </a:r>
          </a:p>
          <a:p>
            <a:endParaRPr lang="hr-HR" dirty="0"/>
          </a:p>
        </p:txBody>
      </p:sp>
      <p:pic>
        <p:nvPicPr>
          <p:cNvPr id="5" name="Slika 4" descr="IMG_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3120"/>
            <a:ext cx="8784976" cy="34327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464496" cy="8640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LK</a:t>
            </a:r>
            <a:r>
              <a:rPr lang="hr-HR" sz="3200" dirty="0" smtClean="0">
                <a:sym typeface="Wingdings" pitchFamily="2" charset="2"/>
              </a:rPr>
              <a:t> (PŠ): </a:t>
            </a:r>
            <a:r>
              <a:rPr lang="hr-HR" sz="3200" dirty="0" err="1" smtClean="0">
                <a:sym typeface="Wingdings" pitchFamily="2" charset="2"/>
              </a:rPr>
              <a:t>Plastička</a:t>
            </a:r>
            <a:r>
              <a:rPr lang="hr-HR" sz="3200" dirty="0" smtClean="0">
                <a:sym typeface="Wingdings" pitchFamily="2" charset="2"/>
              </a:rPr>
              <a:t> tekstura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2304256" cy="2376264"/>
          </a:xfrm>
        </p:spPr>
        <p:txBody>
          <a:bodyPr/>
          <a:lstStyle/>
          <a:p>
            <a:r>
              <a:rPr lang="hr-HR" dirty="0" smtClean="0"/>
              <a:t>GOO: tijek sata- </a:t>
            </a:r>
            <a:r>
              <a:rPr lang="hr-HR" b="0" dirty="0" smtClean="0"/>
              <a:t>prikazati sebe i svoju okolinu u slobodno vrijeme</a:t>
            </a:r>
            <a:endParaRPr lang="hr-HR" b="0" dirty="0"/>
          </a:p>
        </p:txBody>
      </p:sp>
      <p:pic>
        <p:nvPicPr>
          <p:cNvPr id="7" name="Rezervirano mjesto sadržaja 6" descr="IMG_08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648072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zervirano mjesto sadržaja 9" descr="IMG_08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405035">
            <a:off x="472926" y="3679468"/>
            <a:ext cx="3197443" cy="273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3923928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Hvala  na pažnji !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85000" lnSpcReduction="10000"/>
          </a:bodyPr>
          <a:lstStyle/>
          <a:p>
            <a:r>
              <a:rPr lang="hr-HR" sz="3100" dirty="0" smtClean="0">
                <a:solidFill>
                  <a:schemeClr val="tx2"/>
                </a:solidFill>
              </a:rPr>
              <a:t>SVRHA</a:t>
            </a:r>
            <a:r>
              <a:rPr lang="hr-HR" dirty="0" smtClean="0"/>
              <a:t>:učenik poštuju dostojanstvo svake osobe, njegovu slobodu, prava (izbora); aktivno sudjeluje u životu škole i LZ; unapređuje demokratske </a:t>
            </a:r>
            <a:r>
              <a:rPr lang="hr-HR" dirty="0" smtClean="0"/>
              <a:t>kulture- </a:t>
            </a:r>
            <a:r>
              <a:rPr lang="hr-HR" b="1" dirty="0" smtClean="0"/>
              <a:t>ljudsko-pravna i društvena dimenzija GOO</a:t>
            </a:r>
            <a:endParaRPr lang="hr-HR" b="1" dirty="0" smtClean="0"/>
          </a:p>
          <a:p>
            <a:pPr>
              <a:buNone/>
            </a:pPr>
            <a:endParaRPr lang="hr-HR" dirty="0" smtClean="0"/>
          </a:p>
          <a:p>
            <a:r>
              <a:rPr lang="hr-HR" sz="3100" dirty="0" smtClean="0">
                <a:solidFill>
                  <a:schemeClr val="tx2"/>
                </a:solidFill>
              </a:rPr>
              <a:t>ISHODI</a:t>
            </a:r>
            <a:r>
              <a:rPr lang="hr-HR" dirty="0" smtClean="0"/>
              <a:t>:učenik objašnjava svojim riječima prava na izbor hobija i organizaciju svojeg slobodnog vremena;određuje svoj identitet i prepoznaje način provođenja slobodnog vremena; aktivno sudjeluje u organizaciji svojeg slobodnog vremena; koristi osnovne tehnike timskog rada i pokazuje interes za ishode zajednički planiranih aktivnosti;  koristi komunikacijske vještine, </a:t>
            </a:r>
            <a:r>
              <a:rPr lang="hr-HR" dirty="0" err="1" smtClean="0"/>
              <a:t>vještine</a:t>
            </a:r>
            <a:r>
              <a:rPr lang="hr-HR" dirty="0" smtClean="0"/>
              <a:t> aktivnog slušanja, sažimanja, uočava pozitivan i negativan utjecaj medija i stavlja pažnju na </a:t>
            </a:r>
            <a:r>
              <a:rPr lang="hr-HR" dirty="0" err="1" smtClean="0"/>
              <a:t>interkulturalne</a:t>
            </a:r>
            <a:r>
              <a:rPr lang="hr-HR" dirty="0" smtClean="0"/>
              <a:t> kompetencije; sposoban je regulirati svoje emocije; određuje važnost humanitarnih aktivnosti i dobrovoljnog društvenog rada za pojedinca i društvo; zna opisati društvene odnose i način života u srednjem vijeku; zna objasniti kako društvena nejednakost utječe na razvoj društva i gospodarstva u cjelini; zna se sigurno služiti e-poštom i zna zaštititi osobne podatke, kreira i oblikuje prezentaciju upotrebom multimedijskog alata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NJEMAČKI JEZIK (izborna)/ENGLESKI JEZIK (</a:t>
            </a:r>
            <a:r>
              <a:rPr lang="hr-HR" sz="3200" dirty="0" err="1" smtClean="0"/>
              <a:t>dop</a:t>
            </a:r>
            <a:r>
              <a:rPr lang="hr-HR" sz="3200" dirty="0" smtClean="0"/>
              <a:t>):</a:t>
            </a:r>
            <a:br>
              <a:rPr lang="hr-HR" sz="3200" dirty="0" smtClean="0"/>
            </a:br>
            <a:r>
              <a:rPr lang="hr-HR" sz="3200" dirty="0" smtClean="0"/>
              <a:t>                        SLOBODNO VRIJEME</a:t>
            </a:r>
            <a:endParaRPr lang="hr-HR" sz="32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563888" y="1556792"/>
            <a:ext cx="2448272" cy="1584176"/>
          </a:xfrm>
        </p:spPr>
        <p:txBody>
          <a:bodyPr/>
          <a:lstStyle/>
          <a:p>
            <a:r>
              <a:rPr lang="hr-HR" dirty="0" smtClean="0"/>
              <a:t>GOO: učenje kroz igru</a:t>
            </a:r>
          </a:p>
          <a:p>
            <a:r>
              <a:rPr lang="hr-HR" sz="2000" b="0" dirty="0" smtClean="0"/>
              <a:t>(riječi, odgovori na pitanja)</a:t>
            </a:r>
            <a:endParaRPr lang="hr-HR" sz="2000" b="0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>
          <a:xfrm>
            <a:off x="3059832" y="5229200"/>
            <a:ext cx="3168351" cy="1728192"/>
          </a:xfrm>
        </p:spPr>
        <p:txBody>
          <a:bodyPr>
            <a:normAutofit/>
          </a:bodyPr>
          <a:lstStyle/>
          <a:p>
            <a:r>
              <a:rPr lang="hr-HR" sz="2200" b="0" dirty="0" err="1" smtClean="0"/>
              <a:t>memori</a:t>
            </a:r>
            <a:r>
              <a:rPr lang="hr-HR" sz="2200" b="0" dirty="0" smtClean="0"/>
              <a:t>, pantomima, asocijacije, pikado, kviz…</a:t>
            </a:r>
            <a:endParaRPr lang="hr-HR" sz="2200" b="0" dirty="0"/>
          </a:p>
        </p:txBody>
      </p:sp>
      <p:pic>
        <p:nvPicPr>
          <p:cNvPr id="10" name="Rezervirano mjesto sadržaja 9" descr="IMG_072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365104"/>
            <a:ext cx="295232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IMG_0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273630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 descr="IMG_0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 descr="IMG_07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772816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zervirano mjesto sadržaja 8" descr="IMG_0722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2771800" y="3212976"/>
            <a:ext cx="360440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6480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NJEMAČKI JEZIK(PŠ /MŠ): 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389884" cy="13898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200" dirty="0" smtClean="0"/>
              <a:t>GOO- tijek sata- </a:t>
            </a:r>
            <a:r>
              <a:rPr lang="hr-HR" sz="2200" b="0" dirty="0" smtClean="0"/>
              <a:t>Kuda na praznike? (slaganje prijedloga s imenicom</a:t>
            </a:r>
            <a:endParaRPr lang="hr-HR" sz="2200" b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7020272" y="620688"/>
            <a:ext cx="2123728" cy="1944216"/>
          </a:xfrm>
        </p:spPr>
        <p:txBody>
          <a:bodyPr>
            <a:noAutofit/>
          </a:bodyPr>
          <a:lstStyle/>
          <a:p>
            <a:r>
              <a:rPr lang="hr-HR" sz="2000" dirty="0" smtClean="0"/>
              <a:t>GOO: društvena dimenzija</a:t>
            </a:r>
            <a:r>
              <a:rPr lang="hr-HR" sz="2000" b="0" dirty="0" smtClean="0"/>
              <a:t>-zabavno učenje i ponavljanje za ispit- kviz “Potjera”</a:t>
            </a:r>
            <a:endParaRPr lang="hr-HR" sz="2000" b="0" dirty="0"/>
          </a:p>
        </p:txBody>
      </p:sp>
      <p:pic>
        <p:nvPicPr>
          <p:cNvPr id="8" name="Rezervirano mjesto sadržaja 7" descr="IMG_073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57301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/>
          <p:cNvSpPr txBox="1"/>
          <p:nvPr/>
        </p:nvSpPr>
        <p:spPr>
          <a:xfrm>
            <a:off x="7164288" y="263691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“lovac”  Dario protiv tri    skupine učenika</a:t>
            </a:r>
            <a:endParaRPr lang="hr-HR" dirty="0">
              <a:solidFill>
                <a:schemeClr val="accent2"/>
              </a:solidFill>
            </a:endParaRPr>
          </a:p>
        </p:txBody>
      </p:sp>
      <p:pic>
        <p:nvPicPr>
          <p:cNvPr id="9" name="Slika 8" descr="IMG_0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551783">
            <a:off x="4359036" y="1576071"/>
            <a:ext cx="2886460" cy="2032294"/>
          </a:xfrm>
          <a:prstGeom prst="rect">
            <a:avLst/>
          </a:prstGeom>
          <a:ln w="1270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Slika 12" descr="IMG_0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413995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 descr="IMG_0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132856"/>
            <a:ext cx="2726867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3528392" cy="1800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ENGLESKI JEZIK (PŠ):  </a:t>
            </a:r>
            <a:br>
              <a:rPr lang="hr-HR" sz="3200" dirty="0" smtClean="0"/>
            </a:br>
            <a:r>
              <a:rPr lang="hr-HR" sz="3200" dirty="0" smtClean="0"/>
              <a:t>     Aktivnosti u slobodno vrijeme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3024336" cy="1368152"/>
          </a:xfrm>
        </p:spPr>
        <p:txBody>
          <a:bodyPr/>
          <a:lstStyle/>
          <a:p>
            <a:r>
              <a:rPr lang="hr-HR" b="0" dirty="0" smtClean="0"/>
              <a:t>vježbanje uporabe glagolskih imenica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012160" y="1196752"/>
            <a:ext cx="2880319" cy="1317849"/>
          </a:xfrm>
        </p:spPr>
        <p:txBody>
          <a:bodyPr>
            <a:noAutofit/>
          </a:bodyPr>
          <a:lstStyle/>
          <a:p>
            <a:r>
              <a:rPr lang="hr-HR" dirty="0" smtClean="0"/>
              <a:t>GOO:sinteza</a:t>
            </a:r>
            <a:r>
              <a:rPr lang="hr-HR" b="0" dirty="0" smtClean="0"/>
              <a:t>-izrada piramide poželjnih aktivnosti u slobodno vrijeme (rad u skupinama)</a:t>
            </a:r>
            <a:endParaRPr lang="hr-HR" b="0" dirty="0"/>
          </a:p>
        </p:txBody>
      </p:sp>
      <p:pic>
        <p:nvPicPr>
          <p:cNvPr id="7" name="Rezervirano mjesto sadržaja 6" descr="IMG_08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3888432" cy="283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zervirano mjesto sadržaja 7" descr="IMG_08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247455" cy="37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IMG_0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2311">
            <a:off x="3406236" y="333587"/>
            <a:ext cx="2358359" cy="326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618856" cy="12241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         MATEMATIKA: </a:t>
            </a:r>
            <a:br>
              <a:rPr lang="hr-HR" sz="3200" dirty="0" smtClean="0"/>
            </a:br>
            <a:r>
              <a:rPr lang="hr-HR" sz="2800" dirty="0" smtClean="0"/>
              <a:t>Površina paralelograma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1520" y="1855248"/>
            <a:ext cx="4245868" cy="659352"/>
          </a:xfrm>
        </p:spPr>
        <p:txBody>
          <a:bodyPr/>
          <a:lstStyle/>
          <a:p>
            <a:r>
              <a:rPr lang="hr-HR" sz="2000" b="0" dirty="0" smtClean="0"/>
              <a:t>tijek sata-izrada piktograma (statistička obrada)- unutar 24 sata odrediti koliko vremena “otpada” na određene aktivnosti</a:t>
            </a:r>
            <a:endParaRPr lang="hr-HR" sz="2000" b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804248" y="1844824"/>
            <a:ext cx="2160240" cy="165618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GOO: sinteza- </a:t>
            </a:r>
            <a:r>
              <a:rPr lang="hr-HR" sz="2000" b="0" dirty="0" smtClean="0"/>
              <a:t>slobodno vrijeme i kako ga koristimo</a:t>
            </a:r>
            <a:endParaRPr lang="hr-HR" sz="2000" b="0" dirty="0"/>
          </a:p>
        </p:txBody>
      </p:sp>
      <p:pic>
        <p:nvPicPr>
          <p:cNvPr id="7" name="Rezervirano mjesto sadržaja 6" descr="IMG_07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1" y="2922786"/>
            <a:ext cx="4176463" cy="332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IMG_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986754" cy="3171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zervirano mjesto sadržaja 7" descr="IMG_075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16858052">
            <a:off x="4023220" y="855739"/>
            <a:ext cx="3178696" cy="23840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kstniOkvir 10"/>
          <p:cNvSpPr txBox="1"/>
          <p:nvPr/>
        </p:nvSpPr>
        <p:spPr>
          <a:xfrm>
            <a:off x="7164288" y="83671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2"/>
                </a:solidFill>
                <a:latin typeface="+mj-lt"/>
              </a:rPr>
              <a:t>Mjerne jedinice</a:t>
            </a:r>
            <a:endParaRPr lang="hr-HR" sz="28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64807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       TZK: Sudjelovanje dva igrača u obrani i napadu</a:t>
            </a:r>
            <a:endParaRPr lang="hr-HR" sz="3200" dirty="0"/>
          </a:p>
        </p:txBody>
      </p:sp>
      <p:pic>
        <p:nvPicPr>
          <p:cNvPr id="7" name="Rezervirano mjesto sadržaja 6" descr="IMG_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640959" cy="4968551"/>
          </a:xfrm>
        </p:spPr>
      </p:pic>
      <p:sp>
        <p:nvSpPr>
          <p:cNvPr id="8" name="TekstniOkvir 7"/>
          <p:cNvSpPr txBox="1"/>
          <p:nvPr/>
        </p:nvSpPr>
        <p:spPr>
          <a:xfrm>
            <a:off x="251520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Igra Križić-kružić: tjelesne aktivnosti kao poticaj razvoju okretnosti, spretnosti, brzine, koordinacije ,ali i </a:t>
            </a:r>
            <a:r>
              <a:rPr lang="hr-HR" b="1" dirty="0" smtClean="0">
                <a:solidFill>
                  <a:schemeClr val="accent2"/>
                </a:solidFill>
              </a:rPr>
              <a:t>mišljenja, logičkog zaključivanja, koncentracije, pažnje </a:t>
            </a:r>
            <a:endParaRPr lang="hr-H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08012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r-HR" sz="3600" dirty="0" smtClean="0"/>
              <a:t> HRVATSKI JEZIK(MŠ):</a:t>
            </a:r>
            <a:r>
              <a:rPr lang="hr-HR" sz="3600" dirty="0" err="1" smtClean="0"/>
              <a:t>M.Rundek</a:t>
            </a:r>
            <a:r>
              <a:rPr lang="hr-HR" sz="3600" dirty="0" smtClean="0"/>
              <a:t>, Peta strana svijeta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    … </a:t>
            </a:r>
            <a:r>
              <a:rPr lang="hr-HR" sz="3200" i="1" dirty="0" smtClean="0"/>
              <a:t>to je strana priča, slika i glazbe</a:t>
            </a:r>
            <a:endParaRPr lang="hr-HR" sz="3200" i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3240360" cy="1656184"/>
          </a:xfrm>
        </p:spPr>
        <p:txBody>
          <a:bodyPr/>
          <a:lstStyle/>
          <a:p>
            <a:r>
              <a:rPr lang="hr-HR" dirty="0" smtClean="0"/>
              <a:t>GOO: sinteza- </a:t>
            </a:r>
            <a:r>
              <a:rPr lang="hr-HR" b="0" dirty="0" smtClean="0"/>
              <a:t>predstavljanje učenika koji se bave nekom umjetnošću</a:t>
            </a:r>
            <a:endParaRPr lang="hr-HR" b="0" dirty="0"/>
          </a:p>
        </p:txBody>
      </p:sp>
      <p:pic>
        <p:nvPicPr>
          <p:cNvPr id="8" name="Rezervirano mjesto sadržaja 7" descr="IMG_076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754814"/>
            <a:ext cx="2602632" cy="1951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Slika 8" descr="IMG_0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44824"/>
            <a:ext cx="2520280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Slika 10" descr="IMG_0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22108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Slika 11" descr="IMG_07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1771">
            <a:off x="3100267" y="4341746"/>
            <a:ext cx="2627784" cy="1970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Rezervirano mjesto sadržaja 6" descr="IMG_0763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 rot="21379785">
            <a:off x="251520" y="3645024"/>
            <a:ext cx="2667173" cy="2162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niOkvir 9"/>
          <p:cNvSpPr txBox="1"/>
          <p:nvPr/>
        </p:nvSpPr>
        <p:spPr>
          <a:xfrm rot="412023">
            <a:off x="3069060" y="3747325"/>
            <a:ext cx="28083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izrada ukrasnih predmeta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732240" y="3573016"/>
            <a:ext cx="144016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chemeClr val="bg1"/>
                </a:solidFill>
              </a:rPr>
              <a:t>origami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5877272"/>
            <a:ext cx="158417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fotografija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131840" y="6309320"/>
            <a:ext cx="11521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čitanje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 rot="21327380">
            <a:off x="6369380" y="6345838"/>
            <a:ext cx="24482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izrada krpenih lutaka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HJ (MŠ): Lažeš, Melita (</a:t>
            </a:r>
            <a:r>
              <a:rPr lang="hr-HR" sz="3200" dirty="0" err="1" smtClean="0"/>
              <a:t>I.Kušan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pic>
        <p:nvPicPr>
          <p:cNvPr id="7" name="Rezervirano mjesto sadržaja 6" descr="IMG_07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1123989">
            <a:off x="455444" y="2532608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zervirano mjesto sadržaja 7" descr="IMG_07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48257">
            <a:off x="251838" y="4391664"/>
            <a:ext cx="2808312" cy="2106234"/>
          </a:xfrm>
        </p:spPr>
      </p:pic>
      <p:pic>
        <p:nvPicPr>
          <p:cNvPr id="10" name="Slika 9" descr="IMG_0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060848"/>
            <a:ext cx="3059832" cy="229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IMG_07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70040">
            <a:off x="3040755" y="4383265"/>
            <a:ext cx="2736304" cy="2174470"/>
          </a:xfrm>
          <a:prstGeom prst="rect">
            <a:avLst/>
          </a:prstGeom>
        </p:spPr>
      </p:pic>
      <p:pic>
        <p:nvPicPr>
          <p:cNvPr id="12" name="Slika 11" descr="IMG_07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629722">
            <a:off x="6109877" y="1058119"/>
            <a:ext cx="3168352" cy="2376264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kstniOkvir 12"/>
          <p:cNvSpPr txBox="1"/>
          <p:nvPr/>
        </p:nvSpPr>
        <p:spPr>
          <a:xfrm>
            <a:off x="179512" y="11967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2"/>
                </a:solidFill>
              </a:rPr>
              <a:t>…pokušat ću vas uvjeriti da je čitanje zabavno i da ćete zavoljeti čitanje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9" name="Slika 8" descr="IMG_07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91450">
            <a:off x="5908098" y="4303734"/>
            <a:ext cx="2843808" cy="2132856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 rot="20913047">
            <a:off x="140215" y="2259062"/>
            <a:ext cx="31633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accent1"/>
                </a:solidFill>
              </a:rPr>
              <a:t>M.Rundek</a:t>
            </a:r>
            <a:r>
              <a:rPr lang="hr-HR" sz="1600" dirty="0" smtClean="0">
                <a:solidFill>
                  <a:schemeClr val="accent1"/>
                </a:solidFill>
              </a:rPr>
              <a:t>: Psima ulaz zabranjen</a:t>
            </a:r>
            <a:endParaRPr lang="hr-HR" sz="1600" dirty="0">
              <a:solidFill>
                <a:schemeClr val="accent1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 rot="376467">
            <a:off x="342464" y="4480906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accent1"/>
                </a:solidFill>
              </a:rPr>
              <a:t>S.Pilić</a:t>
            </a:r>
            <a:r>
              <a:rPr lang="hr-HR" sz="1600" dirty="0" smtClean="0">
                <a:solidFill>
                  <a:schemeClr val="accent1"/>
                </a:solidFill>
              </a:rPr>
              <a:t>: Vidimo se na </a:t>
            </a:r>
            <a:r>
              <a:rPr lang="hr-HR" sz="1600" dirty="0" err="1" smtClean="0">
                <a:solidFill>
                  <a:schemeClr val="accent1"/>
                </a:solidFill>
              </a:rPr>
              <a:t>fejsu</a:t>
            </a:r>
            <a:r>
              <a:rPr lang="hr-HR" sz="1600" dirty="0" smtClean="0">
                <a:solidFill>
                  <a:schemeClr val="accent1"/>
                </a:solidFill>
              </a:rPr>
              <a:t>!</a:t>
            </a:r>
            <a:endParaRPr lang="hr-HR" sz="1600" dirty="0">
              <a:solidFill>
                <a:schemeClr val="accent1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 rot="243403">
            <a:off x="2692545" y="4258824"/>
            <a:ext cx="21756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accent1"/>
                </a:solidFill>
              </a:rPr>
              <a:t>I.Kušan</a:t>
            </a:r>
            <a:r>
              <a:rPr lang="hr-HR" sz="1600" dirty="0" smtClean="0">
                <a:solidFill>
                  <a:schemeClr val="accent1"/>
                </a:solidFill>
              </a:rPr>
              <a:t>: Lažeš, Melita</a:t>
            </a:r>
            <a:endParaRPr lang="hr-HR" sz="1600" dirty="0">
              <a:solidFill>
                <a:schemeClr val="accent1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 rot="21358221">
            <a:off x="5503718" y="6343215"/>
            <a:ext cx="36450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accent1"/>
                </a:solidFill>
              </a:rPr>
              <a:t>E.Blyton</a:t>
            </a:r>
            <a:r>
              <a:rPr lang="hr-HR" sz="1600" dirty="0" smtClean="0">
                <a:solidFill>
                  <a:schemeClr val="accent1"/>
                </a:solidFill>
              </a:rPr>
              <a:t>: 5 prijatelja na otoku s blagom</a:t>
            </a:r>
            <a:endParaRPr lang="hr-HR" sz="1600" dirty="0">
              <a:solidFill>
                <a:schemeClr val="accent1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 rot="393806">
            <a:off x="5426148" y="3881956"/>
            <a:ext cx="3617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accent1"/>
                </a:solidFill>
              </a:rPr>
              <a:t>M.Gavran</a:t>
            </a:r>
            <a:r>
              <a:rPr lang="hr-HR" sz="1600" dirty="0" smtClean="0">
                <a:solidFill>
                  <a:schemeClr val="accent1"/>
                </a:solidFill>
              </a:rPr>
              <a:t>: Kako je tata osvojio mamu</a:t>
            </a:r>
            <a:endParaRPr lang="hr-HR" sz="1600" dirty="0">
              <a:solidFill>
                <a:schemeClr val="accent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051720" y="1628800"/>
            <a:ext cx="439248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dirty="0" smtClean="0">
                <a:solidFill>
                  <a:schemeClr val="tx2"/>
                </a:solidFill>
              </a:rPr>
              <a:t>rad u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skupinama</a:t>
            </a:r>
            <a:r>
              <a:rPr lang="hr-HR" dirty="0" smtClean="0">
                <a:solidFill>
                  <a:schemeClr val="tx2"/>
                </a:solidFill>
              </a:rPr>
              <a:t>: predstavljanje knjiga</a:t>
            </a:r>
            <a:endParaRPr lang="hr-H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448</Words>
  <Application>Microsoft Office PowerPoint</Application>
  <PresentationFormat>Prikaz na zaslonu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Tijek</vt:lpstr>
      <vt:lpstr>SLOBODNO VRIJEME</vt:lpstr>
      <vt:lpstr>Slajd 2</vt:lpstr>
      <vt:lpstr>NJEMAČKI JEZIK (izborna)/ENGLESKI JEZIK (dop):                         SLOBODNO VRIJEME</vt:lpstr>
      <vt:lpstr>NJEMAČKI JEZIK(PŠ /MŠ): </vt:lpstr>
      <vt:lpstr>ENGLESKI JEZIK (PŠ):        Aktivnosti u slobodno vrijeme</vt:lpstr>
      <vt:lpstr>          MATEMATIKA:  Površina paralelograma</vt:lpstr>
      <vt:lpstr>       TZK: Sudjelovanje dva igrača u obrani i napadu</vt:lpstr>
      <vt:lpstr> HRVATSKI JEZIK(MŠ):M.Rundek, Peta strana svijeta     … to je strana priča, slika i glazbe</vt:lpstr>
      <vt:lpstr> HJ (MŠ): Lažeš, Melita (I.Kušan)</vt:lpstr>
      <vt:lpstr>LK (PŠ): Plastička tekstura</vt:lpstr>
    </vt:vector>
  </TitlesOfParts>
  <Company>Osnovna škola Vladimir Nazor Budinščina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SLOBODNO VRIJEME</dc:title>
  <dc:creator>Korisnik</dc:creator>
  <cp:lastModifiedBy>Korisnik</cp:lastModifiedBy>
  <cp:revision>8</cp:revision>
  <dcterms:created xsi:type="dcterms:W3CDTF">2016-05-17T08:47:53Z</dcterms:created>
  <dcterms:modified xsi:type="dcterms:W3CDTF">2016-07-04T08:12:10Z</dcterms:modified>
</cp:coreProperties>
</file>