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drawings/drawing2.xml" ContentType="application/vnd.openxmlformats-officedocument.drawingml.chartshapes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drawings/drawing3.xml" ContentType="application/vnd.openxmlformats-officedocument.drawingml.chartshapes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3" r:id="rId3"/>
    <p:sldId id="257" r:id="rId4"/>
    <p:sldId id="258" r:id="rId5"/>
    <p:sldId id="259" r:id="rId6"/>
    <p:sldId id="260" r:id="rId7"/>
    <p:sldId id="261" r:id="rId8"/>
    <p:sldId id="262" r:id="rId9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58" autoAdjust="0"/>
    <p:restoredTop sz="94660"/>
  </p:normalViewPr>
  <p:slideViewPr>
    <p:cSldViewPr snapToGrid="0">
      <p:cViewPr varScale="1">
        <p:scale>
          <a:sx n="76" d="100"/>
          <a:sy n="76" d="100"/>
        </p:scale>
        <p:origin x="114" y="7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Radni_list_programa_Microsoft_Excel.xlsx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Radni_list_programa_Microsoft_Excel1.xlsx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chartUserShapes" Target="../drawings/drawing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Radni_list_programa_Microsoft_Excel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Radni_list_programa_Microsoft_Excel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Radni_list_programa_Microsoft_Excel4.xlsx"/><Relationship Id="rId2" Type="http://schemas.microsoft.com/office/2011/relationships/chartColorStyle" Target="colors5.xml"/><Relationship Id="rId1" Type="http://schemas.microsoft.com/office/2011/relationships/chartStyle" Target="style5.xml"/><Relationship Id="rId4" Type="http://schemas.openxmlformats.org/officeDocument/2006/relationships/chartUserShapes" Target="../drawings/drawing3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Radni_list_programa_Microsoft_Excel5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r-H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List1!$B$1</c:f>
              <c:strCache>
                <c:ptCount val="1"/>
                <c:pt idx="0">
                  <c:v>Odgovori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C3A8-4220-B58E-773E7D261C50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C3A8-4220-B58E-773E7D261C50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C3A8-4220-B58E-773E7D261C50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C3A8-4220-B58E-773E7D261C50}"/>
              </c:ext>
            </c:extLst>
          </c:dPt>
          <c:cat>
            <c:strRef>
              <c:f>List1!$A$2:$A$5</c:f>
              <c:strCache>
                <c:ptCount val="4"/>
                <c:pt idx="0">
                  <c:v>Svaki put</c:v>
                </c:pt>
                <c:pt idx="1">
                  <c:v>Ponekad</c:v>
                </c:pt>
                <c:pt idx="2">
                  <c:v>Iz kuće ponesemo plastičnu vrećicu</c:v>
                </c:pt>
                <c:pt idx="3">
                  <c:v>Ponesemo iz kuće košaru ili torbu</c:v>
                </c:pt>
              </c:strCache>
            </c:strRef>
          </c:cat>
          <c:val>
            <c:numRef>
              <c:f>List1!$B$2:$B$5</c:f>
              <c:numCache>
                <c:formatCode>General</c:formatCode>
                <c:ptCount val="4"/>
                <c:pt idx="0">
                  <c:v>2</c:v>
                </c:pt>
                <c:pt idx="1">
                  <c:v>14</c:v>
                </c:pt>
                <c:pt idx="2">
                  <c:v>9</c:v>
                </c:pt>
                <c:pt idx="3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02E-4043-9AE8-A31191D341D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r-Latn-R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r-Latn-RS"/>
    </a:p>
  </c:txPr>
  <c:externalData r:id="rId3">
    <c:autoUpdate val="0"/>
  </c:externalData>
  <c:userShapes r:id="rId4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r-H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List1!$B$1</c:f>
              <c:strCache>
                <c:ptCount val="1"/>
                <c:pt idx="0">
                  <c:v>Prodaja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CCD7-4A2B-9107-D67A7355281A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CCD7-4A2B-9107-D67A7355281A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CCD7-4A2B-9107-D67A7355281A}"/>
              </c:ext>
            </c:extLst>
          </c:dPt>
          <c:cat>
            <c:strRef>
              <c:f>List1!$A$2:$A$4</c:f>
              <c:strCache>
                <c:ptCount val="3"/>
                <c:pt idx="0">
                  <c:v>Manje od 5</c:v>
                </c:pt>
                <c:pt idx="1">
                  <c:v>Više od 5</c:v>
                </c:pt>
                <c:pt idx="2">
                  <c:v>Više od 10</c:v>
                </c:pt>
              </c:strCache>
            </c:strRef>
          </c:cat>
          <c:val>
            <c:numRef>
              <c:f>List1!$B$2:$B$4</c:f>
              <c:numCache>
                <c:formatCode>General</c:formatCode>
                <c:ptCount val="3"/>
                <c:pt idx="0">
                  <c:v>10</c:v>
                </c:pt>
                <c:pt idx="1">
                  <c:v>9</c:v>
                </c:pt>
                <c:pt idx="2">
                  <c:v>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4AB-439B-A939-248D0A5EB11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r-Latn-R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r-Latn-RS"/>
    </a:p>
  </c:txPr>
  <c:externalData r:id="rId3">
    <c:autoUpdate val="0"/>
  </c:externalData>
  <c:userShapes r:id="rId4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r-H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Bacimo je u smeće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cat>
            <c:strRef>
              <c:f>List1!$A$2</c:f>
              <c:strCache>
                <c:ptCount val="1"/>
                <c:pt idx="0">
                  <c:v>Kategorija 1</c:v>
                </c:pt>
              </c:strCache>
            </c:strRef>
          </c:cat>
          <c:val>
            <c:numRef>
              <c:f>List1!$B$2</c:f>
              <c:numCache>
                <c:formatCode>General</c:formatCode>
                <c:ptCount val="1"/>
                <c:pt idx="0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56E-4312-918A-8C9739A7F25F}"/>
            </c:ext>
          </c:extLst>
        </c:ser>
        <c:ser>
          <c:idx val="1"/>
          <c:order val="1"/>
          <c:tx>
            <c:strRef>
              <c:f>List1!$C$1</c:f>
              <c:strCache>
                <c:ptCount val="1"/>
                <c:pt idx="0">
                  <c:v>Zapalimo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cat>
            <c:strRef>
              <c:f>List1!$A$2</c:f>
              <c:strCache>
                <c:ptCount val="1"/>
                <c:pt idx="0">
                  <c:v>Kategorija 1</c:v>
                </c:pt>
              </c:strCache>
            </c:strRef>
          </c:cat>
          <c:val>
            <c:numRef>
              <c:f>List1!$C$2</c:f>
              <c:numCache>
                <c:formatCode>General</c:formatCode>
                <c:ptCount val="1"/>
                <c:pt idx="0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56E-4312-918A-8C9739A7F25F}"/>
            </c:ext>
          </c:extLst>
        </c:ser>
        <c:ser>
          <c:idx val="2"/>
          <c:order val="2"/>
          <c:tx>
            <c:strRef>
              <c:f>List1!$D$1</c:f>
              <c:strCache>
                <c:ptCount val="1"/>
                <c:pt idx="0">
                  <c:v>recikliramo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  <a:sp3d/>
          </c:spPr>
          <c:invertIfNegative val="0"/>
          <c:cat>
            <c:strRef>
              <c:f>List1!$A$2</c:f>
              <c:strCache>
                <c:ptCount val="1"/>
                <c:pt idx="0">
                  <c:v>Kategorija 1</c:v>
                </c:pt>
              </c:strCache>
            </c:strRef>
          </c:cat>
          <c:val>
            <c:numRef>
              <c:f>List1!$D$2</c:f>
              <c:numCache>
                <c:formatCode>General</c:formatCode>
                <c:ptCount val="1"/>
                <c:pt idx="0">
                  <c:v>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56E-4312-918A-8C9739A7F25F}"/>
            </c:ext>
          </c:extLst>
        </c:ser>
        <c:ser>
          <c:idx val="3"/>
          <c:order val="3"/>
          <c:tx>
            <c:strRef>
              <c:f>List1!$E$1</c:f>
              <c:strCache>
                <c:ptCount val="1"/>
                <c:pt idx="0">
                  <c:v>Ništa od navedenog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  <a:sp3d/>
          </c:spPr>
          <c:invertIfNegative val="0"/>
          <c:cat>
            <c:strRef>
              <c:f>List1!$A$2</c:f>
              <c:strCache>
                <c:ptCount val="1"/>
                <c:pt idx="0">
                  <c:v>Kategorija 1</c:v>
                </c:pt>
              </c:strCache>
            </c:strRef>
          </c:cat>
          <c:val>
            <c:numRef>
              <c:f>List1!$E$2</c:f>
              <c:numCache>
                <c:formatCode>General</c:formatCode>
                <c:ptCount val="1"/>
                <c:pt idx="0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356E-4312-918A-8C9739A7F25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350065560"/>
        <c:axId val="350065888"/>
        <c:axId val="0"/>
      </c:bar3DChart>
      <c:catAx>
        <c:axId val="350065560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350065888"/>
        <c:crosses val="autoZero"/>
        <c:auto val="1"/>
        <c:lblAlgn val="ctr"/>
        <c:lblOffset val="100"/>
        <c:noMultiLvlLbl val="0"/>
      </c:catAx>
      <c:valAx>
        <c:axId val="35006588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35006556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r-Latn-R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r-Latn-R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r-H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Hranu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cat>
            <c:strRef>
              <c:f>List1!$A$2</c:f>
              <c:strCache>
                <c:ptCount val="1"/>
                <c:pt idx="0">
                  <c:v>Kategorija 1</c:v>
                </c:pt>
              </c:strCache>
            </c:strRef>
          </c:cat>
          <c:val>
            <c:numRef>
              <c:f>List1!$B$2</c:f>
              <c:numCache>
                <c:formatCode>General</c:formatCode>
                <c:ptCount val="1"/>
                <c:pt idx="0">
                  <c:v>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73A-4DAD-BFDB-91FF95F8C91B}"/>
            </c:ext>
          </c:extLst>
        </c:ser>
        <c:ser>
          <c:idx val="1"/>
          <c:order val="1"/>
          <c:tx>
            <c:strRef>
              <c:f>List1!$C$1</c:f>
              <c:strCache>
                <c:ptCount val="1"/>
                <c:pt idx="0">
                  <c:v>Odjeću i obuću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cat>
            <c:strRef>
              <c:f>List1!$A$2</c:f>
              <c:strCache>
                <c:ptCount val="1"/>
                <c:pt idx="0">
                  <c:v>Kategorija 1</c:v>
                </c:pt>
              </c:strCache>
            </c:strRef>
          </c:cat>
          <c:val>
            <c:numRef>
              <c:f>List1!$C$2</c:f>
              <c:numCache>
                <c:formatCode>General</c:formatCode>
                <c:ptCount val="1"/>
                <c:pt idx="0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73A-4DAD-BFDB-91FF95F8C91B}"/>
            </c:ext>
          </c:extLst>
        </c:ser>
        <c:ser>
          <c:idx val="2"/>
          <c:order val="2"/>
          <c:tx>
            <c:strRef>
              <c:f>List1!$D$1</c:f>
              <c:strCache>
                <c:ptCount val="1"/>
                <c:pt idx="0">
                  <c:v>Različite uporabne predmete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  <a:sp3d/>
          </c:spPr>
          <c:invertIfNegative val="0"/>
          <c:cat>
            <c:strRef>
              <c:f>List1!$A$2</c:f>
              <c:strCache>
                <c:ptCount val="1"/>
                <c:pt idx="0">
                  <c:v>Kategorija 1</c:v>
                </c:pt>
              </c:strCache>
            </c:strRef>
          </c:cat>
          <c:val>
            <c:numRef>
              <c:f>List1!$D$2</c:f>
              <c:numCache>
                <c:formatCode>General</c:formatCode>
                <c:ptCount val="1"/>
                <c:pt idx="0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973A-4DAD-BFDB-91FF95F8C91B}"/>
            </c:ext>
          </c:extLst>
        </c:ser>
        <c:ser>
          <c:idx val="3"/>
          <c:order val="3"/>
          <c:tx>
            <c:strRef>
              <c:f>List1!$E$1</c:f>
              <c:strCache>
                <c:ptCount val="1"/>
                <c:pt idx="0">
                  <c:v>Ništa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  <a:sp3d/>
          </c:spPr>
          <c:invertIfNegative val="0"/>
          <c:cat>
            <c:strRef>
              <c:f>List1!$A$2</c:f>
              <c:strCache>
                <c:ptCount val="1"/>
                <c:pt idx="0">
                  <c:v>Kategorija 1</c:v>
                </c:pt>
              </c:strCache>
            </c:strRef>
          </c:cat>
          <c:val>
            <c:numRef>
              <c:f>List1!$E$2</c:f>
              <c:numCache>
                <c:formatCode>General</c:formatCode>
                <c:ptCount val="1"/>
                <c:pt idx="0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973A-4DAD-BFDB-91FF95F8C91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360353696"/>
        <c:axId val="360354352"/>
        <c:axId val="0"/>
      </c:bar3DChart>
      <c:catAx>
        <c:axId val="360353696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360354352"/>
        <c:crosses val="autoZero"/>
        <c:auto val="1"/>
        <c:lblAlgn val="ctr"/>
        <c:lblOffset val="100"/>
        <c:noMultiLvlLbl val="0"/>
      </c:catAx>
      <c:valAx>
        <c:axId val="36035435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36035369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r-Latn-R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r-Latn-R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r-H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List1!$B$1</c:f>
              <c:strCache>
                <c:ptCount val="1"/>
                <c:pt idx="0">
                  <c:v>Prodaja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cat>
            <c:strRef>
              <c:f>List1!$A$2:$A$3</c:f>
              <c:strCache>
                <c:ptCount val="2"/>
                <c:pt idx="0">
                  <c:v>DA</c:v>
                </c:pt>
                <c:pt idx="1">
                  <c:v>NE</c:v>
                </c:pt>
              </c:strCache>
            </c:strRef>
          </c:cat>
          <c:val>
            <c:numRef>
              <c:f>List1!$B$2:$B$3</c:f>
              <c:numCache>
                <c:formatCode>General</c:formatCode>
                <c:ptCount val="2"/>
                <c:pt idx="0">
                  <c:v>20</c:v>
                </c:pt>
                <c:pt idx="1">
                  <c:v>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CC5-4CE8-B4BA-0DF654B8073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r-Latn-R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r-Latn-RS"/>
    </a:p>
  </c:txPr>
  <c:externalData r:id="rId3">
    <c:autoUpdate val="0"/>
  </c:externalData>
  <c:userShapes r:id="rId4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r-H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Nikada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cat>
            <c:strRef>
              <c:f>List1!$A$2</c:f>
              <c:strCache>
                <c:ptCount val="1"/>
                <c:pt idx="0">
                  <c:v>Kategorija 1</c:v>
                </c:pt>
              </c:strCache>
            </c:strRef>
          </c:cat>
          <c:val>
            <c:numRef>
              <c:f>List1!$B$2</c:f>
              <c:numCache>
                <c:formatCode>General</c:formatCode>
                <c:ptCount val="1"/>
                <c:pt idx="0">
                  <c:v>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6A7-439C-BD67-579E36452ADC}"/>
            </c:ext>
          </c:extLst>
        </c:ser>
        <c:ser>
          <c:idx val="1"/>
          <c:order val="1"/>
          <c:tx>
            <c:strRef>
              <c:f>List1!$C$1</c:f>
              <c:strCache>
                <c:ptCount val="1"/>
                <c:pt idx="0">
                  <c:v>Rijetko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cat>
            <c:strRef>
              <c:f>List1!$A$2</c:f>
              <c:strCache>
                <c:ptCount val="1"/>
                <c:pt idx="0">
                  <c:v>Kategorija 1</c:v>
                </c:pt>
              </c:strCache>
            </c:strRef>
          </c:cat>
          <c:val>
            <c:numRef>
              <c:f>List1!$C$2</c:f>
              <c:numCache>
                <c:formatCode>General</c:formatCode>
                <c:ptCount val="1"/>
                <c:pt idx="0">
                  <c:v>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6A7-439C-BD67-579E36452ADC}"/>
            </c:ext>
          </c:extLst>
        </c:ser>
        <c:ser>
          <c:idx val="2"/>
          <c:order val="2"/>
          <c:tx>
            <c:strRef>
              <c:f>List1!$D$1</c:f>
              <c:strCache>
                <c:ptCount val="1"/>
                <c:pt idx="0">
                  <c:v>Često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  <a:sp3d/>
          </c:spPr>
          <c:invertIfNegative val="0"/>
          <c:cat>
            <c:strRef>
              <c:f>List1!$A$2</c:f>
              <c:strCache>
                <c:ptCount val="1"/>
                <c:pt idx="0">
                  <c:v>Kategorija 1</c:v>
                </c:pt>
              </c:strCache>
            </c:strRef>
          </c:cat>
          <c:val>
            <c:numRef>
              <c:f>List1!$D$2</c:f>
              <c:numCache>
                <c:formatCode>General</c:formatCode>
                <c:ptCount val="1"/>
                <c:pt idx="0">
                  <c:v>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E6A7-439C-BD67-579E36452ADC}"/>
            </c:ext>
          </c:extLst>
        </c:ser>
        <c:ser>
          <c:idx val="3"/>
          <c:order val="3"/>
          <c:tx>
            <c:strRef>
              <c:f>List1!$E$1</c:f>
              <c:strCache>
                <c:ptCount val="1"/>
                <c:pt idx="0">
                  <c:v>Uvijek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  <a:sp3d/>
          </c:spPr>
          <c:invertIfNegative val="0"/>
          <c:cat>
            <c:strRef>
              <c:f>List1!$A$2</c:f>
              <c:strCache>
                <c:ptCount val="1"/>
                <c:pt idx="0">
                  <c:v>Kategorija 1</c:v>
                </c:pt>
              </c:strCache>
            </c:strRef>
          </c:cat>
          <c:val>
            <c:numRef>
              <c:f>List1!$E$2</c:f>
              <c:numCache>
                <c:formatCode>General</c:formatCode>
                <c:ptCount val="1"/>
                <c:pt idx="0">
                  <c:v>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E6A7-439C-BD67-579E36452AD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352224944"/>
        <c:axId val="352229536"/>
        <c:axId val="0"/>
      </c:bar3DChart>
      <c:catAx>
        <c:axId val="352224944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352229536"/>
        <c:crosses val="autoZero"/>
        <c:auto val="1"/>
        <c:lblAlgn val="ctr"/>
        <c:lblOffset val="100"/>
        <c:noMultiLvlLbl val="0"/>
      </c:catAx>
      <c:valAx>
        <c:axId val="35222953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35222494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r-Latn-R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r-Latn-R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0.5</cdr:x>
      <cdr:y>0.10204</cdr:y>
    </cdr:from>
    <cdr:to>
      <cdr:x>0.55323</cdr:x>
      <cdr:y>0.20814</cdr:y>
    </cdr:to>
    <cdr:sp macro="" textlink="">
      <cdr:nvSpPr>
        <cdr:cNvPr id="2" name="Pravokutnik 1"/>
        <cdr:cNvSpPr/>
      </cdr:nvSpPr>
      <cdr:spPr>
        <a:xfrm xmlns:a="http://schemas.openxmlformats.org/drawingml/2006/main">
          <a:off x="5257800" y="444004"/>
          <a:ext cx="559769" cy="461665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none" lIns="91440" tIns="45720" rIns="91440" bIns="45720">
          <a:spAutoFit/>
        </a:bodyPr>
        <a:lstStyle xmlns:a="http://schemas.openxmlformats.org/drawingml/2006/main"/>
        <a:p xmlns:a="http://schemas.openxmlformats.org/drawingml/2006/main">
          <a:pPr algn="ctr"/>
          <a:r>
            <a:rPr lang="hr-HR" sz="2400" b="0" cap="none" spc="0" dirty="0" smtClean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6%</a:t>
          </a:r>
          <a:endParaRPr lang="hr-HR" sz="2400" b="0" cap="none" spc="0" dirty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cdr:txBody>
    </cdr:sp>
  </cdr:relSizeAnchor>
  <cdr:relSizeAnchor xmlns:cdr="http://schemas.openxmlformats.org/drawingml/2006/chartDrawing">
    <cdr:from>
      <cdr:x>0.54627</cdr:x>
      <cdr:y>0.45402</cdr:y>
    </cdr:from>
    <cdr:to>
      <cdr:x>0.6059</cdr:x>
      <cdr:y>0.54598</cdr:y>
    </cdr:to>
    <cdr:sp macro="" textlink="">
      <cdr:nvSpPr>
        <cdr:cNvPr id="3" name="Pravokutnik 2"/>
        <cdr:cNvSpPr/>
      </cdr:nvSpPr>
      <cdr:spPr>
        <a:xfrm xmlns:a="http://schemas.openxmlformats.org/drawingml/2006/main">
          <a:off x="5744352" y="1975614"/>
          <a:ext cx="627095" cy="400110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none" lIns="91440" tIns="45720" rIns="91440" bIns="45720">
          <a:spAutoFit/>
        </a:bodyPr>
        <a:lstStyle xmlns:a="http://schemas.openxmlformats.org/drawingml/2006/main"/>
        <a:p xmlns:a="http://schemas.openxmlformats.org/drawingml/2006/main">
          <a:pPr algn="ctr"/>
          <a:r>
            <a:rPr lang="hr-HR" sz="2000" b="0" cap="none" spc="0" dirty="0" smtClean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46%</a:t>
          </a:r>
          <a:endParaRPr lang="hr-HR" sz="2000" b="0" cap="none" spc="0" dirty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cdr:txBody>
    </cdr:sp>
  </cdr:relSizeAnchor>
  <cdr:relSizeAnchor xmlns:cdr="http://schemas.openxmlformats.org/drawingml/2006/chartDrawing">
    <cdr:from>
      <cdr:x>0.38685</cdr:x>
      <cdr:y>0.5</cdr:y>
    </cdr:from>
    <cdr:to>
      <cdr:x>0.44648</cdr:x>
      <cdr:y>0.59195</cdr:y>
    </cdr:to>
    <cdr:sp macro="" textlink="">
      <cdr:nvSpPr>
        <cdr:cNvPr id="4" name="Pravokutnik 3"/>
        <cdr:cNvSpPr/>
      </cdr:nvSpPr>
      <cdr:spPr>
        <a:xfrm xmlns:a="http://schemas.openxmlformats.org/drawingml/2006/main">
          <a:off x="4067953" y="2175669"/>
          <a:ext cx="627095" cy="400110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lIns="91440" tIns="45720" rIns="91440" bIns="45720">
          <a:spAutoFit/>
        </a:bodyPr>
        <a:lstStyle xmlns:a="http://schemas.openxmlformats.org/drawingml/2006/main"/>
        <a:p xmlns:a="http://schemas.openxmlformats.org/drawingml/2006/main">
          <a:pPr algn="ctr"/>
          <a:r>
            <a:rPr lang="hr-HR" sz="2000" b="0" cap="none" spc="0" dirty="0" smtClean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30%</a:t>
          </a:r>
          <a:endParaRPr lang="hr-HR" sz="2000" b="0" cap="none" spc="0" dirty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cdr:txBody>
    </cdr:sp>
  </cdr:relSizeAnchor>
  <cdr:relSizeAnchor xmlns:cdr="http://schemas.openxmlformats.org/drawingml/2006/chartDrawing">
    <cdr:from>
      <cdr:x>0.40617</cdr:x>
      <cdr:y>0.1429</cdr:y>
    </cdr:from>
    <cdr:to>
      <cdr:x>0.46581</cdr:x>
      <cdr:y>0.23485</cdr:y>
    </cdr:to>
    <cdr:sp macro="" textlink="">
      <cdr:nvSpPr>
        <cdr:cNvPr id="5" name="Pravokutnik 4"/>
        <cdr:cNvSpPr/>
      </cdr:nvSpPr>
      <cdr:spPr>
        <a:xfrm xmlns:a="http://schemas.openxmlformats.org/drawingml/2006/main">
          <a:off x="4271153" y="621804"/>
          <a:ext cx="627095" cy="400110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none" lIns="91440" tIns="45720" rIns="91440" bIns="45720">
          <a:spAutoFit/>
        </a:bodyPr>
        <a:lstStyle xmlns:a="http://schemas.openxmlformats.org/drawingml/2006/main"/>
        <a:p xmlns:a="http://schemas.openxmlformats.org/drawingml/2006/main">
          <a:pPr algn="ctr"/>
          <a:r>
            <a:rPr lang="hr-HR" sz="2000" b="0" cap="none" spc="0" dirty="0" smtClean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16%</a:t>
          </a:r>
          <a:endParaRPr lang="hr-HR" sz="2000" b="0" cap="none" spc="0" dirty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0.5432</cdr:x>
      <cdr:y>0.22754</cdr:y>
    </cdr:from>
    <cdr:to>
      <cdr:x>0.62829</cdr:x>
      <cdr:y>0.36193</cdr:y>
    </cdr:to>
    <cdr:sp macro="" textlink="">
      <cdr:nvSpPr>
        <cdr:cNvPr id="2" name="Pravokutnik 1"/>
        <cdr:cNvSpPr/>
      </cdr:nvSpPr>
      <cdr:spPr>
        <a:xfrm xmlns:a="http://schemas.openxmlformats.org/drawingml/2006/main">
          <a:off x="5712101" y="990104"/>
          <a:ext cx="894797" cy="584775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none" lIns="91440" tIns="45720" rIns="91440" bIns="45720">
          <a:spAutoFit/>
        </a:bodyPr>
        <a:lstStyle xmlns:a="http://schemas.openxmlformats.org/drawingml/2006/main"/>
        <a:p xmlns:a="http://schemas.openxmlformats.org/drawingml/2006/main">
          <a:pPr algn="ctr"/>
          <a:r>
            <a:rPr lang="hr-HR" sz="3200" b="0" cap="none" spc="0" dirty="0" smtClean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33%</a:t>
          </a:r>
          <a:endParaRPr lang="hr-HR" sz="3200" b="0" cap="none" spc="0" dirty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cdr:txBody>
    </cdr:sp>
  </cdr:relSizeAnchor>
  <cdr:relSizeAnchor xmlns:cdr="http://schemas.openxmlformats.org/drawingml/2006/chartDrawing">
    <cdr:from>
      <cdr:x>0.45745</cdr:x>
      <cdr:y>0.58945</cdr:y>
    </cdr:from>
    <cdr:to>
      <cdr:x>0.54255</cdr:x>
      <cdr:y>0.72384</cdr:y>
    </cdr:to>
    <cdr:sp macro="" textlink="">
      <cdr:nvSpPr>
        <cdr:cNvPr id="3" name="Pravokutnik 2"/>
        <cdr:cNvSpPr/>
      </cdr:nvSpPr>
      <cdr:spPr>
        <a:xfrm xmlns:a="http://schemas.openxmlformats.org/drawingml/2006/main">
          <a:off x="4810401" y="2564904"/>
          <a:ext cx="894797" cy="584775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none" lIns="91440" tIns="45720" rIns="91440" bIns="45720">
          <a:spAutoFit/>
        </a:bodyPr>
        <a:lstStyle xmlns:a="http://schemas.openxmlformats.org/drawingml/2006/main"/>
        <a:p xmlns:a="http://schemas.openxmlformats.org/drawingml/2006/main">
          <a:pPr algn="ctr"/>
          <a:r>
            <a:rPr lang="hr-HR" sz="3200" b="0" cap="none" spc="0" dirty="0" smtClean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30%</a:t>
          </a:r>
          <a:endParaRPr lang="hr-HR" sz="3200" b="0" cap="none" spc="0" dirty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cdr:txBody>
    </cdr:sp>
  </cdr:relSizeAnchor>
  <cdr:relSizeAnchor xmlns:cdr="http://schemas.openxmlformats.org/drawingml/2006/chartDrawing">
    <cdr:from>
      <cdr:x>0.37654</cdr:x>
      <cdr:y>0.23921</cdr:y>
    </cdr:from>
    <cdr:to>
      <cdr:x>0.46163</cdr:x>
      <cdr:y>0.3736</cdr:y>
    </cdr:to>
    <cdr:sp macro="" textlink="">
      <cdr:nvSpPr>
        <cdr:cNvPr id="4" name="Pravokutnik 3"/>
        <cdr:cNvSpPr/>
      </cdr:nvSpPr>
      <cdr:spPr>
        <a:xfrm xmlns:a="http://schemas.openxmlformats.org/drawingml/2006/main">
          <a:off x="3959502" y="1040904"/>
          <a:ext cx="894797" cy="584775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none" lIns="91440" tIns="45720" rIns="91440" bIns="45720">
          <a:spAutoFit/>
        </a:bodyPr>
        <a:lstStyle xmlns:a="http://schemas.openxmlformats.org/drawingml/2006/main"/>
        <a:p xmlns:a="http://schemas.openxmlformats.org/drawingml/2006/main">
          <a:pPr algn="ctr"/>
          <a:r>
            <a:rPr lang="hr-HR" sz="3200" b="0" cap="none" spc="0" dirty="0" smtClean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36%</a:t>
          </a:r>
          <a:endParaRPr lang="hr-HR" sz="3200" b="0" cap="none" spc="0" dirty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0.56977</cdr:x>
      <cdr:y>0.28781</cdr:y>
    </cdr:from>
    <cdr:to>
      <cdr:x>0.65486</cdr:x>
      <cdr:y>0.4222</cdr:y>
    </cdr:to>
    <cdr:sp macro="" textlink="">
      <cdr:nvSpPr>
        <cdr:cNvPr id="2" name="Pravokutnik 1"/>
        <cdr:cNvSpPr/>
      </cdr:nvSpPr>
      <cdr:spPr>
        <a:xfrm xmlns:a="http://schemas.openxmlformats.org/drawingml/2006/main">
          <a:off x="5991501" y="1252339"/>
          <a:ext cx="894797" cy="584775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none" lIns="91440" tIns="45720" rIns="91440" bIns="45720">
          <a:spAutoFit/>
        </a:bodyPr>
        <a:lstStyle xmlns:a="http://schemas.openxmlformats.org/drawingml/2006/main"/>
        <a:p xmlns:a="http://schemas.openxmlformats.org/drawingml/2006/main">
          <a:pPr algn="ctr"/>
          <a:r>
            <a:rPr lang="hr-HR" sz="3200" b="0" cap="none" spc="0" dirty="0" smtClean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66%</a:t>
          </a:r>
          <a:endParaRPr lang="hr-HR" sz="3200" b="0" cap="none" spc="0" dirty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cdr:txBody>
    </cdr:sp>
  </cdr:relSizeAnchor>
  <cdr:relSizeAnchor xmlns:cdr="http://schemas.openxmlformats.org/drawingml/2006/chartDrawing">
    <cdr:from>
      <cdr:x>0.32219</cdr:x>
      <cdr:y>0.14582</cdr:y>
    </cdr:from>
    <cdr:to>
      <cdr:x>0.40728</cdr:x>
      <cdr:y>0.28021</cdr:y>
    </cdr:to>
    <cdr:sp macro="" textlink="">
      <cdr:nvSpPr>
        <cdr:cNvPr id="3" name="Pravokutnik 2"/>
        <cdr:cNvSpPr/>
      </cdr:nvSpPr>
      <cdr:spPr>
        <a:xfrm xmlns:a="http://schemas.openxmlformats.org/drawingml/2006/main">
          <a:off x="3388001" y="634504"/>
          <a:ext cx="894797" cy="584775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none" lIns="91440" tIns="45720" rIns="91440" bIns="45720">
          <a:spAutoFit/>
        </a:bodyPr>
        <a:lstStyle xmlns:a="http://schemas.openxmlformats.org/drawingml/2006/main"/>
        <a:p xmlns:a="http://schemas.openxmlformats.org/drawingml/2006/main">
          <a:pPr algn="ctr"/>
          <a:r>
            <a:rPr lang="hr-HR" sz="3200" b="0" cap="none" spc="0" dirty="0" smtClean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33%</a:t>
          </a:r>
          <a:endParaRPr lang="hr-HR" sz="3200" b="0" cap="none" spc="0" dirty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r-HR" smtClean="0"/>
              <a:t>Kliknite da biste uredili stil podnaslova matrice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334F6-35CE-4DFA-8E87-E4AA8B3C8504}" type="datetimeFigureOut">
              <a:rPr lang="hr-HR" smtClean="0"/>
              <a:t>14.2.2020.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BDCBB-41CE-4E72-9F5A-D2CDDD144E6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8331507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334F6-35CE-4DFA-8E87-E4AA8B3C8504}" type="datetimeFigureOut">
              <a:rPr lang="hr-HR" smtClean="0"/>
              <a:t>14.2.2020.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BDCBB-41CE-4E72-9F5A-D2CDDD144E6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3504457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334F6-35CE-4DFA-8E87-E4AA8B3C8504}" type="datetimeFigureOut">
              <a:rPr lang="hr-HR" smtClean="0"/>
              <a:t>14.2.2020.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BDCBB-41CE-4E72-9F5A-D2CDDD144E6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7434518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334F6-35CE-4DFA-8E87-E4AA8B3C8504}" type="datetimeFigureOut">
              <a:rPr lang="hr-HR" smtClean="0"/>
              <a:t>14.2.2020.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BDCBB-41CE-4E72-9F5A-D2CDDD144E6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8930470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334F6-35CE-4DFA-8E87-E4AA8B3C8504}" type="datetimeFigureOut">
              <a:rPr lang="hr-HR" smtClean="0"/>
              <a:t>14.2.2020.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BDCBB-41CE-4E72-9F5A-D2CDDD144E6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1176320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334F6-35CE-4DFA-8E87-E4AA8B3C8504}" type="datetimeFigureOut">
              <a:rPr lang="hr-HR" smtClean="0"/>
              <a:t>14.2.2020.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BDCBB-41CE-4E72-9F5A-D2CDDD144E6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7048089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zervirano mjesto teksta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7" name="Rezervirano mjesto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334F6-35CE-4DFA-8E87-E4AA8B3C8504}" type="datetimeFigureOut">
              <a:rPr lang="hr-HR" smtClean="0"/>
              <a:t>14.2.2020.</a:t>
            </a:fld>
            <a:endParaRPr lang="hr-HR"/>
          </a:p>
        </p:txBody>
      </p:sp>
      <p:sp>
        <p:nvSpPr>
          <p:cNvPr id="8" name="Rezervirano mjesto podnožj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Rezervirano mjesto broja slajd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BDCBB-41CE-4E72-9F5A-D2CDDD144E6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8259742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334F6-35CE-4DFA-8E87-E4AA8B3C8504}" type="datetimeFigureOut">
              <a:rPr lang="hr-HR" smtClean="0"/>
              <a:t>14.2.2020.</a:t>
            </a:fld>
            <a:endParaRPr lang="hr-HR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BDCBB-41CE-4E72-9F5A-D2CDDD144E6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6213205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334F6-35CE-4DFA-8E87-E4AA8B3C8504}" type="datetimeFigureOut">
              <a:rPr lang="hr-HR" smtClean="0"/>
              <a:t>14.2.2020.</a:t>
            </a:fld>
            <a:endParaRPr lang="hr-HR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BDCBB-41CE-4E72-9F5A-D2CDDD144E6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3954005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334F6-35CE-4DFA-8E87-E4AA8B3C8504}" type="datetimeFigureOut">
              <a:rPr lang="hr-HR" smtClean="0"/>
              <a:t>14.2.2020.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BDCBB-41CE-4E72-9F5A-D2CDDD144E6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4248745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334F6-35CE-4DFA-8E87-E4AA8B3C8504}" type="datetimeFigureOut">
              <a:rPr lang="hr-HR" smtClean="0"/>
              <a:t>14.2.2020.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BDCBB-41CE-4E72-9F5A-D2CDDD144E6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1749598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naslova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B334F6-35CE-4DFA-8E87-E4AA8B3C8504}" type="datetimeFigureOut">
              <a:rPr lang="hr-HR" smtClean="0"/>
              <a:t>14.2.2020.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ABDCBB-41CE-4E72-9F5A-D2CDDD144E6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5777443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lika 3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LineDrawing trans="4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3812"/>
            <a:ext cx="12191999" cy="6810374"/>
          </a:xfrm>
          <a:prstGeom prst="rect">
            <a:avLst/>
          </a:prstGeom>
          <a:ln w="127000" cap="sq">
            <a:solidFill>
              <a:srgbClr val="000000"/>
            </a:solidFill>
            <a:miter lim="800000"/>
          </a:ln>
          <a:effectLst>
            <a:outerShdw blurRad="57150" dist="876300" dir="2700000" algn="tl" rotWithShape="0">
              <a:srgbClr val="000000">
                <a:alpha val="4000"/>
              </a:srgbClr>
            </a:outerShdw>
          </a:effectLst>
        </p:spPr>
      </p:pic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1523999" y="0"/>
            <a:ext cx="9144000" cy="2387600"/>
          </a:xfrm>
        </p:spPr>
        <p:txBody>
          <a:bodyPr/>
          <a:lstStyle/>
          <a:p>
            <a:r>
              <a:rPr lang="hr-HR" b="1" dirty="0" smtClean="0"/>
              <a:t>Rezultati ankete u projektu NE plastičnim vrećicama</a:t>
            </a:r>
            <a:endParaRPr lang="hr-HR" b="1" dirty="0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341120" y="5178424"/>
            <a:ext cx="9144000" cy="1655762"/>
          </a:xfrm>
        </p:spPr>
        <p:txBody>
          <a:bodyPr/>
          <a:lstStyle/>
          <a:p>
            <a:endParaRPr lang="hr-HR" dirty="0" smtClean="0"/>
          </a:p>
          <a:p>
            <a:endParaRPr lang="hr-HR" dirty="0"/>
          </a:p>
          <a:p>
            <a:r>
              <a:rPr lang="hr-HR" b="1" dirty="0" smtClean="0"/>
              <a:t>2.a razred, OŠ Vladimir Nazor Čepin</a:t>
            </a:r>
            <a:endParaRPr lang="hr-HR" b="1" dirty="0"/>
          </a:p>
        </p:txBody>
      </p:sp>
    </p:spTree>
    <p:extLst>
      <p:ext uri="{BB962C8B-B14F-4D97-AF65-F5344CB8AC3E}">
        <p14:creationId xmlns:p14="http://schemas.microsoft.com/office/powerpoint/2010/main" val="3943908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Rezultati ankete prikupljene 4.2.2020. ispred trgovine mješovitom robom.</a:t>
            </a:r>
            <a:endParaRPr lang="hr-HR" dirty="0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r-HR" dirty="0" smtClean="0"/>
              <a:t>Ispitali smo 30 kupaca različite životne dobi. 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125435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1. Koliko često kupujete plastične vrećice?</a:t>
            </a:r>
            <a:endParaRPr lang="hr-HR" dirty="0"/>
          </a:p>
        </p:txBody>
      </p:sp>
      <p:graphicFrame>
        <p:nvGraphicFramePr>
          <p:cNvPr id="13" name="Rezervirano mjesto sadržaja 1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51643056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910009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2. Procijenite koliko otprilike plastičnih vrećica imate u svom domu.</a:t>
            </a:r>
            <a:endParaRPr lang="hr-HR" dirty="0"/>
          </a:p>
        </p:txBody>
      </p:sp>
      <p:graphicFrame>
        <p:nvGraphicFramePr>
          <p:cNvPr id="9" name="Rezervirano mjesto sadržaja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65319782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56604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3. Što u domaćinstvu radite s potrganim/uništenim plastičnim vrećicama?</a:t>
            </a:r>
            <a:endParaRPr lang="hr-HR" dirty="0"/>
          </a:p>
        </p:txBody>
      </p:sp>
      <p:graphicFrame>
        <p:nvGraphicFramePr>
          <p:cNvPr id="6" name="Rezervirano mjesto sadržaja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22231618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532017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4. Što najčešće držite u plastičnim vrećicama?</a:t>
            </a:r>
            <a:endParaRPr lang="hr-HR" dirty="0"/>
          </a:p>
        </p:txBody>
      </p:sp>
      <p:graphicFrame>
        <p:nvGraphicFramePr>
          <p:cNvPr id="6" name="Rezervirano mjesto sadržaja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30311273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584298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5. Imate li višekratnu ne plastičnu vrećicu?</a:t>
            </a:r>
            <a:endParaRPr lang="hr-HR" dirty="0"/>
          </a:p>
        </p:txBody>
      </p:sp>
      <p:graphicFrame>
        <p:nvGraphicFramePr>
          <p:cNvPr id="6" name="Rezervirano mjesto sadržaja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24206564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121326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6. Koliko često s njom idete u kupovinu?</a:t>
            </a:r>
            <a:endParaRPr lang="hr-HR" dirty="0"/>
          </a:p>
        </p:txBody>
      </p:sp>
      <p:graphicFrame>
        <p:nvGraphicFramePr>
          <p:cNvPr id="12" name="Rezervirano mjesto sadržaja 1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93864557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250594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80</TotalTime>
  <Words>109</Words>
  <Application>Microsoft Office PowerPoint</Application>
  <PresentationFormat>Široki zaslon</PresentationFormat>
  <Paragraphs>21</Paragraphs>
  <Slides>8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3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Tema sustava Office</vt:lpstr>
      <vt:lpstr>Rezultati ankete u projektu NE plastičnim vrećicama</vt:lpstr>
      <vt:lpstr>Rezultati ankete prikupljene 4.2.2020. ispred trgovine mješovitom robom.</vt:lpstr>
      <vt:lpstr>1. Koliko često kupujete plastične vrećice?</vt:lpstr>
      <vt:lpstr>2. Procijenite koliko otprilike plastičnih vrećica imate u svom domu.</vt:lpstr>
      <vt:lpstr>3. Što u domaćinstvu radite s potrganim/uništenim plastičnim vrećicama?</vt:lpstr>
      <vt:lpstr>4. Što najčešće držite u plastičnim vrećicama?</vt:lpstr>
      <vt:lpstr>5. Imate li višekratnu ne plastičnu vrećicu?</vt:lpstr>
      <vt:lpstr>6. Koliko često s njom idete u kupovinu?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Rezultati ankete u projektu NE plastičnim vrećicama</dc:title>
  <dc:creator>Windows korisnik</dc:creator>
  <cp:lastModifiedBy>Windows korisnik</cp:lastModifiedBy>
  <cp:revision>6</cp:revision>
  <dcterms:created xsi:type="dcterms:W3CDTF">2020-02-13T10:14:10Z</dcterms:created>
  <dcterms:modified xsi:type="dcterms:W3CDTF">2020-02-14T07:52:41Z</dcterms:modified>
</cp:coreProperties>
</file>