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8" r:id="rId1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97" d="100"/>
          <a:sy n="97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AC6A8-3D72-43E3-BA69-74CB7EF040C5}" type="datetimeFigureOut">
              <a:rPr lang="hr-HR" smtClean="0"/>
              <a:pPr/>
              <a:t>25.11.2013.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C5199-2984-440E-9BDD-A44D4EB8B9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813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813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81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813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4813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4243C6-7E46-410C-B174-63F55811304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0085-60BD-44D4-8BBC-A5AAB60A882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62B12-FD82-4E03-AFE5-BBC0A88EBF9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F0F0-290B-4438-B1A1-74A9D04A602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13164-0286-4D1F-9666-0B57B01AFDB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F272D-E8A3-4351-A7BC-3E6C0ECDF16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7BAEA-EA87-48DB-8C14-6439F4105FD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CD049-D755-4A0D-A133-F8B0BD63C39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DDBA5-3BE7-4995-B1E7-5CFF600850E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40D48-C778-4FED-AE37-61511AA46F6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89EBB-193E-40B3-97EB-CBCA8EBF0AC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sr-Latn-CS" sz="240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sr-Latn-CS" sz="240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sr-Latn-CS" sz="24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sr-Latn-CS" sz="240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sr-Latn-CS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sr-Latn-C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sr-Latn-CS" sz="2400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76E6C6-11C4-4436-A11D-3656D181F749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200" b="1" dirty="0"/>
              <a:t>Regionalna podrška inkluzivnom obrazovanju u jugoistočnoj </a:t>
            </a:r>
            <a:r>
              <a:rPr lang="hr-HR" sz="3200" b="1" dirty="0" smtClean="0"/>
              <a:t>Europi</a:t>
            </a:r>
            <a:r>
              <a:rPr lang="hr-HR" sz="3200" b="1" dirty="0"/>
              <a:t/>
            </a:r>
            <a:br>
              <a:rPr lang="hr-HR" sz="3200" b="1" dirty="0"/>
            </a:br>
            <a:endParaRPr lang="hr-HR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400" b="1" dirty="0">
                <a:solidFill>
                  <a:schemeClr val="folHlink"/>
                </a:solidFill>
              </a:rPr>
              <a:t>Zajednički projekt </a:t>
            </a:r>
            <a:r>
              <a:rPr lang="hr-HR" sz="2400" b="1" dirty="0" smtClean="0">
                <a:solidFill>
                  <a:schemeClr val="folHlink"/>
                </a:solidFill>
              </a:rPr>
              <a:t>Europske </a:t>
            </a:r>
            <a:r>
              <a:rPr lang="hr-HR" sz="2400" b="1" dirty="0">
                <a:solidFill>
                  <a:schemeClr val="folHlink"/>
                </a:solidFill>
              </a:rPr>
              <a:t>unije i </a:t>
            </a:r>
            <a:r>
              <a:rPr lang="hr-HR" sz="2400" b="1" dirty="0" smtClean="0">
                <a:solidFill>
                  <a:schemeClr val="folHlink"/>
                </a:solidFill>
              </a:rPr>
              <a:t>Vijeća </a:t>
            </a:r>
            <a:r>
              <a:rPr lang="hr-HR" sz="2400" b="1" dirty="0">
                <a:solidFill>
                  <a:schemeClr val="folHlink"/>
                </a:solidFill>
              </a:rPr>
              <a:t>Europe</a:t>
            </a:r>
          </a:p>
          <a:p>
            <a:pPr>
              <a:lnSpc>
                <a:spcPct val="80000"/>
              </a:lnSpc>
            </a:pPr>
            <a:endParaRPr lang="hr-HR" sz="24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400" b="1" dirty="0">
                <a:solidFill>
                  <a:schemeClr val="folHlink"/>
                </a:solidFill>
              </a:rPr>
              <a:t>"REGIONALNA PODRŠKA INKLUZIVNOM OBRAZOVANJU"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konferencije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431705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 </a:t>
            </a:r>
          </a:p>
          <a:p>
            <a:r>
              <a:rPr lang="hr-HR" sz="2000" dirty="0" smtClean="0"/>
              <a:t>ojačati dijalog o različitosti u obrazovanju među kreatorima politike kao i svima uključenim u obrazovanje u </a:t>
            </a:r>
            <a:r>
              <a:rPr lang="hr-HR" sz="2000" dirty="0" smtClean="0"/>
              <a:t>jugoistočnoj </a:t>
            </a:r>
            <a:r>
              <a:rPr lang="hr-HR" sz="2000" dirty="0" smtClean="0"/>
              <a:t>Europi</a:t>
            </a:r>
          </a:p>
          <a:p>
            <a:r>
              <a:rPr lang="hr-HR" sz="2000" dirty="0" smtClean="0"/>
              <a:t>učiti iz primjera dobre prakse</a:t>
            </a:r>
          </a:p>
          <a:p>
            <a:r>
              <a:rPr lang="hr-HR" sz="2000" dirty="0" smtClean="0"/>
              <a:t>pokrenuti mrežu pilot inkluzivnih škola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Predstavnici pilot škola iz Hrvatske</a:t>
            </a:r>
            <a:endParaRPr lang="hr-HR" dirty="0"/>
          </a:p>
        </p:txBody>
      </p:sp>
      <p:pic>
        <p:nvPicPr>
          <p:cNvPr id="3" name="Picture 2" descr="C:\Users\Mišo\Desktop\PB06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688672" cy="417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Mišo\Desktop\inkluzija\tirana\Certificate of Commi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1838" y="-349250"/>
            <a:ext cx="10607676" cy="755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slijedi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z="2000" dirty="0" smtClean="0"/>
              <a:t>istražiti početno stanje u svakoj školi ( do kraja godine)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pilot škole rade svoje mini projekte ( siječanj)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studijska putovanja – Belgija Francuska, Njemačka,           Luksenburg i Nizozemska ( ožujak)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 podrška učiteljima </a:t>
            </a:r>
            <a:r>
              <a:rPr lang="hr-HR" sz="2000" dirty="0" smtClean="0"/>
              <a:t>- imenovanje</a:t>
            </a:r>
            <a:r>
              <a:rPr lang="hr-HR" sz="2000" dirty="0" smtClean="0"/>
              <a:t> </a:t>
            </a:r>
            <a:r>
              <a:rPr lang="hr-HR" sz="2000" dirty="0" smtClean="0"/>
              <a:t>5 učitelja po pilot školi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( 35 učitelja po državi, 245 učitelja u regiji)  i pokretanje mreže učitelja </a:t>
            </a:r>
            <a:r>
              <a:rPr lang="hr-HR" sz="2000" dirty="0" smtClean="0"/>
              <a:t>-</a:t>
            </a:r>
            <a:r>
              <a:rPr lang="hr-HR" sz="2000" dirty="0" smtClean="0"/>
              <a:t>siječanj</a:t>
            </a:r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531813"/>
            <a:ext cx="8188325" cy="144463"/>
          </a:xfrm>
        </p:spPr>
        <p:txBody>
          <a:bodyPr/>
          <a:lstStyle/>
          <a:p>
            <a:r>
              <a:rPr lang="hr-HR" sz="4000" b="1" i="1"/>
              <a:t>"</a:t>
            </a:r>
            <a:endParaRPr lang="hr-HR" sz="4000" b="1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b="1" dirty="0"/>
              <a:t>"</a:t>
            </a:r>
            <a:r>
              <a:rPr lang="hr-HR" b="1" dirty="0">
                <a:solidFill>
                  <a:schemeClr val="folHlink"/>
                </a:solidFill>
              </a:rPr>
              <a:t>Inclusive school is a school where:</a:t>
            </a:r>
          </a:p>
          <a:p>
            <a:pPr>
              <a:buFont typeface="Wingdings" pitchFamily="2" charset="2"/>
              <a:buNone/>
            </a:pPr>
            <a:endParaRPr lang="hr-HR" b="1" dirty="0"/>
          </a:p>
          <a:p>
            <a:r>
              <a:rPr lang="hr-HR" b="1" dirty="0"/>
              <a:t>every </a:t>
            </a:r>
            <a:r>
              <a:rPr lang="hr-HR" b="1" u="sng" dirty="0">
                <a:solidFill>
                  <a:schemeClr val="folHlink"/>
                </a:solidFill>
              </a:rPr>
              <a:t>child</a:t>
            </a:r>
            <a:r>
              <a:rPr lang="hr-HR" b="1" dirty="0"/>
              <a:t> is welcome</a:t>
            </a:r>
          </a:p>
          <a:p>
            <a:endParaRPr lang="hr-HR" b="1" dirty="0"/>
          </a:p>
          <a:p>
            <a:r>
              <a:rPr lang="hr-HR" b="1" dirty="0"/>
              <a:t>every </a:t>
            </a:r>
            <a:r>
              <a:rPr lang="hr-HR" b="1" u="sng" dirty="0">
                <a:solidFill>
                  <a:schemeClr val="folHlink"/>
                </a:solidFill>
              </a:rPr>
              <a:t>parent</a:t>
            </a:r>
            <a:r>
              <a:rPr lang="hr-HR" b="1" dirty="0">
                <a:solidFill>
                  <a:schemeClr val="folHlink"/>
                </a:solidFill>
              </a:rPr>
              <a:t> </a:t>
            </a:r>
            <a:r>
              <a:rPr lang="hr-HR" b="1" dirty="0"/>
              <a:t>is involved</a:t>
            </a:r>
          </a:p>
          <a:p>
            <a:pPr>
              <a:buFont typeface="Wingdings" pitchFamily="2" charset="2"/>
              <a:buNone/>
            </a:pPr>
            <a:endParaRPr lang="hr-HR" b="1" dirty="0"/>
          </a:p>
          <a:p>
            <a:r>
              <a:rPr lang="hr-HR" b="1" dirty="0"/>
              <a:t>every </a:t>
            </a:r>
            <a:r>
              <a:rPr lang="hr-HR" b="1" u="sng" dirty="0">
                <a:solidFill>
                  <a:schemeClr val="folHlink"/>
                </a:solidFill>
              </a:rPr>
              <a:t>teacher</a:t>
            </a:r>
            <a:r>
              <a:rPr lang="hr-HR" b="1" dirty="0"/>
              <a:t> is valued."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-387350"/>
            <a:ext cx="7705725" cy="215900"/>
          </a:xfrm>
        </p:spPr>
        <p:txBody>
          <a:bodyPr/>
          <a:lstStyle/>
          <a:p>
            <a:endParaRPr lang="sr-Latn-CS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sz="2400" b="1" dirty="0">
                <a:solidFill>
                  <a:schemeClr val="folHlink"/>
                </a:solidFill>
              </a:rPr>
              <a:t>Korisnici :</a:t>
            </a:r>
            <a:endParaRPr lang="hr-HR" sz="24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400" dirty="0"/>
              <a:t>  </a:t>
            </a:r>
            <a:r>
              <a:rPr lang="hr-HR" sz="2000" dirty="0"/>
              <a:t>Jugoistočna Europa: Albanija, Bosna i Hercegovina, Hrvatska, Crna Gora, Srbija,  Makedonija i Kosovo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2000" b="1" dirty="0"/>
          </a:p>
          <a:p>
            <a:pPr>
              <a:lnSpc>
                <a:spcPct val="90000"/>
              </a:lnSpc>
            </a:pPr>
            <a:r>
              <a:rPr lang="hr-HR" sz="2400" b="1" dirty="0">
                <a:solidFill>
                  <a:schemeClr val="folHlink"/>
                </a:solidFill>
              </a:rPr>
              <a:t>Trajanje projekta:</a:t>
            </a:r>
            <a:endParaRPr lang="hr-HR" sz="24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400" dirty="0"/>
              <a:t>   </a:t>
            </a:r>
            <a:r>
              <a:rPr lang="hr-HR" sz="2000" dirty="0"/>
              <a:t>35 mjeseci, početak -  siječanj 2013.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2000" b="1" dirty="0"/>
          </a:p>
          <a:p>
            <a:pPr>
              <a:lnSpc>
                <a:spcPct val="90000"/>
              </a:lnSpc>
            </a:pPr>
            <a:r>
              <a:rPr lang="hr-HR" sz="2400" b="1" dirty="0">
                <a:solidFill>
                  <a:schemeClr val="folHlink"/>
                </a:solidFill>
              </a:rPr>
              <a:t>Budžet:</a:t>
            </a:r>
            <a:endParaRPr lang="hr-HR" sz="2400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400" dirty="0"/>
              <a:t>   </a:t>
            </a:r>
            <a:r>
              <a:rPr lang="hr-HR" sz="2000" dirty="0"/>
              <a:t>5.165.650 </a:t>
            </a:r>
            <a:r>
              <a:rPr lang="hr-HR" sz="2000" dirty="0" smtClean="0"/>
              <a:t>EUR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projektu</a:t>
            </a:r>
            <a:endParaRPr kumimoji="0" lang="hr-H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819150"/>
            <a:ext cx="7827962" cy="360362"/>
          </a:xfrm>
        </p:spPr>
        <p:txBody>
          <a:bodyPr/>
          <a:lstStyle/>
          <a:p>
            <a:endParaRPr lang="sr-Latn-CS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000" dirty="0"/>
              <a:t>Projekt će promovirati koncept inkluzivnog obrazovanja kao reformskog načela koje poštuje </a:t>
            </a:r>
            <a:r>
              <a:rPr lang="hr-HR" sz="2000" b="1" dirty="0">
                <a:solidFill>
                  <a:schemeClr val="folHlink"/>
                </a:solidFill>
              </a:rPr>
              <a:t>različitosti među svim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chemeClr val="folHlink"/>
                </a:solidFill>
              </a:rPr>
              <a:t>učenicima,</a:t>
            </a:r>
            <a:r>
              <a:rPr lang="hr-HR" sz="2000" dirty="0"/>
              <a:t> </a:t>
            </a:r>
            <a:r>
              <a:rPr lang="hr-HR" sz="2000" dirty="0" smtClean="0"/>
              <a:t>s </a:t>
            </a:r>
            <a:r>
              <a:rPr lang="hr-HR" sz="2000" dirty="0"/>
              <a:t>posebnim naglaskom na one koji su izloženi većem riziku od marginalizacije i isključenosti.</a:t>
            </a:r>
          </a:p>
          <a:p>
            <a:pPr>
              <a:lnSpc>
                <a:spcPct val="80000"/>
              </a:lnSpc>
            </a:pPr>
            <a:endParaRPr lang="hr-HR" sz="2000" dirty="0"/>
          </a:p>
          <a:p>
            <a:pPr>
              <a:lnSpc>
                <a:spcPct val="80000"/>
              </a:lnSpc>
            </a:pPr>
            <a:r>
              <a:rPr lang="hr-HR" sz="2000" dirty="0"/>
              <a:t>Glavne </a:t>
            </a:r>
            <a:r>
              <a:rPr lang="hr-HR" sz="2000" b="1" dirty="0">
                <a:solidFill>
                  <a:schemeClr val="folHlink"/>
                </a:solidFill>
              </a:rPr>
              <a:t>aktivnosti</a:t>
            </a:r>
            <a:r>
              <a:rPr lang="hr-HR" sz="2000" dirty="0">
                <a:solidFill>
                  <a:schemeClr val="folHlink"/>
                </a:solidFill>
              </a:rPr>
              <a:t> </a:t>
            </a:r>
            <a:r>
              <a:rPr lang="hr-HR" sz="2000" dirty="0"/>
              <a:t>projekta - rad </a:t>
            </a:r>
            <a:r>
              <a:rPr lang="hr-HR" sz="2000" dirty="0" smtClean="0"/>
              <a:t>sa</a:t>
            </a:r>
            <a:r>
              <a:rPr lang="hr-HR" sz="2000" dirty="0"/>
              <a:t> </a:t>
            </a:r>
            <a:r>
              <a:rPr lang="hr-HR" sz="2000" b="1" dirty="0">
                <a:solidFill>
                  <a:schemeClr val="folHlink"/>
                </a:solidFill>
              </a:rPr>
              <a:t>49 pilot škola</a:t>
            </a:r>
            <a:r>
              <a:rPr lang="hr-HR" sz="2000" dirty="0"/>
              <a:t> (7 škola po korisniku: 3 osnovne, 2 gimnazije i 2 stručne srednje škole).</a:t>
            </a:r>
          </a:p>
          <a:p>
            <a:pPr>
              <a:lnSpc>
                <a:spcPct val="80000"/>
              </a:lnSpc>
            </a:pPr>
            <a:endParaRPr lang="hr-HR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 smtClean="0"/>
              <a:t> </a:t>
            </a:r>
            <a:endParaRPr lang="hr-HR" sz="2000" dirty="0"/>
          </a:p>
          <a:p>
            <a:pPr>
              <a:lnSpc>
                <a:spcPct val="80000"/>
              </a:lnSpc>
            </a:pPr>
            <a:r>
              <a:rPr lang="hr-HR" sz="2000" dirty="0"/>
              <a:t>Projekt zastupa </a:t>
            </a:r>
            <a:r>
              <a:rPr lang="hr-HR" sz="2000" b="1" dirty="0">
                <a:solidFill>
                  <a:schemeClr val="folHlink"/>
                </a:solidFill>
              </a:rPr>
              <a:t>pristup</a:t>
            </a:r>
            <a:r>
              <a:rPr lang="hr-HR" sz="2000" dirty="0">
                <a:solidFill>
                  <a:schemeClr val="folHlink"/>
                </a:solidFill>
              </a:rPr>
              <a:t> </a:t>
            </a:r>
            <a:r>
              <a:rPr lang="hr-HR" sz="2000" b="1" dirty="0">
                <a:solidFill>
                  <a:schemeClr val="folHlink"/>
                </a:solidFill>
              </a:rPr>
              <a:t>"odozdo prema gore"</a:t>
            </a:r>
            <a:r>
              <a:rPr lang="hr-HR" sz="2000" dirty="0"/>
              <a:t> koji će pomoći kreatorima politika da praktična iskustva sa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chemeClr val="folHlink"/>
                </a:solidFill>
              </a:rPr>
              <a:t>terena primjene u reformi formalnog obrazovanja.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projektu</a:t>
            </a:r>
            <a:endParaRPr kumimoji="0" lang="hr-H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042988" y="-674688"/>
            <a:ext cx="7900987" cy="287338"/>
          </a:xfrm>
        </p:spPr>
        <p:txBody>
          <a:bodyPr/>
          <a:lstStyle/>
          <a:p>
            <a:endParaRPr lang="sr-Latn-C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476673"/>
            <a:ext cx="8460432" cy="638132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 smtClean="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000" b="1" dirty="0" smtClean="0"/>
              <a:t>Uspostavljanje regionalne mreže inkluzivnih škola</a:t>
            </a:r>
          </a:p>
          <a:p>
            <a:pPr>
              <a:lnSpc>
                <a:spcPct val="80000"/>
              </a:lnSpc>
              <a:buNone/>
            </a:pPr>
            <a:r>
              <a:rPr lang="hr-HR" sz="2000" b="1" dirty="0" smtClean="0"/>
              <a:t>  </a:t>
            </a:r>
            <a:r>
              <a:rPr lang="hr-HR" sz="2000" dirty="0" smtClean="0"/>
              <a:t>(„ Inclusive SchoolNet“ ) za uzajamno učenje i razmjenu iskustava, uz podršku odgovarajuće web-platforme, a pilot školama će biti dodijeljene i novčane donacije</a:t>
            </a:r>
          </a:p>
          <a:p>
            <a:pPr>
              <a:lnSpc>
                <a:spcPct val="80000"/>
              </a:lnSpc>
            </a:pPr>
            <a:endParaRPr lang="hr-HR" sz="2000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 </a:t>
            </a:r>
            <a:r>
              <a:rPr lang="hr-HR" sz="2000" b="1" dirty="0" smtClean="0"/>
              <a:t>podizanje svijesti</a:t>
            </a:r>
            <a:r>
              <a:rPr lang="hr-HR" sz="2000" dirty="0" smtClean="0"/>
              <a:t> u lokalnoj zajednici o dobrobiti inkluzivnog obrazovanja</a:t>
            </a:r>
          </a:p>
          <a:p>
            <a:pPr>
              <a:lnSpc>
                <a:spcPct val="80000"/>
              </a:lnSpc>
            </a:pPr>
            <a:endParaRPr lang="hr-HR" sz="2000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uspostavljanje</a:t>
            </a:r>
            <a:r>
              <a:rPr lang="hr-HR" sz="2000" b="1" dirty="0" smtClean="0"/>
              <a:t> regionalne mreže kreatora obrazovne politike </a:t>
            </a:r>
            <a:r>
              <a:rPr lang="hr-HR" sz="2000" dirty="0" smtClean="0"/>
              <a:t>(„ Inclusive PolicyNet “) radi uspostavljanja strateškog dijaloga i razmjene iskustava, polazeći od primjera dobrih praksi</a:t>
            </a:r>
          </a:p>
          <a:p>
            <a:pPr>
              <a:lnSpc>
                <a:spcPct val="80000"/>
              </a:lnSpc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000" dirty="0" smtClean="0"/>
              <a:t> organizirat će se edukacije, radionice kao </a:t>
            </a:r>
            <a:r>
              <a:rPr lang="hr-HR" sz="2000" b="1" dirty="0" smtClean="0"/>
              <a:t>podrška učiteljima</a:t>
            </a:r>
          </a:p>
          <a:p>
            <a:pPr>
              <a:lnSpc>
                <a:spcPct val="80000"/>
              </a:lnSpc>
            </a:pPr>
            <a:endParaRPr lang="hr-HR" sz="2000" b="1" dirty="0" smtClean="0"/>
          </a:p>
          <a:p>
            <a:pPr>
              <a:lnSpc>
                <a:spcPct val="80000"/>
              </a:lnSpc>
            </a:pPr>
            <a:r>
              <a:rPr lang="hr-HR" sz="2000" dirty="0" smtClean="0"/>
              <a:t>Projekt će </a:t>
            </a:r>
            <a:r>
              <a:rPr lang="hr-HR" sz="2000" b="1" dirty="0" smtClean="0"/>
              <a:t>njegovati partnerstva </a:t>
            </a:r>
            <a:r>
              <a:rPr lang="hr-HR" sz="2000" dirty="0" smtClean="0"/>
              <a:t>kako bi se potpomoglo uklanjanje pravnih i obrazovnih prepreka s kojim se susreću osjetljive skupine </a:t>
            </a:r>
            <a:endParaRPr lang="hr-H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Pet glavnih komponenti:</a:t>
            </a:r>
            <a:endParaRPr kumimoji="0" lang="hr-H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do sada napravljeno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683568" y="1844824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Raspisan je natječaj u 7 zemalja jugoistočne Europe za iskazivanje interesa za sudjelovanje osnovnih i srednjih škola Republike Hrvatske u zajedničkom projektu Europske unije i Vijeća Europe „</a:t>
            </a:r>
            <a:r>
              <a:rPr lang="hr-HR" b="1" dirty="0" smtClean="0"/>
              <a:t>Regionalna potpora inkluzivnom obrazovanju“.</a:t>
            </a:r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608" y="3068960"/>
          <a:ext cx="6388100" cy="3055939"/>
        </p:xfrm>
        <a:graphic>
          <a:graphicData uri="http://schemas.openxmlformats.org/drawingml/2006/table">
            <a:tbl>
              <a:tblPr/>
              <a:tblGrid>
                <a:gridCol w="1168400"/>
                <a:gridCol w="930275"/>
                <a:gridCol w="871537"/>
                <a:gridCol w="841375"/>
                <a:gridCol w="873125"/>
                <a:gridCol w="849313"/>
                <a:gridCol w="854075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Beneficiary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Elementary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Gymnasia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Combined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VET/Gymn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Albania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Bosnia &amp; Herzegovina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Croatia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Montenegro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Serbia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</a:tr>
              <a:tr h="739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former Yugoslav Republic of Macedonia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Kosovo*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4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4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603250"/>
            <a:ext cx="7685087" cy="71437"/>
          </a:xfrm>
        </p:spPr>
        <p:txBody>
          <a:bodyPr/>
          <a:lstStyle/>
          <a:p>
            <a:endParaRPr lang="sr-Latn-CS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764704"/>
            <a:ext cx="7488832" cy="5770984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folHlink"/>
                </a:solidFill>
              </a:rPr>
              <a:t>U Hrvatskoj je odabrano sljedećih 7 pilot škola: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hr-HR" sz="2000" b="1" dirty="0" smtClean="0">
              <a:solidFill>
                <a:schemeClr val="folHlink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folHlink"/>
                </a:solidFill>
              </a:rPr>
              <a:t>Osnovne </a:t>
            </a:r>
            <a:r>
              <a:rPr lang="hr-HR" sz="2000" b="1" dirty="0">
                <a:solidFill>
                  <a:schemeClr val="folHlink"/>
                </a:solidFill>
              </a:rPr>
              <a:t>škole: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1. Osnovna škola „Dr. Ivan Merz“Zagreb, Grad Zagreb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2. Osnovna škola Okučani, Brodsko-posavska županija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3. Osnovna škola "Vladimir Nazor"Ploče, Dubrovačko-neretvanska županija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hr-HR" sz="20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>
                <a:solidFill>
                  <a:schemeClr val="folHlink"/>
                </a:solidFill>
              </a:rPr>
              <a:t>Gimnazije: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1. Druga gimnazija Split, Splitsko-dalmatinska županija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2. Gimnazija Bernardina Frankopana Ogulin, Karlovačka županija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hr-HR" sz="2000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>
                <a:solidFill>
                  <a:schemeClr val="folHlink"/>
                </a:solidFill>
              </a:rPr>
              <a:t>Srednje strukovne škole: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1. Gospodarska škola, Čakovec, Međimurska županija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2. Ekonomska i upravna škola Osijek, Osječko-baranjska županija</a:t>
            </a:r>
          </a:p>
        </p:txBody>
      </p:sp>
      <p:sp>
        <p:nvSpPr>
          <p:cNvPr id="4" name="TextBox 3"/>
          <p:cNvSpPr txBox="1"/>
          <p:nvPr/>
        </p:nvSpPr>
        <p:spPr>
          <a:xfrm rot="622225">
            <a:off x="1979712" y="11857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regiji 49 pilot škola</a:t>
            </a:r>
            <a:endParaRPr lang="hr-HR" dirty="0"/>
          </a:p>
        </p:txBody>
      </p:sp>
      <p:pic>
        <p:nvPicPr>
          <p:cNvPr id="4" name="Picture 6" descr="Pilot school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5623560" cy="39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tim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2000" dirty="0" smtClean="0"/>
          </a:p>
          <a:p>
            <a:r>
              <a:rPr lang="hr-HR" sz="2000" dirty="0" smtClean="0"/>
              <a:t>U našoj školi članovi su: </a:t>
            </a:r>
          </a:p>
          <a:p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1. Meri Glavinić</a:t>
            </a:r>
          </a:p>
          <a:p>
            <a:pPr>
              <a:buNone/>
            </a:pPr>
            <a:r>
              <a:rPr lang="hr-HR" sz="2000" dirty="0" smtClean="0"/>
              <a:t>2. Nataša Palac</a:t>
            </a:r>
          </a:p>
          <a:p>
            <a:pPr>
              <a:buNone/>
            </a:pPr>
            <a:r>
              <a:rPr lang="hr-HR" sz="2000" dirty="0" smtClean="0"/>
              <a:t>3. Antonela Jončić</a:t>
            </a:r>
          </a:p>
          <a:p>
            <a:pPr>
              <a:buNone/>
            </a:pPr>
            <a:r>
              <a:rPr lang="hr-HR" sz="2000" dirty="0" smtClean="0"/>
              <a:t>4. Marina Burđelez</a:t>
            </a:r>
          </a:p>
          <a:p>
            <a:pPr>
              <a:buNone/>
            </a:pPr>
            <a:r>
              <a:rPr lang="hr-HR" sz="2000" dirty="0" smtClean="0"/>
              <a:t>5. Marijan Tolj</a:t>
            </a:r>
          </a:p>
          <a:p>
            <a:endParaRPr lang="hr-HR" sz="2000" dirty="0" smtClean="0"/>
          </a:p>
          <a:p>
            <a:r>
              <a:rPr lang="hr-HR" sz="2000" dirty="0" smtClean="0"/>
              <a:t>U listopadu sastanak školskog tima sa koordinatoricom Vijeća Europe iz Sarajeva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93037" cy="1462087"/>
          </a:xfrm>
        </p:spPr>
        <p:txBody>
          <a:bodyPr/>
          <a:lstStyle/>
          <a:p>
            <a:pPr algn="ctr"/>
            <a:r>
              <a:rPr lang="hr-HR" sz="3200" dirty="0" smtClean="0"/>
              <a:t>Regionalna konferencija  u Tirani</a:t>
            </a:r>
            <a:br>
              <a:rPr lang="hr-HR" sz="3200" dirty="0" smtClean="0"/>
            </a:br>
            <a:r>
              <a:rPr lang="hr-HR" sz="3200" dirty="0" smtClean="0"/>
              <a:t> 6. i 7. studenoga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114800"/>
          </a:xfrm>
        </p:spPr>
        <p:txBody>
          <a:bodyPr/>
          <a:lstStyle/>
          <a:p>
            <a:r>
              <a:rPr lang="hr-HR" sz="2000" dirty="0" smtClean="0"/>
              <a:t>130 učesnika ( predstavnici ministarstava obrazovanja, socijalne skrbi, škola, roditelja, sveučilišta i različitih organizacija civilnog društva, međunarodnih organizacija vezanih za obrazovanje </a:t>
            </a:r>
          </a:p>
          <a:p>
            <a:r>
              <a:rPr lang="hr-HR" sz="2000" dirty="0" smtClean="0"/>
              <a:t>Organizator Vijeće Europe i Europska Unija</a:t>
            </a:r>
          </a:p>
          <a:p>
            <a:r>
              <a:rPr lang="hr-HR" sz="2000" dirty="0" smtClean="0"/>
              <a:t>Konferenciju otvorila albanska ministrica obrazovanja i sporta 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58326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alna podr ppt">
  <a:themeElements>
    <a:clrScheme name="Prelivi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l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v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532</Words>
  <Application>Microsoft Office PowerPoint</Application>
  <PresentationFormat>On-screen Show (4:3)</PresentationFormat>
  <Paragraphs>171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Regionalna podr ppt</vt:lpstr>
      <vt:lpstr>Regionalna podrška inkluzivnom obrazovanju u jugoistočnoj Europi </vt:lpstr>
      <vt:lpstr>Slide 2</vt:lpstr>
      <vt:lpstr>Slide 3</vt:lpstr>
      <vt:lpstr>Slide 4</vt:lpstr>
      <vt:lpstr>Što je do sada napravljeno</vt:lpstr>
      <vt:lpstr>Slide 6</vt:lpstr>
      <vt:lpstr>U regiji 49 pilot škola</vt:lpstr>
      <vt:lpstr>Školski tim</vt:lpstr>
      <vt:lpstr>Regionalna konferencija  u Tirani  6. i 7. studenoga</vt:lpstr>
      <vt:lpstr>Cilj konferencije</vt:lpstr>
      <vt:lpstr>Predstavnici pilot škola iz Hrvatske</vt:lpstr>
      <vt:lpstr>Slide 12</vt:lpstr>
      <vt:lpstr>Što slijedi</vt:lpstr>
      <vt:lpstr>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Regionalna podrška inkluzivnom obrazovanju u jugoistočnoj Evropi </dc:title>
  <dc:creator>Mišo</dc:creator>
  <cp:lastModifiedBy>Mišo</cp:lastModifiedBy>
  <cp:revision>56</cp:revision>
  <dcterms:created xsi:type="dcterms:W3CDTF">2013-11-17T18:48:45Z</dcterms:created>
  <dcterms:modified xsi:type="dcterms:W3CDTF">2013-11-25T22:12:21Z</dcterms:modified>
</cp:coreProperties>
</file>