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8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516CF-1C81-880E-74B5-065CE83081D7}" v="190" dt="2020-10-13T09:20:33.583"/>
    <p1510:client id="{E885421E-4BF3-DE5D-57C5-BCE504922312}" v="97" dt="2020-10-14T06:40:52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svg"/><Relationship Id="rId1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32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2056A-8519-4AC5-AD50-65EC771705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89C1AA-F1FD-4787-B8F9-FB9766971BAC}">
      <dgm:prSet/>
      <dgm:spPr/>
      <dgm:t>
        <a:bodyPr/>
        <a:lstStyle/>
        <a:p>
          <a:pPr rtl="0"/>
          <a:r>
            <a:rPr lang="en-US" err="1"/>
            <a:t>Žive</a:t>
          </a:r>
          <a:r>
            <a:rPr lang="en-US"/>
            <a:t> u </a:t>
          </a:r>
          <a:r>
            <a:rPr lang="en-US" err="1"/>
            <a:t>vodi</a:t>
          </a:r>
          <a:r>
            <a:rPr lang="en-US"/>
            <a:t> – </a:t>
          </a:r>
          <a:r>
            <a:rPr lang="en-US" err="1"/>
            <a:t>slanoj</a:t>
          </a:r>
          <a:r>
            <a:rPr lang="en-US"/>
            <a:t> (mora </a:t>
          </a:r>
          <a:r>
            <a:rPr lang="en-US" err="1"/>
            <a:t>i</a:t>
          </a:r>
          <a:r>
            <a:rPr lang="en-US"/>
            <a:t> </a:t>
          </a:r>
          <a:r>
            <a:rPr lang="en-US" err="1"/>
            <a:t>oceani</a:t>
          </a:r>
          <a:r>
            <a:rPr lang="en-US"/>
            <a:t>)</a:t>
          </a:r>
          <a:r>
            <a:rPr lang="en-US">
              <a:latin typeface="Tw Cen MT"/>
            </a:rPr>
            <a:t> </a:t>
          </a:r>
          <a:r>
            <a:rPr lang="en-US" err="1">
              <a:latin typeface="Tw Cen MT"/>
            </a:rPr>
            <a:t>i</a:t>
          </a:r>
          <a:r>
            <a:rPr lang="en-US">
              <a:latin typeface="Tw Cen MT"/>
            </a:rPr>
            <a:t> </a:t>
          </a:r>
          <a:r>
            <a:rPr lang="en-US" err="1"/>
            <a:t>slatkoj</a:t>
          </a:r>
          <a:r>
            <a:rPr lang="en-US"/>
            <a:t> (</a:t>
          </a:r>
          <a:r>
            <a:rPr lang="en-US" err="1"/>
            <a:t>potoci</a:t>
          </a:r>
          <a:r>
            <a:rPr lang="en-US"/>
            <a:t>, </a:t>
          </a:r>
          <a:r>
            <a:rPr lang="en-US" err="1"/>
            <a:t>rijeke</a:t>
          </a:r>
          <a:r>
            <a:rPr lang="en-US"/>
            <a:t>, </a:t>
          </a:r>
          <a:r>
            <a:rPr lang="en-US" err="1"/>
            <a:t>jezera</a:t>
          </a:r>
          <a:r>
            <a:rPr lang="en-US"/>
            <a:t>, </a:t>
          </a:r>
          <a:r>
            <a:rPr lang="en-US" err="1"/>
            <a:t>ribnjaci</a:t>
          </a:r>
          <a:r>
            <a:rPr lang="en-US"/>
            <a:t>)</a:t>
          </a:r>
        </a:p>
      </dgm:t>
    </dgm:pt>
    <dgm:pt modelId="{406E473C-8529-4245-AD68-A44E9071D49A}" type="parTrans" cxnId="{79583A05-22B6-484D-BEE5-44806B6938FA}">
      <dgm:prSet/>
      <dgm:spPr/>
      <dgm:t>
        <a:bodyPr/>
        <a:lstStyle/>
        <a:p>
          <a:endParaRPr lang="en-US"/>
        </a:p>
      </dgm:t>
    </dgm:pt>
    <dgm:pt modelId="{DA64744D-6438-44AC-BB9D-31AA2E3A4385}" type="sibTrans" cxnId="{79583A05-22B6-484D-BEE5-44806B6938FA}">
      <dgm:prSet/>
      <dgm:spPr/>
      <dgm:t>
        <a:bodyPr/>
        <a:lstStyle/>
        <a:p>
          <a:endParaRPr lang="en-US"/>
        </a:p>
      </dgm:t>
    </dgm:pt>
    <dgm:pt modelId="{FE275A86-1629-4605-9A20-3F18EF63C7C2}">
      <dgm:prSet/>
      <dgm:spPr/>
      <dgm:t>
        <a:bodyPr/>
        <a:lstStyle/>
        <a:p>
          <a:r>
            <a:rPr lang="en-US" err="1"/>
            <a:t>Kralježnjaci</a:t>
          </a:r>
          <a:endParaRPr lang="en-US"/>
        </a:p>
      </dgm:t>
    </dgm:pt>
    <dgm:pt modelId="{E32182F3-B332-436D-9B7E-7F9CEB10246A}" type="parTrans" cxnId="{59CD6630-148B-4F60-805B-2815EC79DA39}">
      <dgm:prSet/>
      <dgm:spPr/>
      <dgm:t>
        <a:bodyPr/>
        <a:lstStyle/>
        <a:p>
          <a:endParaRPr lang="en-US"/>
        </a:p>
      </dgm:t>
    </dgm:pt>
    <dgm:pt modelId="{0D280EC1-57AF-4C8E-B936-9D72657D22E8}" type="sibTrans" cxnId="{59CD6630-148B-4F60-805B-2815EC79DA39}">
      <dgm:prSet/>
      <dgm:spPr/>
      <dgm:t>
        <a:bodyPr/>
        <a:lstStyle/>
        <a:p>
          <a:endParaRPr lang="en-US"/>
        </a:p>
      </dgm:t>
    </dgm:pt>
    <dgm:pt modelId="{EF162220-C20D-4F27-88D4-06184F0618B6}">
      <dgm:prSet/>
      <dgm:spPr/>
      <dgm:t>
        <a:bodyPr/>
        <a:lstStyle/>
        <a:p>
          <a:r>
            <a:rPr lang="en-US" err="1"/>
            <a:t>Dišu</a:t>
          </a:r>
          <a:r>
            <a:rPr lang="en-US"/>
            <a:t> </a:t>
          </a:r>
          <a:r>
            <a:rPr lang="en-US">
              <a:latin typeface="Tw Cen MT"/>
            </a:rPr>
            <a:t>gotovo</a:t>
          </a:r>
          <a:r>
            <a:rPr lang="en-US"/>
            <a:t> </a:t>
          </a:r>
          <a:r>
            <a:rPr lang="en-US" err="1"/>
            <a:t>isključivo</a:t>
          </a:r>
          <a:r>
            <a:rPr lang="en-US"/>
            <a:t> </a:t>
          </a:r>
          <a:r>
            <a:rPr lang="en-US" err="1"/>
            <a:t>škrgama</a:t>
          </a:r>
          <a:endParaRPr lang="en-US"/>
        </a:p>
      </dgm:t>
    </dgm:pt>
    <dgm:pt modelId="{F673E6FF-90C3-49F2-BE22-54E17DF8D352}" type="parTrans" cxnId="{0979F9B7-5063-4ECB-BC34-839C8512C0D3}">
      <dgm:prSet/>
      <dgm:spPr/>
      <dgm:t>
        <a:bodyPr/>
        <a:lstStyle/>
        <a:p>
          <a:endParaRPr lang="en-US"/>
        </a:p>
      </dgm:t>
    </dgm:pt>
    <dgm:pt modelId="{344F7727-6A21-4664-AABE-7D6AC457C725}" type="sibTrans" cxnId="{0979F9B7-5063-4ECB-BC34-839C8512C0D3}">
      <dgm:prSet/>
      <dgm:spPr/>
      <dgm:t>
        <a:bodyPr/>
        <a:lstStyle/>
        <a:p>
          <a:endParaRPr lang="en-US"/>
        </a:p>
      </dgm:t>
    </dgm:pt>
    <dgm:pt modelId="{F21A2326-0A57-47FC-ABB5-A91E6455021F}">
      <dgm:prSet/>
      <dgm:spPr/>
      <dgm:t>
        <a:bodyPr/>
        <a:lstStyle/>
        <a:p>
          <a:r>
            <a:rPr lang="en-US" err="1"/>
            <a:t>Tijelo</a:t>
          </a:r>
          <a:r>
            <a:rPr lang="en-US"/>
            <a:t> </a:t>
          </a:r>
          <a:r>
            <a:rPr lang="en-US" err="1"/>
            <a:t>pokriveno</a:t>
          </a:r>
          <a:r>
            <a:rPr lang="en-US"/>
            <a:t> </a:t>
          </a:r>
          <a:r>
            <a:rPr lang="en-US" err="1"/>
            <a:t>ljuskama</a:t>
          </a:r>
          <a:endParaRPr lang="en-US"/>
        </a:p>
      </dgm:t>
    </dgm:pt>
    <dgm:pt modelId="{121B318E-7E83-4B20-B81A-9B382D70AC7D}" type="parTrans" cxnId="{BE79B475-4ACE-415D-9735-ED96A8F42E78}">
      <dgm:prSet/>
      <dgm:spPr/>
      <dgm:t>
        <a:bodyPr/>
        <a:lstStyle/>
        <a:p>
          <a:endParaRPr lang="en-US"/>
        </a:p>
      </dgm:t>
    </dgm:pt>
    <dgm:pt modelId="{4981E3AA-6DDC-40C3-9D5E-D2528BFF33A8}" type="sibTrans" cxnId="{BE79B475-4ACE-415D-9735-ED96A8F42E78}">
      <dgm:prSet/>
      <dgm:spPr/>
      <dgm:t>
        <a:bodyPr/>
        <a:lstStyle/>
        <a:p>
          <a:endParaRPr lang="en-US"/>
        </a:p>
      </dgm:t>
    </dgm:pt>
    <dgm:pt modelId="{134F3AA8-3E0C-43EA-8BD4-5D06505457B8}">
      <dgm:prSet/>
      <dgm:spPr/>
      <dgm:t>
        <a:bodyPr/>
        <a:lstStyle/>
        <a:p>
          <a:r>
            <a:rPr lang="en-US" err="1"/>
            <a:t>Plivaju</a:t>
          </a:r>
          <a:r>
            <a:rPr lang="en-US"/>
            <a:t> </a:t>
          </a:r>
          <a:r>
            <a:rPr lang="en-US" err="1"/>
            <a:t>pomoću</a:t>
          </a:r>
          <a:r>
            <a:rPr lang="en-US"/>
            <a:t> </a:t>
          </a:r>
          <a:r>
            <a:rPr lang="en-US" err="1"/>
            <a:t>peraja</a:t>
          </a:r>
          <a:endParaRPr lang="en-US"/>
        </a:p>
      </dgm:t>
    </dgm:pt>
    <dgm:pt modelId="{BD5C0C13-E8C1-46ED-81E0-AE0FD813C65F}" type="parTrans" cxnId="{4BBD7455-990A-4BC2-B296-619D2A8A0C9D}">
      <dgm:prSet/>
      <dgm:spPr/>
      <dgm:t>
        <a:bodyPr/>
        <a:lstStyle/>
        <a:p>
          <a:endParaRPr lang="en-US"/>
        </a:p>
      </dgm:t>
    </dgm:pt>
    <dgm:pt modelId="{DC9C3D2D-37E8-4E94-893E-8379C83A37BB}" type="sibTrans" cxnId="{4BBD7455-990A-4BC2-B296-619D2A8A0C9D}">
      <dgm:prSet/>
      <dgm:spPr/>
      <dgm:t>
        <a:bodyPr/>
        <a:lstStyle/>
        <a:p>
          <a:endParaRPr lang="en-US"/>
        </a:p>
      </dgm:t>
    </dgm:pt>
    <dgm:pt modelId="{5C531CF9-8D22-44FC-ADAB-D40C384961F3}" type="pres">
      <dgm:prSet presAssocID="{5112056A-8519-4AC5-AD50-65EC77170545}" presName="linear" presStyleCnt="0">
        <dgm:presLayoutVars>
          <dgm:animLvl val="lvl"/>
          <dgm:resizeHandles val="exact"/>
        </dgm:presLayoutVars>
      </dgm:prSet>
      <dgm:spPr/>
    </dgm:pt>
    <dgm:pt modelId="{32EFBA1C-6A2E-4B30-8DB8-3D1D5EC62EDB}" type="pres">
      <dgm:prSet presAssocID="{F689C1AA-F1FD-4787-B8F9-FB9766971BA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4A5B695-F2E5-401F-9170-D7A6DFF3768C}" type="pres">
      <dgm:prSet presAssocID="{DA64744D-6438-44AC-BB9D-31AA2E3A4385}" presName="spacer" presStyleCnt="0"/>
      <dgm:spPr/>
    </dgm:pt>
    <dgm:pt modelId="{2D3DC9B5-5F72-4AD1-8402-B3830D01177D}" type="pres">
      <dgm:prSet presAssocID="{FE275A86-1629-4605-9A20-3F18EF63C7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7016B0-8312-4C69-9F38-C92FC73D0C0A}" type="pres">
      <dgm:prSet presAssocID="{0D280EC1-57AF-4C8E-B936-9D72657D22E8}" presName="spacer" presStyleCnt="0"/>
      <dgm:spPr/>
    </dgm:pt>
    <dgm:pt modelId="{0D66F608-8C71-4759-85CE-EAF4A343A34E}" type="pres">
      <dgm:prSet presAssocID="{EF162220-C20D-4F27-88D4-06184F0618B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431F2CD-8AA7-4473-8B47-F7937CD39D39}" type="pres">
      <dgm:prSet presAssocID="{344F7727-6A21-4664-AABE-7D6AC457C725}" presName="spacer" presStyleCnt="0"/>
      <dgm:spPr/>
    </dgm:pt>
    <dgm:pt modelId="{542BBE96-9C78-4306-B6E4-5619ADD0207F}" type="pres">
      <dgm:prSet presAssocID="{F21A2326-0A57-47FC-ABB5-A91E645502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1C592A-78AA-42A2-9140-647C4B39B888}" type="pres">
      <dgm:prSet presAssocID="{4981E3AA-6DDC-40C3-9D5E-D2528BFF33A8}" presName="spacer" presStyleCnt="0"/>
      <dgm:spPr/>
    </dgm:pt>
    <dgm:pt modelId="{13FDB4CD-B9DD-4058-8CD2-62C50991553B}" type="pres">
      <dgm:prSet presAssocID="{134F3AA8-3E0C-43EA-8BD4-5D06505457B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583A05-22B6-484D-BEE5-44806B6938FA}" srcId="{5112056A-8519-4AC5-AD50-65EC77170545}" destId="{F689C1AA-F1FD-4787-B8F9-FB9766971BAC}" srcOrd="0" destOrd="0" parTransId="{406E473C-8529-4245-AD68-A44E9071D49A}" sibTransId="{DA64744D-6438-44AC-BB9D-31AA2E3A4385}"/>
    <dgm:cxn modelId="{59CD6630-148B-4F60-805B-2815EC79DA39}" srcId="{5112056A-8519-4AC5-AD50-65EC77170545}" destId="{FE275A86-1629-4605-9A20-3F18EF63C7C2}" srcOrd="1" destOrd="0" parTransId="{E32182F3-B332-436D-9B7E-7F9CEB10246A}" sibTransId="{0D280EC1-57AF-4C8E-B936-9D72657D22E8}"/>
    <dgm:cxn modelId="{18F3DE71-1D0D-4983-8508-5ED5B465DD69}" type="presOf" srcId="{FE275A86-1629-4605-9A20-3F18EF63C7C2}" destId="{2D3DC9B5-5F72-4AD1-8402-B3830D01177D}" srcOrd="0" destOrd="0" presId="urn:microsoft.com/office/officeart/2005/8/layout/vList2"/>
    <dgm:cxn modelId="{4BBD7455-990A-4BC2-B296-619D2A8A0C9D}" srcId="{5112056A-8519-4AC5-AD50-65EC77170545}" destId="{134F3AA8-3E0C-43EA-8BD4-5D06505457B8}" srcOrd="4" destOrd="0" parTransId="{BD5C0C13-E8C1-46ED-81E0-AE0FD813C65F}" sibTransId="{DC9C3D2D-37E8-4E94-893E-8379C83A37BB}"/>
    <dgm:cxn modelId="{BE79B475-4ACE-415D-9735-ED96A8F42E78}" srcId="{5112056A-8519-4AC5-AD50-65EC77170545}" destId="{F21A2326-0A57-47FC-ABB5-A91E6455021F}" srcOrd="3" destOrd="0" parTransId="{121B318E-7E83-4B20-B81A-9B382D70AC7D}" sibTransId="{4981E3AA-6DDC-40C3-9D5E-D2528BFF33A8}"/>
    <dgm:cxn modelId="{E5A3008D-3FDE-41AA-9EF7-4D72AA685F21}" type="presOf" srcId="{F689C1AA-F1FD-4787-B8F9-FB9766971BAC}" destId="{32EFBA1C-6A2E-4B30-8DB8-3D1D5EC62EDB}" srcOrd="0" destOrd="0" presId="urn:microsoft.com/office/officeart/2005/8/layout/vList2"/>
    <dgm:cxn modelId="{C9ABCD9C-653F-4340-A9E4-7C2277C4CC08}" type="presOf" srcId="{EF162220-C20D-4F27-88D4-06184F0618B6}" destId="{0D66F608-8C71-4759-85CE-EAF4A343A34E}" srcOrd="0" destOrd="0" presId="urn:microsoft.com/office/officeart/2005/8/layout/vList2"/>
    <dgm:cxn modelId="{62C5B5A3-0A5E-4AAA-8D7F-94C8B1508E8B}" type="presOf" srcId="{134F3AA8-3E0C-43EA-8BD4-5D06505457B8}" destId="{13FDB4CD-B9DD-4058-8CD2-62C50991553B}" srcOrd="0" destOrd="0" presId="urn:microsoft.com/office/officeart/2005/8/layout/vList2"/>
    <dgm:cxn modelId="{373EEDA3-8674-492E-8A2B-15B54E1A7E7B}" type="presOf" srcId="{F21A2326-0A57-47FC-ABB5-A91E6455021F}" destId="{542BBE96-9C78-4306-B6E4-5619ADD0207F}" srcOrd="0" destOrd="0" presId="urn:microsoft.com/office/officeart/2005/8/layout/vList2"/>
    <dgm:cxn modelId="{0979F9B7-5063-4ECB-BC34-839C8512C0D3}" srcId="{5112056A-8519-4AC5-AD50-65EC77170545}" destId="{EF162220-C20D-4F27-88D4-06184F0618B6}" srcOrd="2" destOrd="0" parTransId="{F673E6FF-90C3-49F2-BE22-54E17DF8D352}" sibTransId="{344F7727-6A21-4664-AABE-7D6AC457C725}"/>
    <dgm:cxn modelId="{3475E6C3-8F59-4555-9BB1-F84B55D6C553}" type="presOf" srcId="{5112056A-8519-4AC5-AD50-65EC77170545}" destId="{5C531CF9-8D22-44FC-ADAB-D40C384961F3}" srcOrd="0" destOrd="0" presId="urn:microsoft.com/office/officeart/2005/8/layout/vList2"/>
    <dgm:cxn modelId="{78E86927-3D9B-4538-8D80-A698A22DF7F0}" type="presParOf" srcId="{5C531CF9-8D22-44FC-ADAB-D40C384961F3}" destId="{32EFBA1C-6A2E-4B30-8DB8-3D1D5EC62EDB}" srcOrd="0" destOrd="0" presId="urn:microsoft.com/office/officeart/2005/8/layout/vList2"/>
    <dgm:cxn modelId="{81C91A35-5C49-47E0-8180-AA033EF48BCD}" type="presParOf" srcId="{5C531CF9-8D22-44FC-ADAB-D40C384961F3}" destId="{64A5B695-F2E5-401F-9170-D7A6DFF3768C}" srcOrd="1" destOrd="0" presId="urn:microsoft.com/office/officeart/2005/8/layout/vList2"/>
    <dgm:cxn modelId="{850D6612-9D97-456F-A541-0B736AF94799}" type="presParOf" srcId="{5C531CF9-8D22-44FC-ADAB-D40C384961F3}" destId="{2D3DC9B5-5F72-4AD1-8402-B3830D01177D}" srcOrd="2" destOrd="0" presId="urn:microsoft.com/office/officeart/2005/8/layout/vList2"/>
    <dgm:cxn modelId="{FCC65924-84CD-4185-BDD1-3FBEA8DB4413}" type="presParOf" srcId="{5C531CF9-8D22-44FC-ADAB-D40C384961F3}" destId="{307016B0-8312-4C69-9F38-C92FC73D0C0A}" srcOrd="3" destOrd="0" presId="urn:microsoft.com/office/officeart/2005/8/layout/vList2"/>
    <dgm:cxn modelId="{DCA27572-D420-42E8-9D7F-C6CE07C14D84}" type="presParOf" srcId="{5C531CF9-8D22-44FC-ADAB-D40C384961F3}" destId="{0D66F608-8C71-4759-85CE-EAF4A343A34E}" srcOrd="4" destOrd="0" presId="urn:microsoft.com/office/officeart/2005/8/layout/vList2"/>
    <dgm:cxn modelId="{7BD4551C-C9AC-4C25-AAF4-54CA6F194FA3}" type="presParOf" srcId="{5C531CF9-8D22-44FC-ADAB-D40C384961F3}" destId="{3431F2CD-8AA7-4473-8B47-F7937CD39D39}" srcOrd="5" destOrd="0" presId="urn:microsoft.com/office/officeart/2005/8/layout/vList2"/>
    <dgm:cxn modelId="{AA48FBF7-0A50-4613-AF1B-CC5E2D49F971}" type="presParOf" srcId="{5C531CF9-8D22-44FC-ADAB-D40C384961F3}" destId="{542BBE96-9C78-4306-B6E4-5619ADD0207F}" srcOrd="6" destOrd="0" presId="urn:microsoft.com/office/officeart/2005/8/layout/vList2"/>
    <dgm:cxn modelId="{0B2570D0-97A3-4C1C-9FF8-A4D5319CF4D3}" type="presParOf" srcId="{5C531CF9-8D22-44FC-ADAB-D40C384961F3}" destId="{741C592A-78AA-42A2-9140-647C4B39B888}" srcOrd="7" destOrd="0" presId="urn:microsoft.com/office/officeart/2005/8/layout/vList2"/>
    <dgm:cxn modelId="{645B1CDF-3F80-4EF3-8592-6005274AE620}" type="presParOf" srcId="{5C531CF9-8D22-44FC-ADAB-D40C384961F3}" destId="{13FDB4CD-B9DD-4058-8CD2-62C5099155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E4854-A233-4B7C-8200-4A2BC9A3EA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468C34-74FF-4194-B20F-94D38605F489}">
      <dgm:prSet/>
      <dgm:spPr/>
      <dgm:t>
        <a:bodyPr/>
        <a:lstStyle/>
        <a:p>
          <a:r>
            <a:rPr lang="en-US">
              <a:latin typeface="Tw Cen MT"/>
            </a:rPr>
            <a:t>obilje</a:t>
          </a:r>
          <a:r>
            <a:rPr lang="en-US"/>
            <a:t> omega-3 </a:t>
          </a:r>
          <a:r>
            <a:rPr lang="en-US" err="1"/>
            <a:t>nezasićenih</a:t>
          </a:r>
          <a:r>
            <a:rPr lang="en-US"/>
            <a:t> </a:t>
          </a:r>
          <a:r>
            <a:rPr lang="en-US" err="1"/>
            <a:t>masnih</a:t>
          </a:r>
          <a:r>
            <a:rPr lang="en-US"/>
            <a:t> </a:t>
          </a:r>
          <a:r>
            <a:rPr lang="en-US" err="1"/>
            <a:t>kiselina</a:t>
          </a:r>
          <a:endParaRPr lang="en-US" b="0" i="0" u="none" strike="noStrike" cap="none" baseline="0" noProof="0" err="1">
            <a:solidFill>
              <a:srgbClr val="010000"/>
            </a:solidFill>
            <a:latin typeface="Tw Cen MT"/>
          </a:endParaRPr>
        </a:p>
      </dgm:t>
    </dgm:pt>
    <dgm:pt modelId="{ADA9F9EA-57A2-4A00-B90D-1EF25E96127C}" type="parTrans" cxnId="{47B32C4A-BCBA-4512-B010-D9D7B503066B}">
      <dgm:prSet/>
      <dgm:spPr/>
      <dgm:t>
        <a:bodyPr/>
        <a:lstStyle/>
        <a:p>
          <a:endParaRPr lang="en-US"/>
        </a:p>
      </dgm:t>
    </dgm:pt>
    <dgm:pt modelId="{AD18BA36-F6B3-4C3C-9B6F-0185119C6A48}" type="sibTrans" cxnId="{47B32C4A-BCBA-4512-B010-D9D7B503066B}">
      <dgm:prSet/>
      <dgm:spPr/>
      <dgm:t>
        <a:bodyPr/>
        <a:lstStyle/>
        <a:p>
          <a:endParaRPr lang="en-US"/>
        </a:p>
      </dgm:t>
    </dgm:pt>
    <dgm:pt modelId="{0819C94B-5EEB-48BF-957A-C2691F53DC62}">
      <dgm:prSet/>
      <dgm:spPr/>
      <dgm:t>
        <a:bodyPr/>
        <a:lstStyle/>
        <a:p>
          <a:r>
            <a:rPr lang="en-US" err="1"/>
            <a:t>vrlo</a:t>
          </a:r>
          <a:r>
            <a:rPr lang="en-US"/>
            <a:t> </a:t>
          </a:r>
          <a:r>
            <a:rPr lang="en-US" err="1"/>
            <a:t>povoljan</a:t>
          </a:r>
          <a:r>
            <a:rPr lang="en-US"/>
            <a:t> </a:t>
          </a:r>
          <a:r>
            <a:rPr lang="en-US" err="1"/>
            <a:t>učinak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srce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krvne</a:t>
          </a:r>
          <a:r>
            <a:rPr lang="en-US"/>
            <a:t> </a:t>
          </a:r>
          <a:r>
            <a:rPr lang="en-US" err="1"/>
            <a:t>žile</a:t>
          </a:r>
          <a:endParaRPr lang="en-US"/>
        </a:p>
      </dgm:t>
    </dgm:pt>
    <dgm:pt modelId="{EC2FEBD4-0CEC-48F0-A89F-BDCC9D605BD8}" type="parTrans" cxnId="{2F4F2B2C-EDF4-41C5-9E49-BD8990689E5D}">
      <dgm:prSet/>
      <dgm:spPr/>
      <dgm:t>
        <a:bodyPr/>
        <a:lstStyle/>
        <a:p>
          <a:endParaRPr lang="en-US"/>
        </a:p>
      </dgm:t>
    </dgm:pt>
    <dgm:pt modelId="{A5F20DA3-1219-4C20-B077-D1C7260BC683}" type="sibTrans" cxnId="{2F4F2B2C-EDF4-41C5-9E49-BD8990689E5D}">
      <dgm:prSet/>
      <dgm:spPr/>
      <dgm:t>
        <a:bodyPr/>
        <a:lstStyle/>
        <a:p>
          <a:endParaRPr lang="en-US"/>
        </a:p>
      </dgm:t>
    </dgm:pt>
    <dgm:pt modelId="{545A9B14-DCD8-419D-9DC2-70023B1EE906}">
      <dgm:prSet/>
      <dgm:spPr/>
      <dgm:t>
        <a:bodyPr/>
        <a:lstStyle/>
        <a:p>
          <a:r>
            <a:rPr lang="en-US" err="1"/>
            <a:t>smanjuju</a:t>
          </a:r>
          <a:r>
            <a:rPr lang="en-US"/>
            <a:t> </a:t>
          </a:r>
          <a:r>
            <a:rPr lang="en-US" err="1"/>
            <a:t>ukupnu</a:t>
          </a:r>
          <a:r>
            <a:rPr lang="en-US"/>
            <a:t> </a:t>
          </a:r>
          <a:r>
            <a:rPr lang="en-US" err="1"/>
            <a:t>količinu</a:t>
          </a:r>
          <a:r>
            <a:rPr lang="en-US"/>
            <a:t> </a:t>
          </a:r>
          <a:r>
            <a:rPr lang="en-US" err="1"/>
            <a:t>kolesterola</a:t>
          </a:r>
          <a:endParaRPr lang="en-US"/>
        </a:p>
      </dgm:t>
    </dgm:pt>
    <dgm:pt modelId="{1CF05158-6E6E-4DC7-97D5-DB0961F1E31F}" type="parTrans" cxnId="{8C9DC7AA-5E49-44E7-A65D-946EF0E404D7}">
      <dgm:prSet/>
      <dgm:spPr/>
      <dgm:t>
        <a:bodyPr/>
        <a:lstStyle/>
        <a:p>
          <a:endParaRPr lang="en-US"/>
        </a:p>
      </dgm:t>
    </dgm:pt>
    <dgm:pt modelId="{20BDF2B5-C1ED-43BC-B3B9-61C8C1660939}" type="sibTrans" cxnId="{8C9DC7AA-5E49-44E7-A65D-946EF0E404D7}">
      <dgm:prSet/>
      <dgm:spPr/>
      <dgm:t>
        <a:bodyPr/>
        <a:lstStyle/>
        <a:p>
          <a:endParaRPr lang="en-US"/>
        </a:p>
      </dgm:t>
    </dgm:pt>
    <dgm:pt modelId="{BC87BADD-7401-4A24-ABC0-E4A79DA6D778}">
      <dgm:prSet phldr="0"/>
      <dgm:spPr/>
      <dgm:t>
        <a:bodyPr/>
        <a:lstStyle/>
        <a:p>
          <a:pPr rtl="0"/>
          <a:r>
            <a:rPr lang="en-US"/>
            <a:t>izvor biološki vrijednih bjelančevina, vitamina D, vitamina A, vitamina B-grupe, kalcija, željeza, cinka, kalija, fosfora, joda i selena.</a:t>
          </a:r>
          <a:endParaRPr lang="en-US">
            <a:latin typeface="Tw Cen MT"/>
          </a:endParaRPr>
        </a:p>
      </dgm:t>
    </dgm:pt>
    <dgm:pt modelId="{588EE186-D106-41BA-A3C5-AB0C0D01AF29}" type="parTrans" cxnId="{81B43171-B379-43D8-B87B-A719136BD890}">
      <dgm:prSet/>
      <dgm:spPr/>
    </dgm:pt>
    <dgm:pt modelId="{DB092CE1-949B-4B99-BA26-C82095264B4C}" type="sibTrans" cxnId="{81B43171-B379-43D8-B87B-A719136BD890}">
      <dgm:prSet/>
      <dgm:spPr/>
    </dgm:pt>
    <dgm:pt modelId="{F681C926-53DE-460B-A7B6-46FAA633CA34}" type="pres">
      <dgm:prSet presAssocID="{E97E4854-A233-4B7C-8200-4A2BC9A3EA79}" presName="root" presStyleCnt="0">
        <dgm:presLayoutVars>
          <dgm:dir/>
          <dgm:resizeHandles val="exact"/>
        </dgm:presLayoutVars>
      </dgm:prSet>
      <dgm:spPr/>
    </dgm:pt>
    <dgm:pt modelId="{D6D3C54A-ABC3-43A2-A1D1-794D2B0FB12B}" type="pres">
      <dgm:prSet presAssocID="{5B468C34-74FF-4194-B20F-94D38605F489}" presName="compNode" presStyleCnt="0"/>
      <dgm:spPr/>
    </dgm:pt>
    <dgm:pt modelId="{A61C53F8-EE46-466A-905D-284CC100D414}" type="pres">
      <dgm:prSet presAssocID="{5B468C34-74FF-4194-B20F-94D38605F489}" presName="bgRect" presStyleLbl="bgShp" presStyleIdx="0" presStyleCnt="4"/>
      <dgm:spPr/>
    </dgm:pt>
    <dgm:pt modelId="{5CC32E55-06D4-4CD4-BFE1-8DD05F7B78DA}" type="pres">
      <dgm:prSet presAssocID="{5B468C34-74FF-4194-B20F-94D38605F4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FFCEEC90-0261-4430-A6CB-28C7C6CC4605}" type="pres">
      <dgm:prSet presAssocID="{5B468C34-74FF-4194-B20F-94D38605F489}" presName="spaceRect" presStyleCnt="0"/>
      <dgm:spPr/>
    </dgm:pt>
    <dgm:pt modelId="{CC19C0DE-0149-4F2F-BE0A-F06B8A5E477D}" type="pres">
      <dgm:prSet presAssocID="{5B468C34-74FF-4194-B20F-94D38605F489}" presName="parTx" presStyleLbl="revTx" presStyleIdx="0" presStyleCnt="4">
        <dgm:presLayoutVars>
          <dgm:chMax val="0"/>
          <dgm:chPref val="0"/>
        </dgm:presLayoutVars>
      </dgm:prSet>
      <dgm:spPr/>
    </dgm:pt>
    <dgm:pt modelId="{C9A5CE93-F0B8-490D-B8BF-2E15D7F8CC1E}" type="pres">
      <dgm:prSet presAssocID="{AD18BA36-F6B3-4C3C-9B6F-0185119C6A48}" presName="sibTrans" presStyleCnt="0"/>
      <dgm:spPr/>
    </dgm:pt>
    <dgm:pt modelId="{9B120FF9-9AE5-4869-9FA1-82DF3119EEEA}" type="pres">
      <dgm:prSet presAssocID="{0819C94B-5EEB-48BF-957A-C2691F53DC62}" presName="compNode" presStyleCnt="0"/>
      <dgm:spPr/>
    </dgm:pt>
    <dgm:pt modelId="{4CBEE49A-A8BE-4F39-81F1-C9DDD747C92A}" type="pres">
      <dgm:prSet presAssocID="{0819C94B-5EEB-48BF-957A-C2691F53DC62}" presName="bgRect" presStyleLbl="bgShp" presStyleIdx="1" presStyleCnt="4"/>
      <dgm:spPr/>
    </dgm:pt>
    <dgm:pt modelId="{6C7528EA-4DEF-4113-ADE9-03E3DB9011A9}" type="pres">
      <dgm:prSet presAssocID="{0819C94B-5EEB-48BF-957A-C2691F53DC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595C3C2-6761-477E-AD83-A8EF62C138A5}" type="pres">
      <dgm:prSet presAssocID="{0819C94B-5EEB-48BF-957A-C2691F53DC62}" presName="spaceRect" presStyleCnt="0"/>
      <dgm:spPr/>
    </dgm:pt>
    <dgm:pt modelId="{DE30E1A1-63FE-4D28-99A3-6A128EA20D36}" type="pres">
      <dgm:prSet presAssocID="{0819C94B-5EEB-48BF-957A-C2691F53DC62}" presName="parTx" presStyleLbl="revTx" presStyleIdx="1" presStyleCnt="4">
        <dgm:presLayoutVars>
          <dgm:chMax val="0"/>
          <dgm:chPref val="0"/>
        </dgm:presLayoutVars>
      </dgm:prSet>
      <dgm:spPr/>
    </dgm:pt>
    <dgm:pt modelId="{FE522FFC-FB4D-4589-82F4-B4BF37CCA3FC}" type="pres">
      <dgm:prSet presAssocID="{A5F20DA3-1219-4C20-B077-D1C7260BC683}" presName="sibTrans" presStyleCnt="0"/>
      <dgm:spPr/>
    </dgm:pt>
    <dgm:pt modelId="{D8533D3A-A126-4788-9A75-62566490208E}" type="pres">
      <dgm:prSet presAssocID="{545A9B14-DCD8-419D-9DC2-70023B1EE906}" presName="compNode" presStyleCnt="0"/>
      <dgm:spPr/>
    </dgm:pt>
    <dgm:pt modelId="{3BF2EA8C-5E67-4411-A3E0-2478770DFFF1}" type="pres">
      <dgm:prSet presAssocID="{545A9B14-DCD8-419D-9DC2-70023B1EE906}" presName="bgRect" presStyleLbl="bgShp" presStyleIdx="2" presStyleCnt="4"/>
      <dgm:spPr/>
    </dgm:pt>
    <dgm:pt modelId="{0A983945-C25F-4100-A531-365936723FA4}" type="pres">
      <dgm:prSet presAssocID="{545A9B14-DCD8-419D-9DC2-70023B1EE90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8F12F9F-2846-4918-A111-A77B42C34568}" type="pres">
      <dgm:prSet presAssocID="{545A9B14-DCD8-419D-9DC2-70023B1EE906}" presName="spaceRect" presStyleCnt="0"/>
      <dgm:spPr/>
    </dgm:pt>
    <dgm:pt modelId="{F5C381D4-53AF-4257-901B-98D2D0706C24}" type="pres">
      <dgm:prSet presAssocID="{545A9B14-DCD8-419D-9DC2-70023B1EE906}" presName="parTx" presStyleLbl="revTx" presStyleIdx="2" presStyleCnt="4">
        <dgm:presLayoutVars>
          <dgm:chMax val="0"/>
          <dgm:chPref val="0"/>
        </dgm:presLayoutVars>
      </dgm:prSet>
      <dgm:spPr/>
    </dgm:pt>
    <dgm:pt modelId="{BC6AB280-DC01-4F81-BEB3-34EB92F90D2B}" type="pres">
      <dgm:prSet presAssocID="{20BDF2B5-C1ED-43BC-B3B9-61C8C1660939}" presName="sibTrans" presStyleCnt="0"/>
      <dgm:spPr/>
    </dgm:pt>
    <dgm:pt modelId="{1CF17E19-2D6D-426C-8B30-BBFAA685E489}" type="pres">
      <dgm:prSet presAssocID="{BC87BADD-7401-4A24-ABC0-E4A79DA6D778}" presName="compNode" presStyleCnt="0"/>
      <dgm:spPr/>
    </dgm:pt>
    <dgm:pt modelId="{356EFE70-6440-4A79-852B-44029F0D99DA}" type="pres">
      <dgm:prSet presAssocID="{BC87BADD-7401-4A24-ABC0-E4A79DA6D778}" presName="bgRect" presStyleLbl="bgShp" presStyleIdx="3" presStyleCnt="4"/>
      <dgm:spPr/>
    </dgm:pt>
    <dgm:pt modelId="{69264585-4067-40B2-9EFD-46A0308712DF}" type="pres">
      <dgm:prSet presAssocID="{BC87BADD-7401-4A24-ABC0-E4A79DA6D778}" presName="iconRect" presStyleLbl="node1" presStyleIdx="3" presStyleCnt="4"/>
      <dgm:spPr>
        <a:ln>
          <a:noFill/>
        </a:ln>
      </dgm:spPr>
    </dgm:pt>
    <dgm:pt modelId="{E3A0D498-4AE7-45BC-B7C3-3DB6F5A6007D}" type="pres">
      <dgm:prSet presAssocID="{BC87BADD-7401-4A24-ABC0-E4A79DA6D778}" presName="spaceRect" presStyleCnt="0"/>
      <dgm:spPr/>
    </dgm:pt>
    <dgm:pt modelId="{FD9028CC-870D-4BCF-A1CD-3575997C9144}" type="pres">
      <dgm:prSet presAssocID="{BC87BADD-7401-4A24-ABC0-E4A79DA6D77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4F2B2C-EDF4-41C5-9E49-BD8990689E5D}" srcId="{E97E4854-A233-4B7C-8200-4A2BC9A3EA79}" destId="{0819C94B-5EEB-48BF-957A-C2691F53DC62}" srcOrd="1" destOrd="0" parTransId="{EC2FEBD4-0CEC-48F0-A89F-BDCC9D605BD8}" sibTransId="{A5F20DA3-1219-4C20-B077-D1C7260BC683}"/>
    <dgm:cxn modelId="{47B32C4A-BCBA-4512-B010-D9D7B503066B}" srcId="{E97E4854-A233-4B7C-8200-4A2BC9A3EA79}" destId="{5B468C34-74FF-4194-B20F-94D38605F489}" srcOrd="0" destOrd="0" parTransId="{ADA9F9EA-57A2-4A00-B90D-1EF25E96127C}" sibTransId="{AD18BA36-F6B3-4C3C-9B6F-0185119C6A48}"/>
    <dgm:cxn modelId="{81B43171-B379-43D8-B87B-A719136BD890}" srcId="{E97E4854-A233-4B7C-8200-4A2BC9A3EA79}" destId="{BC87BADD-7401-4A24-ABC0-E4A79DA6D778}" srcOrd="3" destOrd="0" parTransId="{588EE186-D106-41BA-A3C5-AB0C0D01AF29}" sibTransId="{DB092CE1-949B-4B99-BA26-C82095264B4C}"/>
    <dgm:cxn modelId="{C5DF8582-3786-4FC2-8FE8-838479D31D3E}" type="presOf" srcId="{0819C94B-5EEB-48BF-957A-C2691F53DC62}" destId="{DE30E1A1-63FE-4D28-99A3-6A128EA20D36}" srcOrd="0" destOrd="0" presId="urn:microsoft.com/office/officeart/2018/2/layout/IconVerticalSolidList"/>
    <dgm:cxn modelId="{F2E03B87-2C90-4A14-9FDF-036DC98C5326}" type="presOf" srcId="{545A9B14-DCD8-419D-9DC2-70023B1EE906}" destId="{F5C381D4-53AF-4257-901B-98D2D0706C24}" srcOrd="0" destOrd="0" presId="urn:microsoft.com/office/officeart/2018/2/layout/IconVerticalSolidList"/>
    <dgm:cxn modelId="{8C9DC7AA-5E49-44E7-A65D-946EF0E404D7}" srcId="{E97E4854-A233-4B7C-8200-4A2BC9A3EA79}" destId="{545A9B14-DCD8-419D-9DC2-70023B1EE906}" srcOrd="2" destOrd="0" parTransId="{1CF05158-6E6E-4DC7-97D5-DB0961F1E31F}" sibTransId="{20BDF2B5-C1ED-43BC-B3B9-61C8C1660939}"/>
    <dgm:cxn modelId="{ACA2E0C0-1B0C-4992-AA6B-97E64C0AC58A}" type="presOf" srcId="{E97E4854-A233-4B7C-8200-4A2BC9A3EA79}" destId="{F681C926-53DE-460B-A7B6-46FAA633CA34}" srcOrd="0" destOrd="0" presId="urn:microsoft.com/office/officeart/2018/2/layout/IconVerticalSolidList"/>
    <dgm:cxn modelId="{A8E44CE8-8273-4107-9BF9-538296930D52}" type="presOf" srcId="{5B468C34-74FF-4194-B20F-94D38605F489}" destId="{CC19C0DE-0149-4F2F-BE0A-F06B8A5E477D}" srcOrd="0" destOrd="0" presId="urn:microsoft.com/office/officeart/2018/2/layout/IconVerticalSolidList"/>
    <dgm:cxn modelId="{278DB9EC-CAF8-4652-AF00-5D39874CFB7E}" type="presOf" srcId="{BC87BADD-7401-4A24-ABC0-E4A79DA6D778}" destId="{FD9028CC-870D-4BCF-A1CD-3575997C9144}" srcOrd="0" destOrd="0" presId="urn:microsoft.com/office/officeart/2018/2/layout/IconVerticalSolidList"/>
    <dgm:cxn modelId="{C8C93FCB-DDBF-4345-A84C-75A7BC85A124}" type="presParOf" srcId="{F681C926-53DE-460B-A7B6-46FAA633CA34}" destId="{D6D3C54A-ABC3-43A2-A1D1-794D2B0FB12B}" srcOrd="0" destOrd="0" presId="urn:microsoft.com/office/officeart/2018/2/layout/IconVerticalSolidList"/>
    <dgm:cxn modelId="{7569F1EF-6834-4DF2-80A4-83EB3612646D}" type="presParOf" srcId="{D6D3C54A-ABC3-43A2-A1D1-794D2B0FB12B}" destId="{A61C53F8-EE46-466A-905D-284CC100D414}" srcOrd="0" destOrd="0" presId="urn:microsoft.com/office/officeart/2018/2/layout/IconVerticalSolidList"/>
    <dgm:cxn modelId="{841F3404-1527-4D57-94CD-DB6F2827D4F3}" type="presParOf" srcId="{D6D3C54A-ABC3-43A2-A1D1-794D2B0FB12B}" destId="{5CC32E55-06D4-4CD4-BFE1-8DD05F7B78DA}" srcOrd="1" destOrd="0" presId="urn:microsoft.com/office/officeart/2018/2/layout/IconVerticalSolidList"/>
    <dgm:cxn modelId="{C042788C-1AFB-4150-AF2C-C87FBC3A26F2}" type="presParOf" srcId="{D6D3C54A-ABC3-43A2-A1D1-794D2B0FB12B}" destId="{FFCEEC90-0261-4430-A6CB-28C7C6CC4605}" srcOrd="2" destOrd="0" presId="urn:microsoft.com/office/officeart/2018/2/layout/IconVerticalSolidList"/>
    <dgm:cxn modelId="{5ACD6787-BD83-439F-89CB-C710039A1748}" type="presParOf" srcId="{D6D3C54A-ABC3-43A2-A1D1-794D2B0FB12B}" destId="{CC19C0DE-0149-4F2F-BE0A-F06B8A5E477D}" srcOrd="3" destOrd="0" presId="urn:microsoft.com/office/officeart/2018/2/layout/IconVerticalSolidList"/>
    <dgm:cxn modelId="{1BDA251F-4FA4-4651-A711-CF2EDDB730D3}" type="presParOf" srcId="{F681C926-53DE-460B-A7B6-46FAA633CA34}" destId="{C9A5CE93-F0B8-490D-B8BF-2E15D7F8CC1E}" srcOrd="1" destOrd="0" presId="urn:microsoft.com/office/officeart/2018/2/layout/IconVerticalSolidList"/>
    <dgm:cxn modelId="{56072DBF-57E0-4CAE-8166-F5FCDDAA856C}" type="presParOf" srcId="{F681C926-53DE-460B-A7B6-46FAA633CA34}" destId="{9B120FF9-9AE5-4869-9FA1-82DF3119EEEA}" srcOrd="2" destOrd="0" presId="urn:microsoft.com/office/officeart/2018/2/layout/IconVerticalSolidList"/>
    <dgm:cxn modelId="{B1069D87-D981-485F-8BDA-8D5D208BD6B4}" type="presParOf" srcId="{9B120FF9-9AE5-4869-9FA1-82DF3119EEEA}" destId="{4CBEE49A-A8BE-4F39-81F1-C9DDD747C92A}" srcOrd="0" destOrd="0" presId="urn:microsoft.com/office/officeart/2018/2/layout/IconVerticalSolidList"/>
    <dgm:cxn modelId="{732F96C4-FEC1-4593-BA04-A3ADE03ADDA0}" type="presParOf" srcId="{9B120FF9-9AE5-4869-9FA1-82DF3119EEEA}" destId="{6C7528EA-4DEF-4113-ADE9-03E3DB9011A9}" srcOrd="1" destOrd="0" presId="urn:microsoft.com/office/officeart/2018/2/layout/IconVerticalSolidList"/>
    <dgm:cxn modelId="{4AB4B909-D073-4EF4-873D-5C1609D81656}" type="presParOf" srcId="{9B120FF9-9AE5-4869-9FA1-82DF3119EEEA}" destId="{1595C3C2-6761-477E-AD83-A8EF62C138A5}" srcOrd="2" destOrd="0" presId="urn:microsoft.com/office/officeart/2018/2/layout/IconVerticalSolidList"/>
    <dgm:cxn modelId="{947CAE99-E784-4B15-B31E-D50C77D10432}" type="presParOf" srcId="{9B120FF9-9AE5-4869-9FA1-82DF3119EEEA}" destId="{DE30E1A1-63FE-4D28-99A3-6A128EA20D36}" srcOrd="3" destOrd="0" presId="urn:microsoft.com/office/officeart/2018/2/layout/IconVerticalSolidList"/>
    <dgm:cxn modelId="{8A8A8846-B3E8-4A18-B3F7-36DD53C8BE33}" type="presParOf" srcId="{F681C926-53DE-460B-A7B6-46FAA633CA34}" destId="{FE522FFC-FB4D-4589-82F4-B4BF37CCA3FC}" srcOrd="3" destOrd="0" presId="urn:microsoft.com/office/officeart/2018/2/layout/IconVerticalSolidList"/>
    <dgm:cxn modelId="{6158788C-1B39-4E4E-81E0-C735025B3599}" type="presParOf" srcId="{F681C926-53DE-460B-A7B6-46FAA633CA34}" destId="{D8533D3A-A126-4788-9A75-62566490208E}" srcOrd="4" destOrd="0" presId="urn:microsoft.com/office/officeart/2018/2/layout/IconVerticalSolidList"/>
    <dgm:cxn modelId="{0069A44C-C864-4D93-B16D-5CC7C55AD6DF}" type="presParOf" srcId="{D8533D3A-A126-4788-9A75-62566490208E}" destId="{3BF2EA8C-5E67-4411-A3E0-2478770DFFF1}" srcOrd="0" destOrd="0" presId="urn:microsoft.com/office/officeart/2018/2/layout/IconVerticalSolidList"/>
    <dgm:cxn modelId="{E6852560-F7A8-47B6-8597-DF35C4A236BB}" type="presParOf" srcId="{D8533D3A-A126-4788-9A75-62566490208E}" destId="{0A983945-C25F-4100-A531-365936723FA4}" srcOrd="1" destOrd="0" presId="urn:microsoft.com/office/officeart/2018/2/layout/IconVerticalSolidList"/>
    <dgm:cxn modelId="{E833E00B-B24C-4989-9AD8-B6B50BAB3D92}" type="presParOf" srcId="{D8533D3A-A126-4788-9A75-62566490208E}" destId="{98F12F9F-2846-4918-A111-A77B42C34568}" srcOrd="2" destOrd="0" presId="urn:microsoft.com/office/officeart/2018/2/layout/IconVerticalSolidList"/>
    <dgm:cxn modelId="{FB778E21-797C-447F-A390-8B2A71AB3C2D}" type="presParOf" srcId="{D8533D3A-A126-4788-9A75-62566490208E}" destId="{F5C381D4-53AF-4257-901B-98D2D0706C24}" srcOrd="3" destOrd="0" presId="urn:microsoft.com/office/officeart/2018/2/layout/IconVerticalSolidList"/>
    <dgm:cxn modelId="{D0DE53E6-92EA-4C3E-B1D9-347D93766C26}" type="presParOf" srcId="{F681C926-53DE-460B-A7B6-46FAA633CA34}" destId="{BC6AB280-DC01-4F81-BEB3-34EB92F90D2B}" srcOrd="5" destOrd="0" presId="urn:microsoft.com/office/officeart/2018/2/layout/IconVerticalSolidList"/>
    <dgm:cxn modelId="{64935B15-5D75-467D-AF61-574A010504E2}" type="presParOf" srcId="{F681C926-53DE-460B-A7B6-46FAA633CA34}" destId="{1CF17E19-2D6D-426C-8B30-BBFAA685E489}" srcOrd="6" destOrd="0" presId="urn:microsoft.com/office/officeart/2018/2/layout/IconVerticalSolidList"/>
    <dgm:cxn modelId="{BB3C674C-AE05-4124-A63A-8D95028940D1}" type="presParOf" srcId="{1CF17E19-2D6D-426C-8B30-BBFAA685E489}" destId="{356EFE70-6440-4A79-852B-44029F0D99DA}" srcOrd="0" destOrd="0" presId="urn:microsoft.com/office/officeart/2018/2/layout/IconVerticalSolidList"/>
    <dgm:cxn modelId="{E711ABDD-F8FE-4BD5-823F-C92C24034366}" type="presParOf" srcId="{1CF17E19-2D6D-426C-8B30-BBFAA685E489}" destId="{69264585-4067-40B2-9EFD-46A0308712DF}" srcOrd="1" destOrd="0" presId="urn:microsoft.com/office/officeart/2018/2/layout/IconVerticalSolidList"/>
    <dgm:cxn modelId="{FCC92DC7-1BA6-430B-8320-144E357F4368}" type="presParOf" srcId="{1CF17E19-2D6D-426C-8B30-BBFAA685E489}" destId="{E3A0D498-4AE7-45BC-B7C3-3DB6F5A6007D}" srcOrd="2" destOrd="0" presId="urn:microsoft.com/office/officeart/2018/2/layout/IconVerticalSolidList"/>
    <dgm:cxn modelId="{7386EC85-BEA3-403E-9BBA-2861D6E8C325}" type="presParOf" srcId="{1CF17E19-2D6D-426C-8B30-BBFAA685E489}" destId="{FD9028CC-870D-4BCF-A1CD-3575997C91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FBA1C-6A2E-4B30-8DB8-3D1D5EC62EDB}">
      <dsp:nvSpPr>
        <dsp:cNvPr id="0" name=""/>
        <dsp:cNvSpPr/>
      </dsp:nvSpPr>
      <dsp:spPr>
        <a:xfrm>
          <a:off x="0" y="29907"/>
          <a:ext cx="6291714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Žive</a:t>
          </a:r>
          <a:r>
            <a:rPr lang="en-US" sz="2600" kern="1200"/>
            <a:t> u </a:t>
          </a:r>
          <a:r>
            <a:rPr lang="en-US" sz="2600" kern="1200" err="1"/>
            <a:t>vodi</a:t>
          </a:r>
          <a:r>
            <a:rPr lang="en-US" sz="2600" kern="1200"/>
            <a:t> – </a:t>
          </a:r>
          <a:r>
            <a:rPr lang="en-US" sz="2600" kern="1200" err="1"/>
            <a:t>slanoj</a:t>
          </a:r>
          <a:r>
            <a:rPr lang="en-US" sz="2600" kern="1200"/>
            <a:t> (mora </a:t>
          </a:r>
          <a:r>
            <a:rPr lang="en-US" sz="2600" kern="1200" err="1"/>
            <a:t>i</a:t>
          </a:r>
          <a:r>
            <a:rPr lang="en-US" sz="2600" kern="1200"/>
            <a:t> </a:t>
          </a:r>
          <a:r>
            <a:rPr lang="en-US" sz="2600" kern="1200" err="1"/>
            <a:t>oceani</a:t>
          </a:r>
          <a:r>
            <a:rPr lang="en-US" sz="2600" kern="1200"/>
            <a:t>)</a:t>
          </a:r>
          <a:r>
            <a:rPr lang="en-US" sz="2600" kern="1200">
              <a:latin typeface="Tw Cen MT"/>
            </a:rPr>
            <a:t> </a:t>
          </a:r>
          <a:r>
            <a:rPr lang="en-US" sz="2600" kern="1200" err="1">
              <a:latin typeface="Tw Cen MT"/>
            </a:rPr>
            <a:t>i</a:t>
          </a:r>
          <a:r>
            <a:rPr lang="en-US" sz="2600" kern="1200">
              <a:latin typeface="Tw Cen MT"/>
            </a:rPr>
            <a:t> </a:t>
          </a:r>
          <a:r>
            <a:rPr lang="en-US" sz="2600" kern="1200" err="1"/>
            <a:t>slatkoj</a:t>
          </a:r>
          <a:r>
            <a:rPr lang="en-US" sz="2600" kern="1200"/>
            <a:t> (</a:t>
          </a:r>
          <a:r>
            <a:rPr lang="en-US" sz="2600" kern="1200" err="1"/>
            <a:t>potoci</a:t>
          </a:r>
          <a:r>
            <a:rPr lang="en-US" sz="2600" kern="1200"/>
            <a:t>, </a:t>
          </a:r>
          <a:r>
            <a:rPr lang="en-US" sz="2600" kern="1200" err="1"/>
            <a:t>rijeke</a:t>
          </a:r>
          <a:r>
            <a:rPr lang="en-US" sz="2600" kern="1200"/>
            <a:t>, </a:t>
          </a:r>
          <a:r>
            <a:rPr lang="en-US" sz="2600" kern="1200" err="1"/>
            <a:t>jezera</a:t>
          </a:r>
          <a:r>
            <a:rPr lang="en-US" sz="2600" kern="1200"/>
            <a:t>, </a:t>
          </a:r>
          <a:r>
            <a:rPr lang="en-US" sz="2600" kern="1200" err="1"/>
            <a:t>ribnjaci</a:t>
          </a:r>
          <a:r>
            <a:rPr lang="en-US" sz="2600" kern="1200"/>
            <a:t>)</a:t>
          </a:r>
        </a:p>
      </dsp:txBody>
      <dsp:txXfrm>
        <a:off x="50489" y="80396"/>
        <a:ext cx="6190736" cy="933302"/>
      </dsp:txXfrm>
    </dsp:sp>
    <dsp:sp modelId="{2D3DC9B5-5F72-4AD1-8402-B3830D01177D}">
      <dsp:nvSpPr>
        <dsp:cNvPr id="0" name=""/>
        <dsp:cNvSpPr/>
      </dsp:nvSpPr>
      <dsp:spPr>
        <a:xfrm>
          <a:off x="0" y="1139067"/>
          <a:ext cx="6291714" cy="1034280"/>
        </a:xfrm>
        <a:prstGeom prst="roundRect">
          <a:avLst/>
        </a:prstGeom>
        <a:solidFill>
          <a:schemeClr val="accent2">
            <a:hueOff val="-612388"/>
            <a:satOff val="-2828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Kralježnjaci</a:t>
          </a:r>
          <a:endParaRPr lang="en-US" sz="2600" kern="1200"/>
        </a:p>
      </dsp:txBody>
      <dsp:txXfrm>
        <a:off x="50489" y="1189556"/>
        <a:ext cx="6190736" cy="933302"/>
      </dsp:txXfrm>
    </dsp:sp>
    <dsp:sp modelId="{0D66F608-8C71-4759-85CE-EAF4A343A34E}">
      <dsp:nvSpPr>
        <dsp:cNvPr id="0" name=""/>
        <dsp:cNvSpPr/>
      </dsp:nvSpPr>
      <dsp:spPr>
        <a:xfrm>
          <a:off x="0" y="2248227"/>
          <a:ext cx="6291714" cy="1034280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Dišu</a:t>
          </a:r>
          <a:r>
            <a:rPr lang="en-US" sz="2600" kern="1200"/>
            <a:t> </a:t>
          </a:r>
          <a:r>
            <a:rPr lang="en-US" sz="2600" kern="1200">
              <a:latin typeface="Tw Cen MT"/>
            </a:rPr>
            <a:t>gotovo</a:t>
          </a:r>
          <a:r>
            <a:rPr lang="en-US" sz="2600" kern="1200"/>
            <a:t> </a:t>
          </a:r>
          <a:r>
            <a:rPr lang="en-US" sz="2600" kern="1200" err="1"/>
            <a:t>isključivo</a:t>
          </a:r>
          <a:r>
            <a:rPr lang="en-US" sz="2600" kern="1200"/>
            <a:t> </a:t>
          </a:r>
          <a:r>
            <a:rPr lang="en-US" sz="2600" kern="1200" err="1"/>
            <a:t>škrgama</a:t>
          </a:r>
          <a:endParaRPr lang="en-US" sz="2600" kern="1200"/>
        </a:p>
      </dsp:txBody>
      <dsp:txXfrm>
        <a:off x="50489" y="2298716"/>
        <a:ext cx="6190736" cy="933302"/>
      </dsp:txXfrm>
    </dsp:sp>
    <dsp:sp modelId="{542BBE96-9C78-4306-B6E4-5619ADD0207F}">
      <dsp:nvSpPr>
        <dsp:cNvPr id="0" name=""/>
        <dsp:cNvSpPr/>
      </dsp:nvSpPr>
      <dsp:spPr>
        <a:xfrm>
          <a:off x="0" y="3357387"/>
          <a:ext cx="6291714" cy="1034280"/>
        </a:xfrm>
        <a:prstGeom prst="roundRect">
          <a:avLst/>
        </a:prstGeom>
        <a:solidFill>
          <a:schemeClr val="accent2">
            <a:hueOff val="-1837163"/>
            <a:satOff val="-8485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Tijelo</a:t>
          </a:r>
          <a:r>
            <a:rPr lang="en-US" sz="2600" kern="1200"/>
            <a:t> </a:t>
          </a:r>
          <a:r>
            <a:rPr lang="en-US" sz="2600" kern="1200" err="1"/>
            <a:t>pokriveno</a:t>
          </a:r>
          <a:r>
            <a:rPr lang="en-US" sz="2600" kern="1200"/>
            <a:t> </a:t>
          </a:r>
          <a:r>
            <a:rPr lang="en-US" sz="2600" kern="1200" err="1"/>
            <a:t>ljuskama</a:t>
          </a:r>
          <a:endParaRPr lang="en-US" sz="2600" kern="1200"/>
        </a:p>
      </dsp:txBody>
      <dsp:txXfrm>
        <a:off x="50489" y="3407876"/>
        <a:ext cx="6190736" cy="933302"/>
      </dsp:txXfrm>
    </dsp:sp>
    <dsp:sp modelId="{13FDB4CD-B9DD-4058-8CD2-62C50991553B}">
      <dsp:nvSpPr>
        <dsp:cNvPr id="0" name=""/>
        <dsp:cNvSpPr/>
      </dsp:nvSpPr>
      <dsp:spPr>
        <a:xfrm>
          <a:off x="0" y="4466547"/>
          <a:ext cx="6291714" cy="103428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Plivaju</a:t>
          </a:r>
          <a:r>
            <a:rPr lang="en-US" sz="2600" kern="1200"/>
            <a:t> </a:t>
          </a:r>
          <a:r>
            <a:rPr lang="en-US" sz="2600" kern="1200" err="1"/>
            <a:t>pomoću</a:t>
          </a:r>
          <a:r>
            <a:rPr lang="en-US" sz="2600" kern="1200"/>
            <a:t> </a:t>
          </a:r>
          <a:r>
            <a:rPr lang="en-US" sz="2600" kern="1200" err="1"/>
            <a:t>peraja</a:t>
          </a:r>
          <a:endParaRPr lang="en-US" sz="2600" kern="1200"/>
        </a:p>
      </dsp:txBody>
      <dsp:txXfrm>
        <a:off x="50489" y="4517036"/>
        <a:ext cx="6190736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C53F8-EE46-466A-905D-284CC100D414}">
      <dsp:nvSpPr>
        <dsp:cNvPr id="0" name=""/>
        <dsp:cNvSpPr/>
      </dsp:nvSpPr>
      <dsp:spPr>
        <a:xfrm>
          <a:off x="0" y="1805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2E55-06D4-4CD4-BFE1-8DD05F7B78D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C0DE-0149-4F2F-BE0A-F06B8A5E477D}">
      <dsp:nvSpPr>
        <dsp:cNvPr id="0" name=""/>
        <dsp:cNvSpPr/>
      </dsp:nvSpPr>
      <dsp:spPr>
        <a:xfrm>
          <a:off x="1057183" y="1805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w Cen MT"/>
            </a:rPr>
            <a:t>obilje</a:t>
          </a:r>
          <a:r>
            <a:rPr lang="en-US" sz="1500" kern="1200"/>
            <a:t> omega-3 </a:t>
          </a:r>
          <a:r>
            <a:rPr lang="en-US" sz="1500" kern="1200" err="1"/>
            <a:t>nezasićenih</a:t>
          </a:r>
          <a:r>
            <a:rPr lang="en-US" sz="1500" kern="1200"/>
            <a:t> </a:t>
          </a:r>
          <a:r>
            <a:rPr lang="en-US" sz="1500" kern="1200" err="1"/>
            <a:t>masnih</a:t>
          </a:r>
          <a:r>
            <a:rPr lang="en-US" sz="1500" kern="1200"/>
            <a:t> </a:t>
          </a:r>
          <a:r>
            <a:rPr lang="en-US" sz="1500" kern="1200" err="1"/>
            <a:t>kiselina</a:t>
          </a:r>
          <a:endParaRPr lang="en-US" sz="1500" b="0" i="0" u="none" strike="noStrike" kern="1200" cap="none" baseline="0" noProof="0" err="1">
            <a:solidFill>
              <a:srgbClr val="010000"/>
            </a:solidFill>
            <a:latin typeface="Tw Cen MT"/>
          </a:endParaRPr>
        </a:p>
      </dsp:txBody>
      <dsp:txXfrm>
        <a:off x="1057183" y="1805"/>
        <a:ext cx="4336177" cy="915310"/>
      </dsp:txXfrm>
    </dsp:sp>
    <dsp:sp modelId="{4CBEE49A-A8BE-4F39-81F1-C9DDD747C92A}">
      <dsp:nvSpPr>
        <dsp:cNvPr id="0" name=""/>
        <dsp:cNvSpPr/>
      </dsp:nvSpPr>
      <dsp:spPr>
        <a:xfrm>
          <a:off x="0" y="1145944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528EA-4DEF-4113-ADE9-03E3DB9011A9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0E1A1-63FE-4D28-99A3-6A128EA20D36}">
      <dsp:nvSpPr>
        <dsp:cNvPr id="0" name=""/>
        <dsp:cNvSpPr/>
      </dsp:nvSpPr>
      <dsp:spPr>
        <a:xfrm>
          <a:off x="1057183" y="1145944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/>
            <a:t>vrlo</a:t>
          </a:r>
          <a:r>
            <a:rPr lang="en-US" sz="1500" kern="1200"/>
            <a:t> </a:t>
          </a:r>
          <a:r>
            <a:rPr lang="en-US" sz="1500" kern="1200" err="1"/>
            <a:t>povoljan</a:t>
          </a:r>
          <a:r>
            <a:rPr lang="en-US" sz="1500" kern="1200"/>
            <a:t> </a:t>
          </a:r>
          <a:r>
            <a:rPr lang="en-US" sz="1500" kern="1200" err="1"/>
            <a:t>učinak</a:t>
          </a:r>
          <a:r>
            <a:rPr lang="en-US" sz="1500" kern="1200"/>
            <a:t> </a:t>
          </a:r>
          <a:r>
            <a:rPr lang="en-US" sz="1500" kern="1200" err="1"/>
            <a:t>na</a:t>
          </a:r>
          <a:r>
            <a:rPr lang="en-US" sz="1500" kern="1200"/>
            <a:t> </a:t>
          </a:r>
          <a:r>
            <a:rPr lang="en-US" sz="1500" kern="1200" err="1"/>
            <a:t>srce</a:t>
          </a:r>
          <a:r>
            <a:rPr lang="en-US" sz="1500" kern="1200"/>
            <a:t> </a:t>
          </a:r>
          <a:r>
            <a:rPr lang="en-US" sz="1500" kern="1200" err="1"/>
            <a:t>i</a:t>
          </a:r>
          <a:r>
            <a:rPr lang="en-US" sz="1500" kern="1200"/>
            <a:t> </a:t>
          </a:r>
          <a:r>
            <a:rPr lang="en-US" sz="1500" kern="1200" err="1"/>
            <a:t>krvne</a:t>
          </a:r>
          <a:r>
            <a:rPr lang="en-US" sz="1500" kern="1200"/>
            <a:t> </a:t>
          </a:r>
          <a:r>
            <a:rPr lang="en-US" sz="1500" kern="1200" err="1"/>
            <a:t>žile</a:t>
          </a:r>
          <a:endParaRPr lang="en-US" sz="1500" kern="1200"/>
        </a:p>
      </dsp:txBody>
      <dsp:txXfrm>
        <a:off x="1057183" y="1145944"/>
        <a:ext cx="4336177" cy="915310"/>
      </dsp:txXfrm>
    </dsp:sp>
    <dsp:sp modelId="{3BF2EA8C-5E67-4411-A3E0-2478770DFFF1}">
      <dsp:nvSpPr>
        <dsp:cNvPr id="0" name=""/>
        <dsp:cNvSpPr/>
      </dsp:nvSpPr>
      <dsp:spPr>
        <a:xfrm>
          <a:off x="0" y="2290082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3945-C25F-4100-A531-365936723FA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381D4-53AF-4257-901B-98D2D0706C24}">
      <dsp:nvSpPr>
        <dsp:cNvPr id="0" name=""/>
        <dsp:cNvSpPr/>
      </dsp:nvSpPr>
      <dsp:spPr>
        <a:xfrm>
          <a:off x="1057183" y="2290082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/>
            <a:t>smanjuju</a:t>
          </a:r>
          <a:r>
            <a:rPr lang="en-US" sz="1500" kern="1200"/>
            <a:t> </a:t>
          </a:r>
          <a:r>
            <a:rPr lang="en-US" sz="1500" kern="1200" err="1"/>
            <a:t>ukupnu</a:t>
          </a:r>
          <a:r>
            <a:rPr lang="en-US" sz="1500" kern="1200"/>
            <a:t> </a:t>
          </a:r>
          <a:r>
            <a:rPr lang="en-US" sz="1500" kern="1200" err="1"/>
            <a:t>količinu</a:t>
          </a:r>
          <a:r>
            <a:rPr lang="en-US" sz="1500" kern="1200"/>
            <a:t> </a:t>
          </a:r>
          <a:r>
            <a:rPr lang="en-US" sz="1500" kern="1200" err="1"/>
            <a:t>kolesterola</a:t>
          </a:r>
          <a:endParaRPr lang="en-US" sz="1500" kern="1200"/>
        </a:p>
      </dsp:txBody>
      <dsp:txXfrm>
        <a:off x="1057183" y="2290082"/>
        <a:ext cx="4336177" cy="915310"/>
      </dsp:txXfrm>
    </dsp:sp>
    <dsp:sp modelId="{356EFE70-6440-4A79-852B-44029F0D99DA}">
      <dsp:nvSpPr>
        <dsp:cNvPr id="0" name=""/>
        <dsp:cNvSpPr/>
      </dsp:nvSpPr>
      <dsp:spPr>
        <a:xfrm>
          <a:off x="0" y="3434221"/>
          <a:ext cx="5393361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64585-4067-40B2-9EFD-46A0308712D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028CC-870D-4BCF-A1CD-3575997C9144}">
      <dsp:nvSpPr>
        <dsp:cNvPr id="0" name=""/>
        <dsp:cNvSpPr/>
      </dsp:nvSpPr>
      <dsp:spPr>
        <a:xfrm>
          <a:off x="1057183" y="3434221"/>
          <a:ext cx="4336177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izvor biološki vrijednih bjelančevina, vitamina D, vitamina A, vitamina B-grupe, kalcija, željeza, cinka, kalija, fosfora, joda i selena.</a:t>
          </a:r>
          <a:endParaRPr lang="en-US" sz="1500" kern="1200">
            <a:latin typeface="Tw Cen MT"/>
          </a:endParaRPr>
        </a:p>
      </dsp:txBody>
      <dsp:txXfrm>
        <a:off x="1057183" y="3434221"/>
        <a:ext cx="4336177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5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0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6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8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4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4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ibarstvo.mps.hr/UserDocsImages/Final_hrvatski_Eurofish_Izvje%C5%A1taj_Konzumacija%20ribe%20u%20Hrvatskoj_2017.pdf" TargetMode="External"/><Relationship Id="rId2" Type="http://schemas.openxmlformats.org/officeDocument/2006/relationships/hyperlink" Target="https://lagur-istarskisvoj.hr/objava-rezultata-odabira-projekata-za-mjeru-3-poticanje-povecanja-potrosnje-ribe-u-odgojno-obrazovnim-ustanovam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bahrvatske.hr/pet-razloga-za-to-kupovati-i-uzgojenu-ribu/" TargetMode="External"/><Relationship Id="rId5" Type="http://schemas.openxmlformats.org/officeDocument/2006/relationships/hyperlink" Target="https://zir.nsk.hr/islandora/object/pbf:13/preview" TargetMode="External"/><Relationship Id="rId4" Type="http://schemas.openxmlformats.org/officeDocument/2006/relationships/hyperlink" Target="https://repozitorij.unizg.hr/islandora/object/pbf:3019/previe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cs typeface="Calibri Light"/>
              </a:rPr>
              <a:t>VAŽNOST PREHRANE RIBOM</a:t>
            </a:r>
            <a:endParaRPr lang="en-US" sz="5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US" sz="2000"/>
              <a:t>OŠ Vladimira </a:t>
            </a:r>
            <a:r>
              <a:rPr lang="en-US" sz="2000" err="1"/>
              <a:t>Nazora</a:t>
            </a:r>
            <a:r>
              <a:rPr lang="en-US" sz="2000"/>
              <a:t> Pazin</a:t>
            </a:r>
          </a:p>
          <a:p>
            <a:pPr algn="l"/>
            <a:r>
              <a:rPr lang="en-US" sz="2000"/>
              <a:t>U sklopu Mjere 3. Poticanja povećanja </a:t>
            </a:r>
            <a:r>
              <a:rPr lang="en-US" sz="2000" dirty="0"/>
              <a:t>potrošnje ribe u odgojno obrazovnim ustanovama</a:t>
            </a:r>
          </a:p>
          <a:p>
            <a:pPr algn="l"/>
            <a:endParaRPr lang="en-US" sz="2000" dirty="0"/>
          </a:p>
          <a:p>
            <a:pPr algn="l"/>
            <a:r>
              <a:rPr lang="en-US" sz="2000"/>
              <a:t>LAGUR Istarski Švoj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D98EB-A1B0-4128-B2EE-676512CA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3" r="34096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8CA9307-4B93-4456-9A0F-9B05F06D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086" y="5001800"/>
            <a:ext cx="2009775" cy="1743075"/>
          </a:xfrm>
          <a:prstGeom prst="rect">
            <a:avLst/>
          </a:prstGeom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DBAD72-2EC2-499C-8E96-202A2EB6D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60" y="5288871"/>
            <a:ext cx="2743200" cy="1089764"/>
          </a:xfrm>
          <a:prstGeom prst="rect">
            <a:avLst/>
          </a:prstGeom>
        </p:spPr>
      </p:pic>
      <p:pic>
        <p:nvPicPr>
          <p:cNvPr id="7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0B1AC1D-724B-4BA7-8605-54CBAE82C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3" y="43852"/>
            <a:ext cx="1303194" cy="862322"/>
          </a:xfrm>
          <a:prstGeom prst="rect">
            <a:avLst/>
          </a:prstGeom>
        </p:spPr>
      </p:pic>
      <p:pic>
        <p:nvPicPr>
          <p:cNvPr id="8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D43DE8D-509A-4C7E-9E66-603B57670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205" y="41564"/>
            <a:ext cx="1714006" cy="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825BC-8A35-44B8-9E24-44C05ED2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VAŽNOST RIBE U PREHRANI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065E-208C-4E9A-9EFB-715BBF156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hr-HR" dirty="0"/>
              <a:t>n</a:t>
            </a:r>
            <a:r>
              <a:rPr lang="en-US" dirty="0" err="1"/>
              <a:t>akon</a:t>
            </a:r>
            <a:r>
              <a:rPr lang="en-US" dirty="0"/>
              <a:t> </a:t>
            </a:r>
            <a:r>
              <a:rPr lang="en-US" dirty="0" err="1"/>
              <a:t>masnog</a:t>
            </a:r>
            <a:r>
              <a:rPr lang="en-US" dirty="0"/>
              <a:t> </a:t>
            </a:r>
            <a:r>
              <a:rPr lang="en-US" dirty="0" err="1"/>
              <a:t>tkiva</a:t>
            </a:r>
            <a:r>
              <a:rPr lang="en-US" dirty="0"/>
              <a:t>, </a:t>
            </a:r>
            <a:r>
              <a:rPr lang="en-US" dirty="0" err="1"/>
              <a:t>živčani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masti</a:t>
            </a:r>
            <a:endParaRPr lang="en-US" dirty="0"/>
          </a:p>
          <a:p>
            <a:r>
              <a:rPr lang="en-US" dirty="0"/>
              <a:t>Omega-3 </a:t>
            </a:r>
            <a:r>
              <a:rPr lang="en-US" dirty="0" err="1"/>
              <a:t>masne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za </a:t>
            </a:r>
            <a:r>
              <a:rPr lang="en-US" dirty="0" err="1"/>
              <a:t>pravilan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živčanog</a:t>
            </a:r>
            <a:r>
              <a:rPr lang="en-US" dirty="0"/>
              <a:t> </a:t>
            </a:r>
            <a:r>
              <a:rPr lang="en-US" dirty="0" err="1"/>
              <a:t>sustava</a:t>
            </a:r>
            <a:endParaRPr lang="en-US" dirty="0"/>
          </a:p>
          <a:p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pogodna</a:t>
            </a:r>
            <a:r>
              <a:rPr lang="en-US" dirty="0"/>
              <a:t> u </a:t>
            </a:r>
            <a:r>
              <a:rPr lang="en-US" dirty="0" err="1"/>
              <a:t>prehrani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</a:t>
            </a:r>
            <a:r>
              <a:rPr lang="en-US" dirty="0" err="1"/>
              <a:t>smanjiti</a:t>
            </a:r>
            <a:r>
              <a:rPr lang="en-US" dirty="0"/>
              <a:t> </a:t>
            </a:r>
            <a:r>
              <a:rPr lang="en-US" dirty="0" err="1"/>
              <a:t>tjelesnu</a:t>
            </a:r>
            <a:r>
              <a:rPr lang="en-US" dirty="0"/>
              <a:t> </a:t>
            </a:r>
            <a:r>
              <a:rPr lang="en-US" dirty="0" err="1"/>
              <a:t>težinu</a:t>
            </a:r>
            <a:endParaRPr lang="en-US" dirty="0"/>
          </a:p>
        </p:txBody>
      </p:sp>
      <p:pic>
        <p:nvPicPr>
          <p:cNvPr id="5" name="Picture 5" descr="A plate of food&#10;&#10;Description automatically generated">
            <a:extLst>
              <a:ext uri="{FF2B5EF4-FFF2-40B4-BE49-F238E27FC236}">
                <a16:creationId xmlns:a16="http://schemas.microsoft.com/office/drawing/2014/main" id="{FF2E7FB0-B41A-4B61-BF82-B8D7AE219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098" r="12919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5C9D-6F7C-426C-9C49-76D89367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Prednosti i nedostaci ribe iz uzgoja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FC7B-304D-49F9-AE24-465FF6D2D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749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/>
              <a:t>Prednosti</a:t>
            </a:r>
            <a:r>
              <a:rPr lang="en-US" b="1"/>
              <a:t> </a:t>
            </a:r>
          </a:p>
          <a:p>
            <a:r>
              <a:rPr lang="en-US"/>
              <a:t> jeftinija</a:t>
            </a:r>
          </a:p>
          <a:p>
            <a:r>
              <a:rPr lang="en-US"/>
              <a:t> dostupna tokom cijele godine</a:t>
            </a:r>
          </a:p>
          <a:p>
            <a:r>
              <a:rPr lang="en-US"/>
              <a:t> ne sadrži teške metale u sebi </a:t>
            </a:r>
          </a:p>
          <a:p>
            <a:r>
              <a:rPr lang="en-US"/>
              <a:t> veća kontrola kvalitete</a:t>
            </a:r>
          </a:p>
          <a:p>
            <a:r>
              <a:rPr lang="en-US"/>
              <a:t> očuvanje ribljeg fonda i biološke raznolikosti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68E20-DAE0-49D2-9341-8313E5613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3862" y="164749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/>
              <a:t>Nedostaci</a:t>
            </a:r>
          </a:p>
          <a:p>
            <a:r>
              <a:rPr lang="en-US"/>
              <a:t> manje intenzivnog okusa</a:t>
            </a:r>
          </a:p>
          <a:p>
            <a:r>
              <a:rPr lang="en-US"/>
              <a:t> veće količine masnoća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5323D03-1992-4FAE-9AD9-2DA7071D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66" y="3567025"/>
            <a:ext cx="5038969" cy="2924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A29E8E8D-7FE5-4217-AA53-A4F435233183}"/>
              </a:ext>
            </a:extLst>
          </p:cNvPr>
          <p:cNvSpPr/>
          <p:nvPr/>
        </p:nvSpPr>
        <p:spPr>
          <a:xfrm>
            <a:off x="2971799" y="1457568"/>
            <a:ext cx="918307" cy="918307"/>
          </a:xfrm>
          <a:prstGeom prst="mathPlus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C3EAB4E8-024F-4D8E-9116-26EE2C637D6B}"/>
              </a:ext>
            </a:extLst>
          </p:cNvPr>
          <p:cNvSpPr/>
          <p:nvPr/>
        </p:nvSpPr>
        <p:spPr>
          <a:xfrm>
            <a:off x="8604982" y="1414828"/>
            <a:ext cx="918307" cy="91830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E70ED-57B3-4099-8578-5145D7CC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PLAVA RIBA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5" descr="Graphical user interface&#10;&#10;Description automatically generated">
            <a:extLst>
              <a:ext uri="{FF2B5EF4-FFF2-40B4-BE49-F238E27FC236}">
                <a16:creationId xmlns:a16="http://schemas.microsoft.com/office/drawing/2014/main" id="{A4348057-FFFC-4134-B300-BEF217027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4" r="10383" b="1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6F251B-F93C-4526-B369-CC08F994C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13464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78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52F8-372F-456C-87F1-D01C856C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DD537-5EAE-4D13-B007-B20E625B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3210" cy="38597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LAGUR </a:t>
            </a:r>
            <a:r>
              <a:rPr lang="en-US" dirty="0" err="1"/>
              <a:t>Istarski</a:t>
            </a:r>
            <a:r>
              <a:rPr lang="en-US" dirty="0"/>
              <a:t> </a:t>
            </a:r>
            <a:r>
              <a:rPr lang="en-US" dirty="0" err="1"/>
              <a:t>škvoj</a:t>
            </a:r>
            <a:r>
              <a:rPr lang="en-US" dirty="0"/>
              <a:t> (</a:t>
            </a:r>
            <a:r>
              <a:rPr lang="en-US" dirty="0">
                <a:ea typeface="+mn-lt"/>
                <a:cs typeface="+mn-lt"/>
                <a:hlinkClick r:id="rId2"/>
              </a:rPr>
              <a:t>https://lagur-istarskisvoj.hr/objava-rezultata-odabira-projekata-za-mjeru-3-poticanje-povecanja-potrosnje-ribe-u-odgojno-obrazovnim-ustanovama/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r>
              <a:rPr lang="en-US" dirty="0" err="1"/>
              <a:t>Eurofish</a:t>
            </a:r>
            <a:r>
              <a:rPr lang="en-US" dirty="0"/>
              <a:t> </a:t>
            </a:r>
            <a:r>
              <a:rPr lang="en-US" dirty="0" err="1"/>
              <a:t>izvještaj</a:t>
            </a:r>
            <a:r>
              <a:rPr lang="en-US" dirty="0"/>
              <a:t> 2017 (</a:t>
            </a:r>
            <a:r>
              <a:rPr lang="en-US" dirty="0">
                <a:ea typeface="+mn-lt"/>
                <a:cs typeface="+mn-lt"/>
                <a:hlinkClick r:id="rId3"/>
              </a:rPr>
              <a:t>https://ribarstvo.mps.hr/UserDocsImages/Final_hrvatski_Eurofish_Izvje%C5%A1taj_Konzumacija%20ribe%20u%20Hrvatskoj_2017.pdf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/>
              <a:t>Bakir, L. Analiza </a:t>
            </a:r>
            <a:r>
              <a:rPr lang="en-US" dirty="0" err="1"/>
              <a:t>konzumacije</a:t>
            </a:r>
            <a:r>
              <a:rPr lang="en-US" dirty="0"/>
              <a:t> </a:t>
            </a:r>
            <a:r>
              <a:rPr lang="en-US" dirty="0" err="1"/>
              <a:t>riba</a:t>
            </a:r>
            <a:r>
              <a:rPr lang="en-US" dirty="0"/>
              <a:t>, 2018. (</a:t>
            </a:r>
            <a:r>
              <a:rPr lang="en-US" dirty="0">
                <a:ea typeface="+mn-lt"/>
                <a:cs typeface="+mn-lt"/>
                <a:hlinkClick r:id="rId4"/>
              </a:rPr>
              <a:t>https://repozitorij.unizg.hr/islandora/object/pbf:3019/preview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 err="1"/>
              <a:t>Polančec</a:t>
            </a:r>
            <a:r>
              <a:rPr lang="en-US" dirty="0"/>
              <a:t>, P., Unos Omega-3 </a:t>
            </a:r>
            <a:r>
              <a:rPr lang="en-US" dirty="0" err="1"/>
              <a:t>polinezasićenih</a:t>
            </a:r>
            <a:r>
              <a:rPr lang="en-US" dirty="0"/>
              <a:t> </a:t>
            </a:r>
            <a:r>
              <a:rPr lang="en-US" dirty="0" err="1"/>
              <a:t>masnih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 u </a:t>
            </a:r>
            <a:r>
              <a:rPr lang="en-US" dirty="0" err="1"/>
              <a:t>trudnoći</a:t>
            </a:r>
            <a:r>
              <a:rPr lang="en-US" dirty="0"/>
              <a:t>, 2015. (</a:t>
            </a:r>
            <a:r>
              <a:rPr lang="en-US" dirty="0">
                <a:ea typeface="+mn-lt"/>
                <a:cs typeface="+mn-lt"/>
                <a:hlinkClick r:id="rId5"/>
              </a:rPr>
              <a:t>https://zir.nsk.hr/islandora/object/pbf:13/preview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 err="1">
                <a:ea typeface="+mn-lt"/>
                <a:cs typeface="+mn-lt"/>
              </a:rPr>
              <a:t>Operativni</a:t>
            </a:r>
            <a:r>
              <a:rPr lang="en-US" dirty="0">
                <a:ea typeface="+mn-lt"/>
                <a:cs typeface="+mn-lt"/>
              </a:rPr>
              <a:t> program za </a:t>
            </a:r>
            <a:r>
              <a:rPr lang="en-US" dirty="0" err="1">
                <a:ea typeface="+mn-lt"/>
                <a:cs typeface="+mn-lt"/>
              </a:rPr>
              <a:t>pomorstvo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ribarstvo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>
                <a:ea typeface="+mn-lt"/>
                <a:cs typeface="+mn-lt"/>
                <a:hlinkClick r:id="rId6"/>
              </a:rPr>
              <a:t>https://www.ribahrvatske.hr/pet-razloga-za-to-kupovati-i-uzgojenu-ribu/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58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546F6-DAED-432F-B755-76CC4B8A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Važnost učenja o pravilnoj prehrani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CC82-C26D-4D71-941E-FFDC07E9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 err="1"/>
              <a:t>Nepravilna</a:t>
            </a:r>
            <a:r>
              <a:rPr lang="en-US" sz="2600" dirty="0"/>
              <a:t> </a:t>
            </a:r>
            <a:r>
              <a:rPr lang="en-US" sz="2600" dirty="0" err="1"/>
              <a:t>prehrana</a:t>
            </a:r>
            <a:r>
              <a:rPr lang="en-US" sz="2600" dirty="0"/>
              <a:t> je </a:t>
            </a:r>
            <a:r>
              <a:rPr lang="en-US" sz="2600" dirty="0" err="1"/>
              <a:t>glavni</a:t>
            </a:r>
            <a:r>
              <a:rPr lang="en-US" sz="2600" dirty="0"/>
              <a:t> </a:t>
            </a:r>
            <a:r>
              <a:rPr lang="en-US" sz="2600" dirty="0" err="1"/>
              <a:t>razlog</a:t>
            </a:r>
            <a:r>
              <a:rPr lang="en-US" sz="2600" dirty="0"/>
              <a:t> </a:t>
            </a:r>
            <a:r>
              <a:rPr lang="en-US" sz="2600" dirty="0" err="1"/>
              <a:t>prekomjerne</a:t>
            </a:r>
            <a:r>
              <a:rPr lang="en-US" sz="2600" dirty="0"/>
              <a:t> </a:t>
            </a:r>
            <a:r>
              <a:rPr lang="en-US" sz="2600" dirty="0" err="1"/>
              <a:t>tjelesne</a:t>
            </a:r>
            <a:r>
              <a:rPr lang="en-US" sz="2600" dirty="0"/>
              <a:t> </a:t>
            </a:r>
            <a:r>
              <a:rPr lang="en-US" sz="2600" dirty="0" err="1"/>
              <a:t>težine</a:t>
            </a:r>
            <a:r>
              <a:rPr lang="en-US" sz="2600" dirty="0"/>
              <a:t>.</a:t>
            </a:r>
          </a:p>
          <a:p>
            <a:r>
              <a:rPr lang="en-US" sz="2600" dirty="0"/>
              <a:t>Kao </a:t>
            </a:r>
            <a:r>
              <a:rPr lang="en-US" sz="2600" dirty="0" err="1"/>
              <a:t>vrsta</a:t>
            </a:r>
            <a:r>
              <a:rPr lang="en-US" sz="2600" dirty="0"/>
              <a:t> </a:t>
            </a:r>
            <a:r>
              <a:rPr lang="en-US" sz="2600" dirty="0" err="1"/>
              <a:t>razvili</a:t>
            </a:r>
            <a:r>
              <a:rPr lang="en-US" sz="2600" dirty="0"/>
              <a:t> </a:t>
            </a:r>
            <a:r>
              <a:rPr lang="en-US" sz="2600" dirty="0" err="1"/>
              <a:t>smo</a:t>
            </a:r>
            <a:r>
              <a:rPr lang="en-US" sz="2600" dirty="0"/>
              <a:t> se u </a:t>
            </a:r>
            <a:r>
              <a:rPr lang="en-US" sz="2600" dirty="0" err="1"/>
              <a:t>sredini</a:t>
            </a:r>
            <a:r>
              <a:rPr lang="en-US" sz="2600" dirty="0"/>
              <a:t> </a:t>
            </a:r>
            <a:r>
              <a:rPr lang="en-US" sz="2600" dirty="0" err="1"/>
              <a:t>oskudnom</a:t>
            </a:r>
            <a:r>
              <a:rPr lang="en-US" sz="2600" dirty="0"/>
              <a:t> </a:t>
            </a:r>
            <a:r>
              <a:rPr lang="en-US" sz="2600" dirty="0" err="1"/>
              <a:t>hranom</a:t>
            </a:r>
            <a:r>
              <a:rPr lang="en-US" sz="2600" dirty="0"/>
              <a:t>. Danas </a:t>
            </a:r>
            <a:r>
              <a:rPr lang="en-US" sz="2600" dirty="0" err="1"/>
              <a:t>kad</a:t>
            </a:r>
            <a:r>
              <a:rPr lang="en-US" sz="2600" dirty="0"/>
              <a:t> </a:t>
            </a:r>
            <a:r>
              <a:rPr lang="en-US" sz="2600" dirty="0" err="1"/>
              <a:t>imamo</a:t>
            </a:r>
            <a:r>
              <a:rPr lang="en-US" sz="2600" dirty="0"/>
              <a:t> </a:t>
            </a:r>
            <a:r>
              <a:rPr lang="en-US" sz="2600" dirty="0" err="1"/>
              <a:t>hrane</a:t>
            </a:r>
            <a:r>
              <a:rPr lang="en-US" sz="2600" dirty="0"/>
              <a:t> u </a:t>
            </a:r>
            <a:r>
              <a:rPr lang="en-US" sz="2600" dirty="0" err="1"/>
              <a:t>obilju</a:t>
            </a:r>
            <a:r>
              <a:rPr lang="en-US" sz="2600" dirty="0"/>
              <a:t>, </a:t>
            </a:r>
            <a:r>
              <a:rPr lang="en-US" sz="2600" dirty="0" err="1"/>
              <a:t>nemamo</a:t>
            </a:r>
            <a:r>
              <a:rPr lang="en-US" sz="2600" dirty="0"/>
              <a:t> </a:t>
            </a:r>
            <a:r>
              <a:rPr lang="en-US" sz="2600" dirty="0" err="1"/>
              <a:t>prirodne</a:t>
            </a:r>
            <a:r>
              <a:rPr lang="en-US" sz="2600" dirty="0"/>
              <a:t> </a:t>
            </a:r>
            <a:r>
              <a:rPr lang="en-US" sz="2600" dirty="0" err="1"/>
              <a:t>mehanizme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urođeni</a:t>
            </a:r>
            <a:r>
              <a:rPr lang="en-US" sz="2600" dirty="0"/>
              <a:t> </a:t>
            </a:r>
            <a:r>
              <a:rPr lang="en-US" sz="2600" dirty="0" err="1"/>
              <a:t>poriv</a:t>
            </a:r>
            <a:r>
              <a:rPr lang="en-US" sz="2600" dirty="0"/>
              <a:t> za </a:t>
            </a:r>
            <a:r>
              <a:rPr lang="en-US" sz="2600" dirty="0" err="1"/>
              <a:t>pravilnom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raznolikom</a:t>
            </a:r>
            <a:r>
              <a:rPr lang="en-US" sz="2600" dirty="0"/>
              <a:t> </a:t>
            </a:r>
            <a:r>
              <a:rPr lang="en-US" sz="2600" dirty="0" err="1"/>
              <a:t>prehranom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dovoljnom</a:t>
            </a:r>
            <a:r>
              <a:rPr lang="en-US" sz="2600" dirty="0"/>
              <a:t> </a:t>
            </a:r>
            <a:r>
              <a:rPr lang="en-US" sz="2600" dirty="0" err="1"/>
              <a:t>konzumacijom</a:t>
            </a:r>
            <a:r>
              <a:rPr lang="en-US" sz="2600" dirty="0"/>
              <a:t> </a:t>
            </a:r>
            <a:r>
              <a:rPr lang="en-US" sz="2600" dirty="0" err="1"/>
              <a:t>ribe</a:t>
            </a:r>
            <a:r>
              <a:rPr lang="en-US" sz="2600" dirty="0"/>
              <a:t>.</a:t>
            </a:r>
          </a:p>
        </p:txBody>
      </p:sp>
      <p:pic>
        <p:nvPicPr>
          <p:cNvPr id="5" name="Picture 5" descr="A picture containing rock, dog, old, sitting&#10;&#10;Description automatically generated">
            <a:extLst>
              <a:ext uri="{FF2B5EF4-FFF2-40B4-BE49-F238E27FC236}">
                <a16:creationId xmlns:a16="http://schemas.microsoft.com/office/drawing/2014/main" id="{DA4745F4-9BDF-45D2-BB58-D2327B506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471" r="17688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25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BC6F4-D17F-4009-93DD-D98089AE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RIBE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ED1C22A0-CCD0-49E4-8116-7A40E696A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40196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12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E52E-7ECA-418D-B939-53C370C3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RIBE se </a:t>
            </a:r>
            <a:r>
              <a:rPr lang="en-US" err="1"/>
              <a:t>dijele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A2104-3EF1-4694-A571-7B6ECA1E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HRSKAVIČNJAČE</a:t>
            </a:r>
          </a:p>
        </p:txBody>
      </p:sp>
      <p:pic>
        <p:nvPicPr>
          <p:cNvPr id="7" name="Picture 7" descr="A fish swimming under water&#10;&#10;Description automatically generated">
            <a:extLst>
              <a:ext uri="{FF2B5EF4-FFF2-40B4-BE49-F238E27FC236}">
                <a16:creationId xmlns:a16="http://schemas.microsoft.com/office/drawing/2014/main" id="{83D3F81D-7EEC-4438-8E6C-6B7A671B15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904" y="2637092"/>
            <a:ext cx="2720197" cy="181029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EAF92-C898-41A0-9727-66A86C8CC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KOŠTUNJAČE</a:t>
            </a:r>
          </a:p>
        </p:txBody>
      </p:sp>
      <p:pic>
        <p:nvPicPr>
          <p:cNvPr id="8" name="Picture 8" descr="A close up of a fish&#10;&#10;Description automatically generated">
            <a:extLst>
              <a:ext uri="{FF2B5EF4-FFF2-40B4-BE49-F238E27FC236}">
                <a16:creationId xmlns:a16="http://schemas.microsoft.com/office/drawing/2014/main" id="{0742A5A7-BE12-429E-A6A4-3A33FCC612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02452" y="2646887"/>
            <a:ext cx="2381250" cy="1790700"/>
          </a:xfrm>
        </p:spPr>
      </p:pic>
      <p:pic>
        <p:nvPicPr>
          <p:cNvPr id="9" name="Picture 9" descr="A picture containing bird, outdoor, water, ray&#10;&#10;Description automatically generated">
            <a:extLst>
              <a:ext uri="{FF2B5EF4-FFF2-40B4-BE49-F238E27FC236}">
                <a16:creationId xmlns:a16="http://schemas.microsoft.com/office/drawing/2014/main" id="{C490A6DC-3366-4DBB-95D1-A38BBC5A1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9" y="4843694"/>
            <a:ext cx="2743200" cy="1541330"/>
          </a:xfrm>
          <a:prstGeom prst="rect">
            <a:avLst/>
          </a:prstGeom>
        </p:spPr>
      </p:pic>
      <p:pic>
        <p:nvPicPr>
          <p:cNvPr id="10" name="Picture 10" descr="A close up of a fish&#10;&#10;Description automatically generated">
            <a:extLst>
              <a:ext uri="{FF2B5EF4-FFF2-40B4-BE49-F238E27FC236}">
                <a16:creationId xmlns:a16="http://schemas.microsoft.com/office/drawing/2014/main" id="{300C0C81-36B1-433C-954C-DBF18E895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294" y="4843463"/>
            <a:ext cx="2518734" cy="1656811"/>
          </a:xfrm>
          <a:prstGeom prst="rect">
            <a:avLst/>
          </a:prstGeom>
        </p:spPr>
      </p:pic>
      <p:pic>
        <p:nvPicPr>
          <p:cNvPr id="11" name="Picture 11" descr="A fish swimming under water&#10;&#10;Description automatically generated">
            <a:extLst>
              <a:ext uri="{FF2B5EF4-FFF2-40B4-BE49-F238E27FC236}">
                <a16:creationId xmlns:a16="http://schemas.microsoft.com/office/drawing/2014/main" id="{DA5F0F9C-EBEE-40FB-818D-1E8065DC8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005" y="2739246"/>
            <a:ext cx="2095500" cy="1638300"/>
          </a:xfrm>
          <a:prstGeom prst="rect">
            <a:avLst/>
          </a:prstGeom>
        </p:spPr>
      </p:pic>
      <p:pic>
        <p:nvPicPr>
          <p:cNvPr id="12" name="Picture 12" descr="A fish swimming under water&#10;&#10;Description automatically generated">
            <a:extLst>
              <a:ext uri="{FF2B5EF4-FFF2-40B4-BE49-F238E27FC236}">
                <a16:creationId xmlns:a16="http://schemas.microsoft.com/office/drawing/2014/main" id="{E796A13C-9C8B-4EEF-9342-609EE0923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1370" y="2744369"/>
            <a:ext cx="2418092" cy="1628057"/>
          </a:xfrm>
          <a:prstGeom prst="rect">
            <a:avLst/>
          </a:prstGeom>
        </p:spPr>
      </p:pic>
      <p:pic>
        <p:nvPicPr>
          <p:cNvPr id="13" name="Picture 13" descr="A picture containing reef, colorful, swimming, table&#10;&#10;Description automatically generated">
            <a:extLst>
              <a:ext uri="{FF2B5EF4-FFF2-40B4-BE49-F238E27FC236}">
                <a16:creationId xmlns:a16="http://schemas.microsoft.com/office/drawing/2014/main" id="{1A6F1057-50B4-4ABC-BE75-39AC02007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164" y="4694747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4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4866-8E01-491D-BBDC-679F296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 </a:t>
            </a:r>
            <a:r>
              <a:rPr lang="en-US" err="1"/>
              <a:t>prehrani</a:t>
            </a:r>
            <a:r>
              <a:rPr lang="en-US"/>
              <a:t> </a:t>
            </a:r>
            <a:r>
              <a:rPr lang="en-US" err="1"/>
              <a:t>ribe</a:t>
            </a:r>
            <a:r>
              <a:rPr lang="en-US"/>
              <a:t> </a:t>
            </a:r>
            <a:r>
              <a:rPr lang="en-US" err="1"/>
              <a:t>dijelimo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:</a:t>
            </a:r>
          </a:p>
        </p:txBody>
      </p:sp>
      <p:pic>
        <p:nvPicPr>
          <p:cNvPr id="7" name="Picture 7" descr="A close up of a fish&#10;&#10;Description automatically generated">
            <a:extLst>
              <a:ext uri="{FF2B5EF4-FFF2-40B4-BE49-F238E27FC236}">
                <a16:creationId xmlns:a16="http://schemas.microsoft.com/office/drawing/2014/main" id="{50FDB153-CB22-475F-A80A-32F49CDD99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5237" y="2503025"/>
            <a:ext cx="4426248" cy="301295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B5EC1-7942-4D66-826F-BFB53D7E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PLAVA RIBA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79B08-0B8D-4784-8A45-7A2B75D7FF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srdela</a:t>
            </a:r>
          </a:p>
          <a:p>
            <a:r>
              <a:rPr lang="en-US"/>
              <a:t>inćuni</a:t>
            </a:r>
          </a:p>
          <a:p>
            <a:r>
              <a:rPr lang="en-US"/>
              <a:t>papaline</a:t>
            </a:r>
          </a:p>
          <a:p>
            <a:r>
              <a:rPr lang="en-US"/>
              <a:t>tuna</a:t>
            </a:r>
          </a:p>
          <a:p>
            <a:r>
              <a:rPr lang="en-US"/>
              <a:t>šaran</a:t>
            </a:r>
          </a:p>
          <a:p>
            <a:r>
              <a:rPr lang="en-US"/>
              <a:t>skuša</a:t>
            </a:r>
          </a:p>
          <a:p>
            <a:r>
              <a:rPr lang="en-US" err="1"/>
              <a:t>losos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fish swimming under water&#10;&#10;Description automatically generated">
            <a:extLst>
              <a:ext uri="{FF2B5EF4-FFF2-40B4-BE49-F238E27FC236}">
                <a16:creationId xmlns:a16="http://schemas.microsoft.com/office/drawing/2014/main" id="{883F2446-7473-45A3-B528-131AEF2CC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9524" y="1600665"/>
            <a:ext cx="4310691" cy="164027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4983D-DDF9-414F-A3AB-2586150F4A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559729"/>
            <a:ext cx="5183188" cy="823912"/>
          </a:xfrm>
        </p:spPr>
        <p:txBody>
          <a:bodyPr/>
          <a:lstStyle/>
          <a:p>
            <a:pPr algn="ctr"/>
            <a:r>
              <a:rPr lang="en-US"/>
              <a:t>BIJELA RIBA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0FCC0-4284-4CAF-BED4-85630D1E0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48207"/>
            <a:ext cx="5183188" cy="3555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orada</a:t>
            </a:r>
          </a:p>
          <a:p>
            <a:r>
              <a:rPr lang="en-US"/>
              <a:t>brancin</a:t>
            </a:r>
          </a:p>
          <a:p>
            <a:r>
              <a:rPr lang="en-US"/>
              <a:t>kovač</a:t>
            </a:r>
          </a:p>
          <a:p>
            <a:r>
              <a:rPr lang="en-US"/>
              <a:t>zubatac</a:t>
            </a:r>
          </a:p>
          <a:p>
            <a:r>
              <a:rPr lang="en-US"/>
              <a:t>list</a:t>
            </a:r>
          </a:p>
          <a:p>
            <a:r>
              <a:rPr lang="en-US"/>
              <a:t>oslić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A1C5758-DCC1-4A4D-BEF6-6B086BE2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13" y="3621388"/>
            <a:ext cx="4469201" cy="2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71A88-B3CD-43EA-A688-10B6D5C9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RIBA U PREHRANI - VAŽNOST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F68D-C59E-4F21-B059-66952996E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Riba se lovi i jede još od doba prapovijesti</a:t>
            </a:r>
          </a:p>
          <a:p>
            <a:r>
              <a:rPr lang="hr-HR"/>
              <a:t>Ribu su izuzetno cijenili Egipćani, Kinezi i Rimljani</a:t>
            </a:r>
          </a:p>
        </p:txBody>
      </p:sp>
      <p:pic>
        <p:nvPicPr>
          <p:cNvPr id="5" name="Picture 5" descr="A picture containing person, fabric, standing, old&#10;&#10;Description automatically generated">
            <a:extLst>
              <a:ext uri="{FF2B5EF4-FFF2-40B4-BE49-F238E27FC236}">
                <a16:creationId xmlns:a16="http://schemas.microsoft.com/office/drawing/2014/main" id="{B06C6282-7CAB-4FF2-B2BC-33A07C51D2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483" r="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photo, graffiti, building, many&#10;&#10;Description automatically generated">
            <a:extLst>
              <a:ext uri="{FF2B5EF4-FFF2-40B4-BE49-F238E27FC236}">
                <a16:creationId xmlns:a16="http://schemas.microsoft.com/office/drawing/2014/main" id="{461535E0-F87F-472C-B3E9-F70CDFEC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10" y="3779448"/>
            <a:ext cx="4464168" cy="28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2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42E2E-0433-4053-9B30-1F3FEB50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RIBA U PREHRANI - Hrvatska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8AD2-4E06-427A-A5C4-8328BD9A2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godišnja potrošnja u Republici Hrvatskoj iznosi samo oko 8,5 kg po stanovniku dok je prosjek EU 20,1 kg po stanovniku</a:t>
            </a:r>
          </a:p>
          <a:p>
            <a:r>
              <a:rPr lang="en-US" sz="2600"/>
              <a:t>u svrhu očuvanja zdravlja tjedno bi trebalo jesti barem dva puta po 170 g ribe</a:t>
            </a:r>
          </a:p>
          <a:p>
            <a:r>
              <a:rPr lang="en-US" sz="2600"/>
              <a:t>U hrvatskoj se najviše konzumiraju oslić, srdela I šaran</a:t>
            </a:r>
          </a:p>
        </p:txBody>
      </p:sp>
      <p:pic>
        <p:nvPicPr>
          <p:cNvPr id="5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id="{26A493E0-9990-46F7-BF8E-C9AA7268A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887" r="22148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2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7D634-9C23-42BF-94ED-7E850826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VAŽNOST RIBE U PREHRANI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64C7-393A-4072-ABE5-F53A53A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err="1">
                <a:ea typeface="+mn-lt"/>
                <a:cs typeface="+mn-lt"/>
              </a:rPr>
              <a:t>pohranjuje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masti</a:t>
            </a:r>
            <a:r>
              <a:rPr lang="en-US" sz="2400">
                <a:ea typeface="+mn-lt"/>
                <a:cs typeface="+mn-lt"/>
              </a:rPr>
              <a:t> u </a:t>
            </a:r>
            <a:r>
              <a:rPr lang="en-US" sz="2400" err="1">
                <a:ea typeface="+mn-lt"/>
                <a:cs typeface="+mn-lt"/>
              </a:rPr>
              <a:t>masnim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stanicama</a:t>
            </a:r>
            <a:r>
              <a:rPr lang="en-US" sz="2400">
                <a:ea typeface="+mn-lt"/>
                <a:cs typeface="+mn-lt"/>
              </a:rPr>
              <a:t> po </a:t>
            </a:r>
            <a:r>
              <a:rPr lang="en-US" sz="2400" err="1">
                <a:ea typeface="+mn-lt"/>
                <a:cs typeface="+mn-lt"/>
              </a:rPr>
              <a:t>cijelom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tijelu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bijela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samo</a:t>
            </a:r>
            <a:r>
              <a:rPr lang="en-US" sz="240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jetri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trbušnoj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šupljini</a:t>
            </a:r>
            <a:endParaRPr lang="en-US" sz="2400">
              <a:ea typeface="+mn-lt"/>
              <a:cs typeface="+mn-lt"/>
            </a:endParaRPr>
          </a:p>
          <a:p>
            <a:r>
              <a:rPr lang="en-US" sz="2400" err="1">
                <a:ea typeface="+mn-lt"/>
                <a:cs typeface="+mn-lt"/>
              </a:rPr>
              <a:t>plavom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ribom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naziva</a:t>
            </a:r>
            <a:r>
              <a:rPr lang="en-US" sz="240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ona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koja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leđima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bokovima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ima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srebrnkaste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pruge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koje</a:t>
            </a:r>
            <a:r>
              <a:rPr lang="en-US" sz="240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odražavaju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plavom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bojom</a:t>
            </a:r>
            <a:r>
              <a:rPr lang="en-US" sz="2400">
                <a:ea typeface="+mn-lt"/>
                <a:cs typeface="+mn-lt"/>
              </a:rPr>
              <a:t>.</a:t>
            </a:r>
          </a:p>
          <a:p>
            <a:r>
              <a:rPr lang="en-US" sz="2400" err="1">
                <a:ea typeface="+mn-lt"/>
                <a:cs typeface="+mn-lt"/>
              </a:rPr>
              <a:t>sadrži</a:t>
            </a:r>
            <a:r>
              <a:rPr lang="en-US" sz="2400">
                <a:ea typeface="+mn-lt"/>
                <a:cs typeface="+mn-lt"/>
              </a:rPr>
              <a:t> 5 do 10 % </a:t>
            </a:r>
            <a:r>
              <a:rPr lang="en-US" sz="2400" err="1">
                <a:ea typeface="+mn-lt"/>
                <a:cs typeface="+mn-lt"/>
              </a:rPr>
              <a:t>masti</a:t>
            </a:r>
            <a:r>
              <a:rPr lang="en-US" sz="2400">
                <a:ea typeface="+mn-lt"/>
                <a:cs typeface="+mn-lt"/>
              </a:rPr>
              <a:t>, a </a:t>
            </a:r>
            <a:r>
              <a:rPr lang="en-US" sz="2400" err="1">
                <a:ea typeface="+mn-lt"/>
                <a:cs typeface="+mn-lt"/>
              </a:rPr>
              <a:t>katkad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više</a:t>
            </a:r>
            <a:r>
              <a:rPr lang="en-US" sz="2400">
                <a:ea typeface="+mn-lt"/>
                <a:cs typeface="+mn-lt"/>
              </a:rPr>
              <a:t> od 10 %</a:t>
            </a:r>
            <a:endParaRPr lang="en-US" sz="2400"/>
          </a:p>
          <a:p>
            <a:r>
              <a:rPr lang="hr-HR" sz="2400" dirty="0">
                <a:ea typeface="+mn-lt"/>
                <a:cs typeface="+mn-lt"/>
              </a:rPr>
              <a:t>u </a:t>
            </a:r>
            <a:r>
              <a:rPr lang="en-US" sz="2400" err="1">
                <a:ea typeface="+mn-lt"/>
                <a:cs typeface="+mn-lt"/>
              </a:rPr>
              <a:t>Jadranskom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moru</a:t>
            </a:r>
            <a:r>
              <a:rPr lang="en-US" sz="2400">
                <a:ea typeface="+mn-lt"/>
                <a:cs typeface="+mn-lt"/>
              </a:rPr>
              <a:t> ta </a:t>
            </a:r>
            <a:r>
              <a:rPr lang="en-US" sz="2400" err="1">
                <a:ea typeface="+mn-lt"/>
                <a:cs typeface="+mn-lt"/>
              </a:rPr>
              <a:t>riba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plovi</a:t>
            </a:r>
            <a:r>
              <a:rPr lang="en-US" sz="240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velikim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plovama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lovi</a:t>
            </a:r>
            <a:r>
              <a:rPr lang="en-US" sz="2400">
                <a:ea typeface="+mn-lt"/>
                <a:cs typeface="+mn-lt"/>
              </a:rPr>
              <a:t> se u </a:t>
            </a:r>
            <a:r>
              <a:rPr lang="en-US" sz="2400" err="1">
                <a:ea typeface="+mn-lt"/>
                <a:cs typeface="+mn-lt"/>
              </a:rPr>
              <a:t>velikim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količinama</a:t>
            </a:r>
            <a:endParaRPr lang="en-US" sz="2400" err="1"/>
          </a:p>
          <a:p>
            <a:endParaRPr lang="en-US" sz="2400"/>
          </a:p>
        </p:txBody>
      </p:sp>
      <p:pic>
        <p:nvPicPr>
          <p:cNvPr id="4" name="Picture 4" descr="A picture containing outdoor, water, boat, full&#10;&#10;Description automatically generated">
            <a:extLst>
              <a:ext uri="{FF2B5EF4-FFF2-40B4-BE49-F238E27FC236}">
                <a16:creationId xmlns:a16="http://schemas.microsoft.com/office/drawing/2014/main" id="{20212524-734B-4424-B60E-06F76CFEE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7" r="17114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1045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Celestial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527</Words>
  <Application>Microsoft Office PowerPoint</Application>
  <PresentationFormat>Široki zaslon</PresentationFormat>
  <Paragraphs>71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Tw Cen MT</vt:lpstr>
      <vt:lpstr>ShapesVTI</vt:lpstr>
      <vt:lpstr>VAŽNOST PREHRANE RIBOM</vt:lpstr>
      <vt:lpstr>Važnost učenja o pravilnoj prehrani</vt:lpstr>
      <vt:lpstr>RIBE</vt:lpstr>
      <vt:lpstr>RIBE se dijele na:</vt:lpstr>
      <vt:lpstr>U prehrani ribe dijelimo na:</vt:lpstr>
      <vt:lpstr>PowerPoint prezentacija</vt:lpstr>
      <vt:lpstr>RIBA U PREHRANI - VAŽNOST</vt:lpstr>
      <vt:lpstr>RIBA U PREHRANI - Hrvatska</vt:lpstr>
      <vt:lpstr>VAŽNOST RIBE U PREHRANI</vt:lpstr>
      <vt:lpstr>VAŽNOST RIBE U PREHRANI</vt:lpstr>
      <vt:lpstr>Prednosti i nedostaci ribe iz uzgoja</vt:lpstr>
      <vt:lpstr>PLAVA RIBA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DAVID</cp:lastModifiedBy>
  <cp:revision>42</cp:revision>
  <dcterms:created xsi:type="dcterms:W3CDTF">2020-10-12T07:18:24Z</dcterms:created>
  <dcterms:modified xsi:type="dcterms:W3CDTF">2020-10-14T06:42:45Z</dcterms:modified>
</cp:coreProperties>
</file>