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7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6A5260C-331E-4068-A60D-32DA75EE1248}" type="datetimeFigureOut">
              <a:rPr lang="hr-HR" smtClean="0"/>
              <a:t>28.11.2016.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51C5859-63C8-4E81-81E0-ABB94B405231}" type="slidenum">
              <a:rPr lang="hr-HR" smtClean="0"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b="1" dirty="0" smtClean="0"/>
              <a:t>18.11.1991.</a:t>
            </a:r>
            <a:endParaRPr lang="hr-HR" b="1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r-HR" sz="7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SJEĆANJA NA VUKOVAR</a:t>
            </a:r>
            <a:endParaRPr lang="hr-HR" sz="7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2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62150"/>
            <a:ext cx="6553200" cy="36957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</a:t>
            </a:r>
            <a:r>
              <a:rPr lang="hr-HR" b="1" i="1" spc="3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BLAGO ZADRO </a:t>
            </a:r>
            <a:endParaRPr lang="hr-HR" b="1" i="1" spc="3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9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Ne uspjeli pokusaj </a:t>
            </a:r>
            <a:r>
              <a:rPr lang="hr-HR" dirty="0"/>
              <a:t>p</a:t>
            </a:r>
            <a:r>
              <a:rPr lang="hr-HR" dirty="0" smtClean="0"/>
              <a:t>roboja obrane grada</a:t>
            </a:r>
          </a:p>
          <a:p>
            <a:r>
              <a:rPr lang="hr-HR" dirty="0" err="1" smtClean="0"/>
              <a:t>hrvaski</a:t>
            </a:r>
            <a:r>
              <a:rPr lang="hr-HR" dirty="0" smtClean="0"/>
              <a:t> branitelji uništili 30-</a:t>
            </a:r>
            <a:r>
              <a:rPr lang="hr-HR" dirty="0" err="1" smtClean="0"/>
              <a:t>ak</a:t>
            </a:r>
            <a:r>
              <a:rPr lang="hr-HR" dirty="0" smtClean="0"/>
              <a:t> tenkova i oklopnih vozila JNA i četnika</a:t>
            </a:r>
          </a:p>
          <a:p>
            <a:r>
              <a:rPr lang="hr-HR" dirty="0" smtClean="0"/>
              <a:t>„groblje tenkova”</a:t>
            </a:r>
          </a:p>
          <a:p>
            <a:r>
              <a:rPr lang="hr-HR" dirty="0" smtClean="0"/>
              <a:t>Simbol otpora </a:t>
            </a:r>
            <a:r>
              <a:rPr lang="hr-HR" dirty="0"/>
              <a:t>slabo naoružanih branitelja 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</a:t>
            </a:r>
            <a:r>
              <a:rPr lang="hr-HR" b="1" i="1" spc="-15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TRPINjSKA CESTA</a:t>
            </a:r>
            <a:endParaRPr lang="hr-HR" b="1" i="1" spc="-15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86" y="386104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02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Simbol </a:t>
            </a:r>
            <a:r>
              <a:rPr lang="hr-HR" dirty="0"/>
              <a:t>stradanja i otpora </a:t>
            </a:r>
            <a:r>
              <a:rPr lang="hr-HR" dirty="0" smtClean="0"/>
              <a:t>grada</a:t>
            </a:r>
          </a:p>
          <a:p>
            <a:r>
              <a:rPr lang="pl-PL" dirty="0" smtClean="0"/>
              <a:t>Jedan od najstarijih objekata u Hrvatskoj</a:t>
            </a:r>
          </a:p>
          <a:p>
            <a:r>
              <a:rPr lang="pl-PL" dirty="0" smtClean="0"/>
              <a:t>Ujedno je i jedan od najznačajnijih motiva grada Vukovara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5400" b="1" i="1" dirty="0" smtClean="0">
                <a:solidFill>
                  <a:srgbClr val="FBF7F8"/>
                </a:solidFill>
                <a:latin typeface="Arial Black" pitchFamily="34" charset="0"/>
              </a:rPr>
              <a:t>                   </a:t>
            </a:r>
            <a:r>
              <a:rPr lang="hr-HR" sz="5400" b="1" i="1" dirty="0" smtClean="0">
                <a:solidFill>
                  <a:schemeClr val="tx1">
                    <a:lumMod val="75000"/>
                  </a:schemeClr>
                </a:solidFill>
                <a:latin typeface="Arial Black" pitchFamily="34" charset="0"/>
              </a:rPr>
              <a:t>VODOTORANJ</a:t>
            </a:r>
            <a:endParaRPr lang="hr-HR" sz="5400" b="1" i="1" dirty="0">
              <a:solidFill>
                <a:schemeClr val="tx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97185"/>
            <a:ext cx="2460302" cy="323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04" y="3397185"/>
            <a:ext cx="2343101" cy="312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97185"/>
            <a:ext cx="2960642" cy="321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4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Na </a:t>
            </a:r>
            <a:r>
              <a:rPr lang="hr-HR" dirty="0"/>
              <a:t>bolnicu je prosječno padalo oko 700 </a:t>
            </a:r>
            <a:r>
              <a:rPr lang="hr-HR" dirty="0" smtClean="0"/>
              <a:t>granata dnevno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 Liječnici </a:t>
            </a:r>
            <a:r>
              <a:rPr lang="hr-HR" dirty="0"/>
              <a:t>su danonoćno </a:t>
            </a:r>
            <a:r>
              <a:rPr lang="hr-HR" dirty="0" smtClean="0"/>
              <a:t>radili 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 Ravnateljica ratne bolnice bila je Vesna Bosanac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Zapovjednik </a:t>
            </a:r>
            <a:r>
              <a:rPr lang="hr-HR" dirty="0"/>
              <a:t>saniteta ratne bolnice </a:t>
            </a:r>
            <a:r>
              <a:rPr lang="hr-HR" dirty="0" smtClean="0"/>
              <a:t> </a:t>
            </a:r>
            <a:r>
              <a:rPr lang="hr-HR" dirty="0"/>
              <a:t>bio je dr. Juraj Njavro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</a:t>
            </a:r>
            <a:r>
              <a:rPr lang="hr-HR" b="1" i="1" spc="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BOLNICA</a:t>
            </a:r>
            <a:endParaRPr lang="hr-HR" b="1" i="1" spc="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60506"/>
            <a:ext cx="3960440" cy="26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5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Mjesto masovne grobnice</a:t>
            </a:r>
          </a:p>
          <a:p>
            <a:r>
              <a:rPr lang="hr-HR" dirty="0" smtClean="0"/>
              <a:t>Ubijeno je oko 260 civila i vojnika</a:t>
            </a:r>
          </a:p>
          <a:p>
            <a:r>
              <a:rPr lang="hr-HR" dirty="0" smtClean="0"/>
              <a:t>To su </a:t>
            </a:r>
            <a:r>
              <a:rPr lang="hr-HR" dirty="0" err="1" smtClean="0"/>
              <a:t>uglavno</a:t>
            </a:r>
            <a:r>
              <a:rPr lang="hr-HR" dirty="0" smtClean="0"/>
              <a:t> bili</a:t>
            </a:r>
            <a:r>
              <a:rPr lang="hr-HR" dirty="0"/>
              <a:t> </a:t>
            </a:r>
            <a:r>
              <a:rPr lang="hr-HR" dirty="0" smtClean="0">
                <a:solidFill>
                  <a:schemeClr val="tx1">
                    <a:lumMod val="95000"/>
                  </a:schemeClr>
                </a:solidFill>
              </a:rPr>
              <a:t>pacijenti</a:t>
            </a:r>
            <a:r>
              <a:rPr lang="hr-HR" dirty="0" smtClean="0"/>
              <a:t>, </a:t>
            </a:r>
            <a:r>
              <a:rPr lang="hr-HR" dirty="0"/>
              <a:t>deportirani iz </a:t>
            </a:r>
            <a:r>
              <a:rPr lang="hr-HR" dirty="0" smtClean="0"/>
              <a:t>vukovarske bolnice,koji su odvezeni </a:t>
            </a:r>
            <a:r>
              <a:rPr lang="hr-HR" dirty="0"/>
              <a:t>u logor te potom smaknuti u </a:t>
            </a:r>
            <a:r>
              <a:rPr lang="hr-HR" dirty="0" smtClean="0"/>
              <a:t>divljini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i="1" spc="-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</a:t>
            </a:r>
            <a:r>
              <a:rPr lang="hr-HR" b="1" i="1" spc="-3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OVČARA,MEMORIJALNO GROBLJE</a:t>
            </a:r>
            <a:endParaRPr lang="hr-HR" b="1" i="1" spc="-3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3987527" cy="298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16887"/>
            <a:ext cx="2889117" cy="23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0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bio </a:t>
            </a:r>
            <a:r>
              <a:rPr lang="hr-HR" dirty="0"/>
              <a:t>je </a:t>
            </a:r>
            <a:r>
              <a:rPr lang="hr-HR" dirty="0" smtClean="0"/>
              <a:t>pisac, </a:t>
            </a:r>
            <a:r>
              <a:rPr lang="hr-HR" dirty="0"/>
              <a:t>knjižničar</a:t>
            </a:r>
            <a:r>
              <a:rPr lang="hr-HR" dirty="0" smtClean="0"/>
              <a:t>, novinar</a:t>
            </a:r>
            <a:r>
              <a:rPr lang="hr-HR" dirty="0"/>
              <a:t>, ratni izvjestitelj</a:t>
            </a:r>
            <a:r>
              <a:rPr lang="hr-HR" dirty="0" smtClean="0"/>
              <a:t>.</a:t>
            </a:r>
          </a:p>
          <a:p>
            <a:r>
              <a:rPr lang="hr-HR" dirty="0" smtClean="0"/>
              <a:t>Ranjen granatom </a:t>
            </a:r>
          </a:p>
          <a:p>
            <a:r>
              <a:rPr lang="hr-HR" dirty="0" smtClean="0"/>
              <a:t>Redovito je slao izvješća iz bolnice</a:t>
            </a:r>
          </a:p>
          <a:p>
            <a:r>
              <a:rPr lang="hr-HR" dirty="0" smtClean="0"/>
              <a:t>Nakon pada Vukovara  odveden je i gubi mu se svaki trag</a:t>
            </a:r>
          </a:p>
          <a:p>
            <a:endParaRPr lang="hr-HR" dirty="0" smtClean="0"/>
          </a:p>
          <a:p>
            <a:r>
              <a:rPr lang="hr-HR" dirty="0" smtClean="0"/>
              <a:t>„PRIČA O GRADU”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</a:t>
            </a:r>
            <a:r>
              <a:rPr lang="hr-HR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Siniša </a:t>
            </a:r>
            <a:r>
              <a:rPr lang="hr-HR" b="1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Glavašević</a:t>
            </a:r>
            <a:endParaRPr lang="hr-HR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iniša Glavašević - Priča o gra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8888" y="4763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VUKOVAR PRIJE</a:t>
            </a:r>
            <a:endParaRPr lang="hr-HR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Rezervirano mjesto sadržaja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910681"/>
            <a:ext cx="3810000" cy="2495550"/>
          </a:xfrm>
        </p:spPr>
      </p:pic>
      <p:pic>
        <p:nvPicPr>
          <p:cNvPr id="9" name="Rezervirano mjesto sadržaja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812782"/>
            <a:ext cx="4038600" cy="2691348"/>
          </a:xfr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</a:t>
            </a:r>
            <a:endParaRPr lang="hr-HR" dirty="0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hr-HR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VUKOVAR DANAS</a:t>
            </a:r>
            <a:endParaRPr lang="hr-HR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7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>
                <a:latin typeface="Algerian" pitchFamily="82" charset="0"/>
              </a:rPr>
              <a:t>NIKAD NE SMIJEMO ZABORAVIT NAŠE HEROJE, LJUDE KOJI SU UMIRALI I DALI SVE OD SEBE DA BISMO MI DANAS ŽIVJELI NEOVISNO</a:t>
            </a:r>
            <a:endParaRPr lang="hr-HR" dirty="0">
              <a:latin typeface="Algerian" pitchFamily="82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8000" dirty="0" smtClean="0">
                <a:solidFill>
                  <a:srgbClr val="7030A0"/>
                </a:solidFill>
              </a:rPr>
              <a:t>MOJA MISAO </a:t>
            </a:r>
            <a:endParaRPr lang="hr-HR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Pjesma Vukovaru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Stoji grad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</a:t>
            </a:r>
            <a:r>
              <a:rPr lang="hr-HR" b="1" i="1" u="sng" spc="-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PJESME O VUKOVARU</a:t>
            </a:r>
            <a:endParaRPr lang="hr-HR" b="1" i="1" u="sng" spc="-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ranko Čulić Vukovarac - Pjesma Vukova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2276872"/>
            <a:ext cx="609600" cy="609600"/>
          </a:xfrm>
          <a:prstGeom prst="rect">
            <a:avLst/>
          </a:prstGeom>
        </p:spPr>
      </p:pic>
      <p:pic>
        <p:nvPicPr>
          <p:cNvPr id="5" name="Hrvoje Hegedušić - Stoji grad (199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4564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HVALA NA POZORNOSTI </a:t>
            </a:r>
            <a:endParaRPr lang="hr-HR" b="1" i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4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IZRADILA: IVANA BILIĆ</a:t>
            </a:r>
          </a:p>
          <a:p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0273"/>
            <a:ext cx="6632687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5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Uništenje zgrada ,vodotornja,crkava,baroknih palača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/>
              <a:t> Većina </a:t>
            </a:r>
            <a:r>
              <a:rPr lang="hr-HR" dirty="0" smtClean="0"/>
              <a:t>branitelja </a:t>
            </a:r>
            <a:r>
              <a:rPr lang="hr-HR" dirty="0"/>
              <a:t>više </a:t>
            </a:r>
            <a:r>
              <a:rPr lang="hr-HR" dirty="0" smtClean="0"/>
              <a:t>nema streljiva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Nedostatak hrane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/>
              <a:t>U gradu više nema ni zgrada, ni kuća niti skloništa</a:t>
            </a:r>
            <a:r>
              <a:rPr lang="hr-HR" dirty="0" smtClean="0"/>
              <a:t>.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Sve manje i manje </a:t>
            </a:r>
            <a:r>
              <a:rPr lang="hr-HR" smtClean="0"/>
              <a:t>preživjelih boraca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 </a:t>
            </a:r>
            <a:r>
              <a:rPr lang="hr-HR" dirty="0" smtClean="0"/>
              <a:t>                 </a:t>
            </a:r>
            <a:r>
              <a:rPr lang="hr-HR" sz="6600" b="1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 Vukovara</a:t>
            </a:r>
            <a:endParaRPr lang="hr-HR" sz="6600" b="1" i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1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9" y="29082"/>
            <a:ext cx="9131263" cy="68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</a:t>
            </a:r>
            <a:r>
              <a:rPr lang="hr-HR" b="1" i="1" u="sng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OKRUŽENJE VUKOVARA </a:t>
            </a:r>
            <a:endParaRPr lang="hr-HR" b="1" i="1" u="sng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392488" cy="446449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38445"/>
            <a:ext cx="4059238" cy="1943110"/>
          </a:xfrm>
        </p:spPr>
      </p:pic>
    </p:spTree>
    <p:extLst>
      <p:ext uri="{BB962C8B-B14F-4D97-AF65-F5344CB8AC3E}">
        <p14:creationId xmlns:p14="http://schemas.microsoft.com/office/powerpoint/2010/main" val="29271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Oko </a:t>
            </a:r>
            <a:r>
              <a:rPr lang="pl-PL" dirty="0"/>
              <a:t>3.210 Hrvata je </a:t>
            </a:r>
            <a:r>
              <a:rPr lang="pl-PL" dirty="0" smtClean="0"/>
              <a:t>ubijeno </a:t>
            </a:r>
          </a:p>
          <a:p>
            <a:r>
              <a:rPr lang="pl-PL" dirty="0" smtClean="0"/>
              <a:t>Oko  </a:t>
            </a:r>
            <a:r>
              <a:rPr lang="pl-PL" dirty="0"/>
              <a:t>17.393 </a:t>
            </a:r>
            <a:r>
              <a:rPr lang="pl-PL" dirty="0" smtClean="0"/>
              <a:t>Hrvata je ozlijeđeno </a:t>
            </a:r>
            <a:r>
              <a:rPr lang="pl-PL" dirty="0"/>
              <a:t>tijekom </a:t>
            </a:r>
            <a:r>
              <a:rPr lang="pl-PL" dirty="0" smtClean="0"/>
              <a:t>sukoba</a:t>
            </a:r>
            <a:endParaRPr lang="pl-PL" dirty="0"/>
          </a:p>
          <a:p>
            <a:r>
              <a:rPr lang="pl-PL" dirty="0"/>
              <a:t>Većina ozljeda je posljedica opsade Vukovara</a:t>
            </a:r>
            <a:r>
              <a:rPr lang="pl-PL" dirty="0" smtClean="0"/>
              <a:t>.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Točan </a:t>
            </a:r>
            <a:r>
              <a:rPr lang="pl-PL" dirty="0"/>
              <a:t>broj vukovarskih žrtava je još uvijek nepoznat.</a:t>
            </a:r>
            <a:endParaRPr lang="pl-PL" dirty="0" smtClean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UNIŠTENJE VUKOVARA </a:t>
            </a:r>
            <a:endParaRPr lang="hr-H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3987527" cy="27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7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    </a:t>
            </a:r>
            <a:r>
              <a:rPr lang="hr-HR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Jugoslavenska Narodna Armija (JNA)</a:t>
            </a:r>
            <a:endParaRPr lang="hr-HR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336926" cy="4392488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176464" cy="4464496"/>
          </a:xfrm>
        </p:spPr>
      </p:pic>
    </p:spTree>
    <p:extLst>
      <p:ext uri="{BB962C8B-B14F-4D97-AF65-F5344CB8AC3E}">
        <p14:creationId xmlns:p14="http://schemas.microsoft.com/office/powerpoint/2010/main" val="39128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i="1" spc="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Četnici</a:t>
            </a:r>
            <a:endParaRPr lang="hr-HR" b="1" i="1" spc="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248472" cy="3816424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94" y="2462212"/>
            <a:ext cx="1695450" cy="2695575"/>
          </a:xfrm>
        </p:spPr>
      </p:pic>
    </p:spTree>
    <p:extLst>
      <p:ext uri="{BB962C8B-B14F-4D97-AF65-F5344CB8AC3E}">
        <p14:creationId xmlns:p14="http://schemas.microsoft.com/office/powerpoint/2010/main" val="2002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Heroji domovinskog rata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Podnijeli ogromnu žrtvu i za to zaslužuju ogromno poštovanje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Branili i obranili slobodu i neovisnost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                 </a:t>
            </a:r>
            <a:r>
              <a:rPr lang="hr-HR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VUKOVARSKI BRANITELJI</a:t>
            </a:r>
            <a:endParaRPr lang="hr-H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61048"/>
            <a:ext cx="280831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2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568450"/>
            <a:ext cx="8001000" cy="44831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                   </a:t>
            </a:r>
            <a:r>
              <a:rPr lang="hr-HR" sz="54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 </a:t>
            </a:r>
            <a:r>
              <a:rPr lang="hr-HR" sz="54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Dedaković</a:t>
            </a:r>
            <a:endParaRPr lang="hr-HR" sz="5400" b="1" i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95550"/>
            <a:ext cx="3810000" cy="26289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u="sng" spc="300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BRANKO BORKOVIĆ</a:t>
            </a:r>
            <a:endParaRPr lang="hr-HR" b="1" u="sng" spc="3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7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339</TotalTime>
  <Words>273</Words>
  <Application>Microsoft Office PowerPoint</Application>
  <PresentationFormat>Prikaz na zaslonu (4:3)</PresentationFormat>
  <Paragraphs>77</Paragraphs>
  <Slides>20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Papir</vt:lpstr>
      <vt:lpstr>DAN SJEĆANJA NA VUKOVAR</vt:lpstr>
      <vt:lpstr>                  Pad Vukovara</vt:lpstr>
      <vt:lpstr>     OKRUŽENJE VUKOVARA </vt:lpstr>
      <vt:lpstr>             UNIŠTENJE VUKOVARA </vt:lpstr>
      <vt:lpstr>    Jugoslavenska Narodna Armija (JNA)</vt:lpstr>
      <vt:lpstr>                         Četnici</vt:lpstr>
      <vt:lpstr>                 VUKOVARSKI BRANITELJI</vt:lpstr>
      <vt:lpstr>                   Mile Dedaković</vt:lpstr>
      <vt:lpstr>                 BRANKO BORKOVIĆ</vt:lpstr>
      <vt:lpstr>                  BLAGO ZADRO </vt:lpstr>
      <vt:lpstr>                 TRPINjSKA CESTA</vt:lpstr>
      <vt:lpstr>                   VODOTORANJ</vt:lpstr>
      <vt:lpstr>                     BOLNICA</vt:lpstr>
      <vt:lpstr>      OVČARA,MEMORIJALNO GROBLJE</vt:lpstr>
      <vt:lpstr>                Siniša Glavašević</vt:lpstr>
      <vt:lpstr>                  </vt:lpstr>
      <vt:lpstr>MOJA MISAO </vt:lpstr>
      <vt:lpstr>               PJESME O VUKOVARU</vt:lpstr>
      <vt:lpstr>HVALA NA POZORNOSTI 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SJEĆANJA NA VUKOVAR</dc:title>
  <dc:creator>AMD</dc:creator>
  <cp:lastModifiedBy>AMD</cp:lastModifiedBy>
  <cp:revision>30</cp:revision>
  <dcterms:created xsi:type="dcterms:W3CDTF">2016-11-22T14:32:01Z</dcterms:created>
  <dcterms:modified xsi:type="dcterms:W3CDTF">2016-11-28T14:10:43Z</dcterms:modified>
</cp:coreProperties>
</file>