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7" r:id="rId2"/>
    <p:sldId id="258" r:id="rId3"/>
    <p:sldId id="268" r:id="rId4"/>
    <p:sldId id="259" r:id="rId5"/>
    <p:sldId id="260" r:id="rId6"/>
    <p:sldId id="261" r:id="rId7"/>
    <p:sldId id="269" r:id="rId8"/>
    <p:sldId id="262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1CA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175EC-C7CA-4BFE-A45C-D9CF1C052180}" type="datetimeFigureOut">
              <a:rPr lang="sr-Latn-CS" smtClean="0"/>
              <a:pPr/>
              <a:t>29.11.2011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E8B09-D8EE-461E-AC6F-74AE4F49A88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8B09-D8EE-461E-AC6F-74AE4F49A88B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zervirano mjesto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10D2-85A2-4B64-BDD2-C3F09FA5FE81}" type="datetimeFigureOut">
              <a:rPr lang="sr-Latn-CS" smtClean="0"/>
              <a:pPr/>
              <a:t>29.11.2011</a:t>
            </a:fld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F8EF09-3E0B-4245-9B2B-9152EDC80FD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10D2-85A2-4B64-BDD2-C3F09FA5FE81}" type="datetimeFigureOut">
              <a:rPr lang="sr-Latn-CS" smtClean="0"/>
              <a:pPr/>
              <a:t>29.11.2011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EF09-3E0B-4245-9B2B-9152EDC80FD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10D2-85A2-4B64-BDD2-C3F09FA5FE81}" type="datetimeFigureOut">
              <a:rPr lang="sr-Latn-CS" smtClean="0"/>
              <a:pPr/>
              <a:t>29.11.2011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EF09-3E0B-4245-9B2B-9152EDC80FD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B010D2-85A2-4B64-BDD2-C3F09FA5FE81}" type="datetimeFigureOut">
              <a:rPr lang="sr-Latn-CS" smtClean="0"/>
              <a:pPr/>
              <a:t>29.11.2011</a:t>
            </a:fld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1F8EF09-3E0B-4245-9B2B-9152EDC80FD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Rezervirano mjesto podnožj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  <p:transition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10D2-85A2-4B64-BDD2-C3F09FA5FE81}" type="datetimeFigureOut">
              <a:rPr lang="sr-Latn-CS" smtClean="0"/>
              <a:pPr/>
              <a:t>29.11.2011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EF09-3E0B-4245-9B2B-9152EDC80FD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cxnSp>
        <p:nvCxnSpPr>
          <p:cNvPr id="7" name="Ravni povez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10D2-85A2-4B64-BDD2-C3F09FA5FE81}" type="datetimeFigureOut">
              <a:rPr lang="sr-Latn-CS" smtClean="0"/>
              <a:pPr/>
              <a:t>29.11.2011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EF09-3E0B-4245-9B2B-9152EDC80FD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  <p:transition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EF09-3E0B-4245-9B2B-9152EDC80FD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10D2-85A2-4B64-BDD2-C3F09FA5FE81}" type="datetimeFigureOut">
              <a:rPr lang="sr-Latn-CS" smtClean="0"/>
              <a:pPr/>
              <a:t>29.11.2011</a:t>
            </a:fld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2" name="Rezervirano mjesto sadržaja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4" name="Rezervirano mjesto sadržaja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cxnSp>
        <p:nvCxnSpPr>
          <p:cNvPr id="10" name="Ravni povez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10D2-85A2-4B64-BDD2-C3F09FA5FE81}" type="datetimeFigureOut">
              <a:rPr lang="sr-Latn-CS" smtClean="0"/>
              <a:pPr/>
              <a:t>29.11.2011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EF09-3E0B-4245-9B2B-9152EDC80FD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  <p:transition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10D2-85A2-4B64-BDD2-C3F09FA5FE81}" type="datetimeFigureOut">
              <a:rPr lang="sr-Latn-CS" smtClean="0"/>
              <a:pPr/>
              <a:t>29.11.2011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EF09-3E0B-4245-9B2B-9152EDC80FD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zervirano mjesto sadržaja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B010D2-85A2-4B64-BDD2-C3F09FA5FE81}" type="datetimeFigureOut">
              <a:rPr lang="sr-Latn-CS" smtClean="0"/>
              <a:pPr/>
              <a:t>29.11.2011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F8EF09-3E0B-4245-9B2B-9152EDC80FD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10D2-85A2-4B64-BDD2-C3F09FA5FE81}" type="datetimeFigureOut">
              <a:rPr lang="sr-Latn-CS" smtClean="0"/>
              <a:pPr/>
              <a:t>29.11.2011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F8EF09-3E0B-4245-9B2B-9152EDC80FD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>
    <p:wipe dir="d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CB010D2-85A2-4B64-BDD2-C3F09FA5FE81}" type="datetimeFigureOut">
              <a:rPr lang="sr-Latn-CS" smtClean="0"/>
              <a:pPr/>
              <a:t>29.11.2011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1F8EF09-3E0B-4245-9B2B-9152EDC80FD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slov 2"/>
          <p:cNvSpPr>
            <a:spLocks noGrp="1"/>
          </p:cNvSpPr>
          <p:nvPr>
            <p:ph type="subTitle" idx="1"/>
          </p:nvPr>
        </p:nvSpPr>
        <p:spPr>
          <a:xfrm>
            <a:off x="2500298" y="5072074"/>
            <a:ext cx="6400800" cy="583728"/>
          </a:xfr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i="1" dirty="0" smtClean="0">
                <a:solidFill>
                  <a:srgbClr val="D41CAD"/>
                </a:solidFill>
              </a:rPr>
              <a:t>PROMETNI POLIGON - SPLIT</a:t>
            </a:r>
            <a:endParaRPr lang="hr-HR" i="1" dirty="0">
              <a:solidFill>
                <a:srgbClr val="D41CAD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00034" y="1357298"/>
            <a:ext cx="8215370" cy="3214710"/>
          </a:xfrm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i="1" dirty="0" smtClean="0">
                <a:solidFill>
                  <a:srgbClr val="7030A0"/>
                </a:solidFill>
              </a:rPr>
              <a:t/>
            </a:r>
            <a:br>
              <a:rPr lang="hr-HR" i="1" dirty="0" smtClean="0">
                <a:solidFill>
                  <a:srgbClr val="7030A0"/>
                </a:solidFill>
              </a:rPr>
            </a:br>
            <a:r>
              <a:rPr lang="hr-HR" i="1" dirty="0" smtClean="0">
                <a:solidFill>
                  <a:srgbClr val="7030A0"/>
                </a:solidFill>
              </a:rPr>
              <a:t/>
            </a:r>
            <a:br>
              <a:rPr lang="hr-HR" i="1" dirty="0" smtClean="0">
                <a:solidFill>
                  <a:srgbClr val="7030A0"/>
                </a:solidFill>
              </a:rPr>
            </a:br>
            <a:r>
              <a:rPr lang="hr-HR" i="1" dirty="0" smtClean="0">
                <a:solidFill>
                  <a:srgbClr val="7030A0"/>
                </a:solidFill>
              </a:rPr>
              <a:t/>
            </a:r>
            <a:br>
              <a:rPr lang="hr-HR" i="1" dirty="0" smtClean="0">
                <a:solidFill>
                  <a:srgbClr val="7030A0"/>
                </a:solidFill>
              </a:rPr>
            </a:br>
            <a:r>
              <a:rPr lang="hr-HR" i="1" dirty="0" smtClean="0">
                <a:solidFill>
                  <a:srgbClr val="00B050"/>
                </a:solidFill>
              </a:rPr>
              <a:t>IZVANUČIONIČKA NASTAVA</a:t>
            </a:r>
            <a:br>
              <a:rPr lang="hr-HR" i="1" dirty="0" smtClean="0">
                <a:solidFill>
                  <a:srgbClr val="00B050"/>
                </a:solidFill>
              </a:rPr>
            </a:br>
            <a:r>
              <a:rPr lang="hr-HR" i="1" dirty="0" smtClean="0">
                <a:solidFill>
                  <a:srgbClr val="00B050"/>
                </a:solidFill>
              </a:rPr>
              <a:t>-  PROMET -  </a:t>
            </a:r>
            <a:br>
              <a:rPr lang="hr-HR" i="1" dirty="0" smtClean="0">
                <a:solidFill>
                  <a:srgbClr val="00B050"/>
                </a:solidFill>
              </a:rPr>
            </a:br>
            <a:r>
              <a:rPr lang="hr-HR" i="1" dirty="0" smtClean="0">
                <a:solidFill>
                  <a:srgbClr val="00B050"/>
                </a:solidFill>
              </a:rPr>
              <a:t>BICIKL</a:t>
            </a:r>
            <a:r>
              <a:rPr lang="hr-HR" i="1" dirty="0" smtClean="0">
                <a:solidFill>
                  <a:srgbClr val="7030A0"/>
                </a:solidFill>
              </a:rPr>
              <a:t/>
            </a:r>
            <a:br>
              <a:rPr lang="hr-HR" i="1" dirty="0" smtClean="0">
                <a:solidFill>
                  <a:srgbClr val="7030A0"/>
                </a:solidFill>
              </a:rPr>
            </a:br>
            <a:endParaRPr lang="hr-HR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57625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2400" dirty="0" smtClean="0">
                <a:solidFill>
                  <a:srgbClr val="0070C0"/>
                </a:solidFill>
              </a:rPr>
              <a:t>NESTRPLJIVO ČEKAMO BICIKLE – SPREMNI SMO ZA VOŽNJU!</a:t>
            </a:r>
            <a:endParaRPr lang="hr-HR" sz="2400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Dzeko\Desktop\Biciklistički poligon\P10104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4138642" cy="3305978"/>
          </a:xfrm>
          <a:prstGeom prst="rect">
            <a:avLst/>
          </a:prstGeom>
          <a:noFill/>
        </p:spPr>
      </p:pic>
      <p:pic>
        <p:nvPicPr>
          <p:cNvPr id="8195" name="Picture 3" descr="C:\Users\Dzeko\Desktop\Biciklistički poligon\P10104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71678"/>
            <a:ext cx="4138642" cy="330597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28596" y="1428736"/>
            <a:ext cx="3897312" cy="762000"/>
          </a:xfrm>
        </p:spPr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Sretno smo krenuli!</a:t>
            </a:r>
            <a:endParaRPr lang="hr-HR" dirty="0">
              <a:solidFill>
                <a:srgbClr val="FFFF00"/>
              </a:solidFill>
            </a:endParaRPr>
          </a:p>
        </p:txBody>
      </p:sp>
      <p:pic>
        <p:nvPicPr>
          <p:cNvPr id="9218" name="Picture 2" descr="C:\Users\Dzeko\Desktop\Biciklistički poligon\P10104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643981"/>
            <a:ext cx="4038600" cy="3028950"/>
          </a:xfrm>
          <a:prstGeom prst="rect">
            <a:avLst/>
          </a:prstGeom>
          <a:noFill/>
        </p:spPr>
      </p:pic>
      <p:pic>
        <p:nvPicPr>
          <p:cNvPr id="9219" name="Picture 3" descr="C:\Users\Dzeko\Desktop\Biciklistički poligon\P101046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49788" y="2643981"/>
            <a:ext cx="4038600" cy="302895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2643206" cy="64294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sz="2800" dirty="0" smtClean="0">
                <a:solidFill>
                  <a:srgbClr val="0070C0"/>
                </a:solidFill>
              </a:rPr>
              <a:t>NA POLIGONU</a:t>
            </a:r>
            <a:endParaRPr lang="hr-HR" sz="2800" dirty="0">
              <a:solidFill>
                <a:srgbClr val="0070C0"/>
              </a:solidFill>
            </a:endParaRPr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Pazimo na prometna  pravila!</a:t>
            </a:r>
            <a:endParaRPr lang="hr-H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Pravi mali vozači…</a:t>
            </a:r>
            <a:endParaRPr lang="hr-HR" dirty="0">
              <a:solidFill>
                <a:srgbClr val="FFFF00"/>
              </a:solidFill>
            </a:endParaRPr>
          </a:p>
        </p:txBody>
      </p:sp>
      <p:pic>
        <p:nvPicPr>
          <p:cNvPr id="10242" name="Picture 2" descr="C:\Users\Dzeko\Desktop\Biciklistički poligon\P10104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643981"/>
            <a:ext cx="4038600" cy="3028950"/>
          </a:xfrm>
          <a:prstGeom prst="rect">
            <a:avLst/>
          </a:prstGeom>
          <a:noFill/>
        </p:spPr>
      </p:pic>
      <p:pic>
        <p:nvPicPr>
          <p:cNvPr id="10243" name="Picture 3" descr="C:\Users\Dzeko\Desktop\Biciklistički poligon\P101046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49788" y="2643981"/>
            <a:ext cx="4038600" cy="302895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1736" y="1000108"/>
            <a:ext cx="3286148" cy="5714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70C0"/>
                </a:solidFill>
              </a:rPr>
              <a:t>SRETNI I PONOSNI!</a:t>
            </a:r>
            <a:endParaRPr lang="hr-HR" sz="2800" dirty="0">
              <a:solidFill>
                <a:srgbClr val="0070C0"/>
              </a:solidFill>
            </a:endParaRPr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…ali i pješaci!</a:t>
            </a:r>
            <a:endParaRPr lang="hr-H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70C0"/>
                </a:solidFill>
              </a:rPr>
              <a:t>Prelazimo raskrižje.</a:t>
            </a:r>
            <a:endParaRPr lang="hr-HR" dirty="0">
              <a:solidFill>
                <a:srgbClr val="0070C0"/>
              </a:solidFill>
            </a:endParaRPr>
          </a:p>
        </p:txBody>
      </p:sp>
      <p:pic>
        <p:nvPicPr>
          <p:cNvPr id="11266" name="Picture 2" descr="C:\Users\Dzeko\Desktop\Biciklistički poligon\P10104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643981"/>
            <a:ext cx="4038600" cy="3028950"/>
          </a:xfrm>
          <a:prstGeom prst="rect">
            <a:avLst/>
          </a:prstGeom>
          <a:noFill/>
        </p:spPr>
      </p:pic>
      <p:pic>
        <p:nvPicPr>
          <p:cNvPr id="11267" name="Picture 3" descr="C:\Users\Dzeko\Desktop\Biciklistički poligon\P101046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49788" y="2643981"/>
            <a:ext cx="4038600" cy="302895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6429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FF0000"/>
                </a:solidFill>
              </a:rPr>
              <a:t>UŽIVAMO U VOŽNJI, POŠTUJEMO PRAVILA!</a:t>
            </a:r>
            <a:endParaRPr lang="hr-HR" sz="2800" dirty="0">
              <a:solidFill>
                <a:srgbClr val="FF0000"/>
              </a:solidFill>
            </a:endParaRPr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70C0"/>
                </a:solidFill>
              </a:rPr>
              <a:t>Pješaci na  raskrižju.</a:t>
            </a:r>
            <a:endParaRPr lang="hr-H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57158" y="1428736"/>
            <a:ext cx="4040188" cy="762000"/>
          </a:xfrm>
        </p:spPr>
        <p:txBody>
          <a:bodyPr/>
          <a:lstStyle/>
          <a:p>
            <a:r>
              <a:rPr lang="hr-HR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Skidamo znakove.</a:t>
            </a:r>
            <a:endParaRPr lang="hr-HR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290" name="Picture 2" descr="C:\Users\Dzeko\Desktop\Biciklistički poligon\P10104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3438" y="2500306"/>
            <a:ext cx="4038600" cy="3028950"/>
          </a:xfrm>
          <a:prstGeom prst="rect">
            <a:avLst/>
          </a:prstGeom>
          <a:noFill/>
        </p:spPr>
      </p:pic>
      <p:pic>
        <p:nvPicPr>
          <p:cNvPr id="12291" name="Picture 3" descr="C:\Users\Dzeko\Desktop\Biciklistički poligon\P101046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500306"/>
            <a:ext cx="4041775" cy="303133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28794" y="928670"/>
            <a:ext cx="3643338" cy="6429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B050"/>
                </a:solidFill>
              </a:rPr>
              <a:t>VOŽNJA JE ZAVRŠILA!</a:t>
            </a:r>
            <a:endParaRPr lang="hr-HR" sz="2800" dirty="0">
              <a:solidFill>
                <a:srgbClr val="00B050"/>
              </a:solidFill>
            </a:endParaRPr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Kratki odmor.</a:t>
            </a:r>
            <a:endParaRPr lang="hr-HR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572264" y="1142984"/>
            <a:ext cx="2057400" cy="1638304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Kakvi smo bili, nestrpljivo čekamo  riječi voditelja.</a:t>
            </a:r>
            <a:endParaRPr lang="hr-HR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314" name="Picture 2" descr="C:\Users\Dzeko\Desktop\Biciklistički poligon\P101047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9418" r="9418"/>
          <a:stretch>
            <a:fillRect/>
          </a:stretch>
        </p:blipFill>
        <p:spPr bwMode="auto">
          <a:xfrm>
            <a:off x="457200" y="897270"/>
            <a:ext cx="5543560" cy="5122530"/>
          </a:xfrm>
          <a:prstGeom prst="rect">
            <a:avLst/>
          </a:prstGeom>
          <a:noFill/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29400" y="3286124"/>
            <a:ext cx="2057400" cy="2733676"/>
          </a:xfrm>
        </p:spPr>
        <p:txBody>
          <a:bodyPr>
            <a:normAutofit/>
          </a:bodyPr>
          <a:lstStyle/>
          <a:p>
            <a:r>
              <a:rPr lang="hr-HR" sz="1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Na kraju smo  bili sretni,   primili  smo pohvale od voditelja poligona.</a:t>
            </a:r>
            <a:endParaRPr lang="hr-HR" sz="1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Nasmiješeno lice 4"/>
          <p:cNvSpPr/>
          <p:nvPr/>
        </p:nvSpPr>
        <p:spPr>
          <a:xfrm>
            <a:off x="7643834" y="5072074"/>
            <a:ext cx="785818" cy="64294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3548074"/>
          </a:xfrm>
        </p:spPr>
        <p:txBody>
          <a:bodyPr>
            <a:normAutofit/>
          </a:bodyPr>
          <a:lstStyle/>
          <a:p>
            <a:r>
              <a:rPr lang="hr-HR" sz="1800" dirty="0" smtClean="0"/>
              <a:t>U  prometu moramo biti oprezni</a:t>
            </a:r>
          </a:p>
          <a:p>
            <a:r>
              <a:rPr lang="hr-HR" sz="1800" dirty="0" smtClean="0"/>
              <a:t>Prometom  upravljaju: prometni znakovi, semafori i prometni policajac</a:t>
            </a:r>
          </a:p>
          <a:p>
            <a:r>
              <a:rPr lang="hr-HR" sz="1800" dirty="0" smtClean="0"/>
              <a:t>Ako nema prometnih obilježja koristimo pravilo desne ruke</a:t>
            </a:r>
          </a:p>
          <a:p>
            <a:r>
              <a:rPr lang="hr-HR" sz="1800" dirty="0" smtClean="0"/>
              <a:t>Bicikl je prometno sredstvo</a:t>
            </a:r>
          </a:p>
          <a:p>
            <a:r>
              <a:rPr lang="hr-HR" sz="1800" dirty="0" smtClean="0"/>
              <a:t>Bicikl vozimo s kacigom  na glavi</a:t>
            </a:r>
          </a:p>
          <a:p>
            <a:r>
              <a:rPr lang="hr-HR" sz="1800" dirty="0" smtClean="0"/>
              <a:t>Kao vozači moramo paziti i na pješake</a:t>
            </a:r>
          </a:p>
          <a:p>
            <a:r>
              <a:rPr lang="hr-HR" sz="1800" dirty="0" smtClean="0"/>
              <a:t>Kao pješaci moramo se pridržavati prometnih pravila</a:t>
            </a:r>
          </a:p>
          <a:p>
            <a:r>
              <a:rPr lang="hr-HR" sz="1800" dirty="0" smtClean="0"/>
              <a:t>Kako pomoći prijatelju koji ne zna voziti</a:t>
            </a:r>
          </a:p>
          <a:p>
            <a:r>
              <a:rPr lang="hr-HR" sz="1800" dirty="0" smtClean="0"/>
              <a:t>Novo znanje čini nas sretnim</a:t>
            </a:r>
          </a:p>
          <a:p>
            <a:endParaRPr lang="hr-HR" sz="1800" dirty="0" smtClean="0"/>
          </a:p>
          <a:p>
            <a:endParaRPr lang="hr-HR" sz="1800" dirty="0" smtClean="0"/>
          </a:p>
          <a:p>
            <a:endParaRPr lang="hr-HR" sz="1800" dirty="0" smtClean="0"/>
          </a:p>
          <a:p>
            <a:endParaRPr lang="hr-HR" sz="18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43174" y="714356"/>
            <a:ext cx="3000396" cy="7905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70C0"/>
                </a:solidFill>
              </a:rPr>
              <a:t>NAUČILI SMO:</a:t>
            </a:r>
            <a:endParaRPr lang="hr-HR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2714644" cy="92869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sz="28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hr-HR" sz="28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hr-HR" sz="28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hr-HR" sz="28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hr-HR" sz="2800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hr-HR" sz="28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hr-HR" sz="2800" dirty="0" smtClean="0">
                <a:solidFill>
                  <a:srgbClr val="0070C0"/>
                </a:solidFill>
                <a:latin typeface="Comic Sans MS" pitchFamily="66" charset="0"/>
              </a:rPr>
              <a:t>REALIZIRALI  :</a:t>
            </a:r>
            <a:br>
              <a:rPr lang="hr-HR" sz="2800" dirty="0" smtClean="0">
                <a:solidFill>
                  <a:srgbClr val="0070C0"/>
                </a:solidFill>
                <a:latin typeface="Comic Sans MS" pitchFamily="66" charset="0"/>
              </a:rPr>
            </a:br>
            <a:endParaRPr lang="hr-HR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Oblak 4"/>
          <p:cNvSpPr/>
          <p:nvPr/>
        </p:nvSpPr>
        <p:spPr>
          <a:xfrm>
            <a:off x="827584" y="1268760"/>
            <a:ext cx="7786742" cy="39290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>
                <a:solidFill>
                  <a:srgbClr val="7030A0"/>
                </a:solidFill>
                <a:latin typeface="Comic Sans MS" pitchFamily="66" charset="0"/>
              </a:rPr>
              <a:t>Učiteljice: </a:t>
            </a:r>
          </a:p>
          <a:p>
            <a:r>
              <a:rPr lang="hr-HR" dirty="0" smtClean="0">
                <a:solidFill>
                  <a:srgbClr val="7030A0"/>
                </a:solidFill>
                <a:latin typeface="Comic Sans MS" pitchFamily="66" charset="0"/>
              </a:rPr>
              <a:t>Nevenka </a:t>
            </a:r>
            <a:r>
              <a:rPr lang="hr-HR" dirty="0" err="1" smtClean="0">
                <a:solidFill>
                  <a:srgbClr val="7030A0"/>
                </a:solidFill>
                <a:latin typeface="Comic Sans MS" pitchFamily="66" charset="0"/>
              </a:rPr>
              <a:t>Džeko</a:t>
            </a:r>
            <a:r>
              <a:rPr lang="hr-HR" dirty="0" smtClean="0">
                <a:solidFill>
                  <a:srgbClr val="7030A0"/>
                </a:solidFill>
                <a:latin typeface="Comic Sans MS" pitchFamily="66" charset="0"/>
              </a:rPr>
              <a:t>  i Nives Grgić</a:t>
            </a:r>
          </a:p>
          <a:p>
            <a:endParaRPr lang="hr-HR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hr-HR" dirty="0" smtClean="0">
                <a:solidFill>
                  <a:srgbClr val="7030A0"/>
                </a:solidFill>
                <a:latin typeface="Comic Sans MS" pitchFamily="66" charset="0"/>
              </a:rPr>
              <a:t>Voditelj Prometnog poligona HAK-a Split</a:t>
            </a:r>
          </a:p>
          <a:p>
            <a:pPr algn="ctr"/>
            <a:r>
              <a:rPr lang="hr-HR" dirty="0" smtClean="0">
                <a:solidFill>
                  <a:srgbClr val="7030A0"/>
                </a:solidFill>
                <a:latin typeface="Comic Sans MS" pitchFamily="66" charset="0"/>
              </a:rPr>
              <a:t>gospodin Mate Teklić</a:t>
            </a:r>
            <a:endParaRPr lang="hr-HR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zeko\Desktop\Biciklistički poligon\P10104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480" y="1546860"/>
            <a:ext cx="6035040" cy="452628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501122" cy="1143000"/>
          </a:xfrm>
        </p:spPr>
        <p:txBody>
          <a:bodyPr>
            <a:normAutofit fontScale="90000"/>
          </a:bodyPr>
          <a:lstStyle/>
          <a:p>
            <a:r>
              <a:rPr lang="hr-HR" sz="2400" dirty="0" smtClean="0">
                <a:solidFill>
                  <a:srgbClr val="FFFF00"/>
                </a:solidFill>
                <a:latin typeface="Comic Sans MS" pitchFamily="66" charset="0"/>
              </a:rPr>
              <a:t>Učenici 3. i 4.razreda, OŠ  Vjekoslava Paraća,Solin -   PRO  </a:t>
            </a:r>
            <a:r>
              <a:rPr lang="hr-HR" sz="2400" dirty="0" err="1" smtClean="0">
                <a:solidFill>
                  <a:srgbClr val="FFFF00"/>
                </a:solidFill>
                <a:latin typeface="Comic Sans MS" pitchFamily="66" charset="0"/>
              </a:rPr>
              <a:t>Vranjic</a:t>
            </a:r>
            <a:r>
              <a:rPr lang="hr-HR" sz="2400" dirty="0" smtClean="0">
                <a:solidFill>
                  <a:srgbClr val="FFFF00"/>
                </a:solidFill>
                <a:latin typeface="Comic Sans MS" pitchFamily="66" charset="0"/>
              </a:rPr>
              <a:t>,  </a:t>
            </a:r>
            <a:br>
              <a:rPr lang="hr-HR" sz="24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hr-HR" sz="2400" dirty="0" smtClean="0">
                <a:solidFill>
                  <a:srgbClr val="FFFF00"/>
                </a:solidFill>
                <a:latin typeface="Comic Sans MS" pitchFamily="66" charset="0"/>
              </a:rPr>
              <a:t> 25. 11.2011.  posjetili su Biciklistički poligon u Splitu.</a:t>
            </a:r>
            <a:br>
              <a:rPr lang="hr-HR" sz="2400" dirty="0" smtClean="0">
                <a:solidFill>
                  <a:srgbClr val="FFFF00"/>
                </a:solidFill>
                <a:latin typeface="Comic Sans MS" pitchFamily="66" charset="0"/>
              </a:rPr>
            </a:br>
            <a:endParaRPr lang="hr-HR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Posjetiti biciklistički poligon</a:t>
            </a:r>
          </a:p>
          <a:p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Naučiti prometna pravila</a:t>
            </a:r>
          </a:p>
          <a:p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Kulturno se ophoditi u prometu</a:t>
            </a:r>
          </a:p>
          <a:p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Pravilno se kretati u prometu</a:t>
            </a:r>
          </a:p>
          <a:p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Naučiti  pravilno voziti biciklu</a:t>
            </a:r>
          </a:p>
          <a:p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Primjenjivati prometna pravila na poligonu</a:t>
            </a:r>
          </a:p>
          <a:p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Razvijati dobar međuljudski odnos</a:t>
            </a:r>
          </a:p>
          <a:p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Pomagati prijatelju u nevolji</a:t>
            </a:r>
          </a:p>
          <a:p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Naučeno znanje </a:t>
            </a:r>
            <a:r>
              <a:rPr lang="hr-HR" sz="1800" dirty="0" err="1" smtClean="0">
                <a:solidFill>
                  <a:schemeClr val="bg2">
                    <a:lumMod val="50000"/>
                  </a:schemeClr>
                </a:solidFill>
              </a:rPr>
              <a:t>primjeniti</a:t>
            </a:r>
            <a:r>
              <a:rPr lang="hr-HR" sz="1800" dirty="0" smtClean="0">
                <a:solidFill>
                  <a:schemeClr val="bg2">
                    <a:lumMod val="50000"/>
                  </a:schemeClr>
                </a:solidFill>
              </a:rPr>
              <a:t> u svakodnevnom životu</a:t>
            </a:r>
            <a:endParaRPr lang="hr-HR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3600" dirty="0" smtClean="0">
                <a:solidFill>
                  <a:schemeClr val="accent2"/>
                </a:solidFill>
                <a:latin typeface="Arial Black" pitchFamily="34" charset="0"/>
              </a:rPr>
              <a:t>ZADACI I CILJEVI:</a:t>
            </a:r>
            <a:endParaRPr lang="hr-HR" sz="3600" dirty="0">
              <a:solidFill>
                <a:schemeClr val="accent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58580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sz="2800" dirty="0" smtClean="0">
                <a:solidFill>
                  <a:schemeClr val="tx1"/>
                </a:solidFill>
                <a:latin typeface="Comic Sans MS" pitchFamily="66" charset="0"/>
              </a:rPr>
              <a:t>U UČIONICI - EDUKACIJA</a:t>
            </a:r>
            <a:endParaRPr lang="hr-HR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186238" cy="4572000"/>
          </a:xfrm>
        </p:spPr>
        <p:txBody>
          <a:bodyPr>
            <a:normAutofit/>
          </a:bodyPr>
          <a:lstStyle/>
          <a:p>
            <a:r>
              <a:rPr lang="hr-HR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Slušali smo predavanje o prometnim pravilima</a:t>
            </a:r>
          </a:p>
          <a:p>
            <a:r>
              <a:rPr lang="hr-HR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Upoznali smo razna prometna raskrižja</a:t>
            </a:r>
          </a:p>
          <a:p>
            <a:r>
              <a:rPr lang="hr-HR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Naučili smo prometna pravila </a:t>
            </a:r>
          </a:p>
          <a:p>
            <a:r>
              <a:rPr lang="hr-HR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Pogledali smo simulaciju semafora  </a:t>
            </a:r>
          </a:p>
          <a:p>
            <a:r>
              <a:rPr lang="hr-HR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Naučili smo koje pravilo koristiti kada nema semafora, znakova ni policajca na raskrižju</a:t>
            </a:r>
          </a:p>
          <a:p>
            <a:r>
              <a:rPr lang="hr-HR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Pogledali smo tlocrt poligona</a:t>
            </a:r>
          </a:p>
          <a:p>
            <a:r>
              <a:rPr lang="hr-HR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Pravilo – </a:t>
            </a:r>
            <a:r>
              <a:rPr lang="hr-HR" sz="1800" dirty="0" smtClean="0">
                <a:solidFill>
                  <a:srgbClr val="002060"/>
                </a:solidFill>
                <a:latin typeface="Comic Sans MS" pitchFamily="66" charset="0"/>
              </a:rPr>
              <a:t>desne ruke </a:t>
            </a:r>
            <a:r>
              <a:rPr lang="hr-HR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-</a:t>
            </a:r>
          </a:p>
        </p:txBody>
      </p:sp>
      <p:pic>
        <p:nvPicPr>
          <p:cNvPr id="2050" name="Picture 2" descr="C:\Users\Dzeko\Desktop\Biciklistički poligon\P10104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28802"/>
            <a:ext cx="4038600" cy="344885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28860" y="1000108"/>
            <a:ext cx="4143404" cy="7191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r-HR" sz="2800" dirty="0" smtClean="0">
                <a:solidFill>
                  <a:srgbClr val="FF0000"/>
                </a:solidFill>
              </a:rPr>
              <a:t>NAUČIMO, ZAPAMTIMO!</a:t>
            </a:r>
            <a:endParaRPr lang="hr-HR" sz="2800" dirty="0">
              <a:solidFill>
                <a:srgbClr val="FF0000"/>
              </a:solidFill>
            </a:endParaRPr>
          </a:p>
        </p:txBody>
      </p:sp>
      <p:pic>
        <p:nvPicPr>
          <p:cNvPr id="3076" name="Picture 4" descr="C:\Users\Dzeko\Desktop\Biciklistički poligon\P10104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6826" y="2295005"/>
            <a:ext cx="4039985" cy="3029989"/>
          </a:xfrm>
          <a:prstGeom prst="rect">
            <a:avLst/>
          </a:prstGeom>
          <a:noFill/>
        </p:spPr>
      </p:pic>
      <p:pic>
        <p:nvPicPr>
          <p:cNvPr id="3077" name="Picture 5" descr="C:\Users\Dzeko\Desktop\Biciklistički poligon\P10104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57826" y="2295005"/>
            <a:ext cx="4039985" cy="302998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43049"/>
            <a:ext cx="4040188" cy="518543"/>
          </a:xfrm>
        </p:spPr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Prometni znakovi</a:t>
            </a:r>
            <a:endParaRPr lang="hr-HR" dirty="0">
              <a:solidFill>
                <a:srgbClr val="7030A0"/>
              </a:solidFill>
            </a:endParaRPr>
          </a:p>
        </p:txBody>
      </p:sp>
      <p:pic>
        <p:nvPicPr>
          <p:cNvPr id="7" name="Picture 2" descr="C:\Users\Dzeko\Desktop\Biciklistički poligon\P10104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43981"/>
            <a:ext cx="4038600" cy="3028950"/>
          </a:xfrm>
          <a:prstGeom prst="rect">
            <a:avLst/>
          </a:prstGeom>
          <a:noFill/>
        </p:spPr>
      </p:pic>
      <p:pic>
        <p:nvPicPr>
          <p:cNvPr id="8" name="Picture 3" descr="C:\Users\Dzeko\Desktop\Biciklistički poligon\P101045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9788" y="2643981"/>
            <a:ext cx="4038600" cy="302895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71670" y="785794"/>
            <a:ext cx="4572032" cy="6429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accent5"/>
                </a:solidFill>
              </a:rPr>
              <a:t>ZANIMLJIVO PREDAVANJE!</a:t>
            </a:r>
            <a:endParaRPr lang="hr-HR" sz="2800" dirty="0">
              <a:solidFill>
                <a:schemeClr val="accent5"/>
              </a:solidFill>
            </a:endParaRPr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3"/>
          </p:nvPr>
        </p:nvSpPr>
        <p:spPr>
          <a:xfrm>
            <a:off x="4648200" y="1643049"/>
            <a:ext cx="4040188" cy="518543"/>
          </a:xfrm>
        </p:spPr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Simulacija semafora</a:t>
            </a:r>
            <a:endParaRPr lang="hr-HR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572264" y="1785926"/>
            <a:ext cx="2057400" cy="10668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Na grafoskopu smo pogledali tlocrt biciklističke staze.</a:t>
            </a:r>
            <a:endParaRPr lang="hr-HR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Users\Dzeko\Desktop\Biciklistički poligon\P101045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5857916" cy="4214842"/>
          </a:xfrm>
          <a:prstGeom prst="rect">
            <a:avLst/>
          </a:prstGeom>
          <a:noFill/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43702" y="3071810"/>
            <a:ext cx="2057400" cy="2543180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FFFF00"/>
                </a:solidFill>
              </a:rPr>
              <a:t>Odgovarali smo na postavljena pitanja.</a:t>
            </a:r>
          </a:p>
          <a:p>
            <a:r>
              <a:rPr lang="hr-HR" dirty="0" smtClean="0">
                <a:solidFill>
                  <a:srgbClr val="FFFF00"/>
                </a:solidFill>
              </a:rPr>
              <a:t>Svi smo pažljivo slušali i pamtili da bi smo bolje </a:t>
            </a:r>
            <a:r>
              <a:rPr lang="hr-HR" dirty="0" err="1" smtClean="0">
                <a:solidFill>
                  <a:srgbClr val="FFFF00"/>
                </a:solidFill>
              </a:rPr>
              <a:t>primjenili</a:t>
            </a:r>
            <a:r>
              <a:rPr lang="hr-HR" dirty="0" smtClean="0">
                <a:solidFill>
                  <a:srgbClr val="FFFF00"/>
                </a:solidFill>
              </a:rPr>
              <a:t> znanje na poligonu.</a:t>
            </a:r>
            <a:endParaRPr lang="hr-H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zeko\Desktop\Biciklistički poligon\P101045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491217"/>
            <a:ext cx="5621867" cy="3744145"/>
          </a:xfrm>
          <a:prstGeom prst="rect">
            <a:avLst/>
          </a:prstGeom>
          <a:noFill/>
        </p:spPr>
      </p:pic>
      <p:sp>
        <p:nvSpPr>
          <p:cNvPr id="4" name="Rezervirano mjesto teksta 3"/>
          <p:cNvSpPr>
            <a:spLocks noGrp="1"/>
          </p:cNvSpPr>
          <p:nvPr>
            <p:ph type="body" idx="2"/>
          </p:nvPr>
        </p:nvSpPr>
        <p:spPr>
          <a:xfrm>
            <a:off x="5977972" y="2285992"/>
            <a:ext cx="2714064" cy="285752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hr-HR" dirty="0" smtClean="0"/>
              <a:t> Naučimo najprije teoriju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Na što treba obratiti pozornost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Kako ćemo svi voziti, a nećemo se sudariti</a:t>
            </a:r>
          </a:p>
          <a:p>
            <a:pPr>
              <a:buFont typeface="Arial" pitchFamily="34" charset="0"/>
              <a:buChar char="•"/>
            </a:pPr>
            <a:r>
              <a:rPr lang="hr-HR" dirty="0" smtClean="0"/>
              <a:t>Trebamo gledati podna obilježja, znakove i semafor</a:t>
            </a:r>
          </a:p>
          <a:p>
            <a:pPr>
              <a:buFont typeface="Arial" pitchFamily="34" charset="0"/>
              <a:buChar char="•"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84543" y="681386"/>
            <a:ext cx="2107863" cy="13188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0070C0"/>
                </a:solidFill>
              </a:rPr>
              <a:t>Kako voziti biciklu na stazi? </a:t>
            </a:r>
            <a:r>
              <a:rPr lang="hr-HR" dirty="0">
                <a:solidFill>
                  <a:srgbClr val="0070C0"/>
                </a:solidFill>
              </a:rPr>
              <a:t/>
            </a:r>
            <a:br>
              <a:rPr lang="hr-HR" dirty="0">
                <a:solidFill>
                  <a:srgbClr val="0070C0"/>
                </a:solidFill>
              </a:rPr>
            </a:br>
            <a:r>
              <a:rPr lang="hr-HR" dirty="0" smtClean="0">
                <a:solidFill>
                  <a:srgbClr val="0070C0"/>
                </a:solidFill>
              </a:rPr>
              <a:t>Rado smo odgovarali na pitanja.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1736" y="1142984"/>
            <a:ext cx="3857652" cy="57625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FFFF00"/>
                </a:solidFill>
              </a:rPr>
              <a:t>BICIKLISTIČKA STAZA!</a:t>
            </a:r>
            <a:endParaRPr lang="hr-HR" sz="2800" dirty="0">
              <a:solidFill>
                <a:srgbClr val="FFFF00"/>
              </a:solidFill>
            </a:endParaRPr>
          </a:p>
        </p:txBody>
      </p:sp>
      <p:pic>
        <p:nvPicPr>
          <p:cNvPr id="7170" name="Picture 2" descr="C:\Users\Dzeko\Desktop\Biciklistički poligon\P10104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6826" y="2295005"/>
            <a:ext cx="4039985" cy="3029989"/>
          </a:xfrm>
          <a:prstGeom prst="rect">
            <a:avLst/>
          </a:prstGeom>
          <a:noFill/>
        </p:spPr>
      </p:pic>
      <p:pic>
        <p:nvPicPr>
          <p:cNvPr id="7171" name="Picture 3" descr="C:\Users\Dzeko\Desktop\Biciklistički poligon\P10104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57826" y="2295005"/>
            <a:ext cx="4039985" cy="302998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280</TotalTime>
  <Words>338</Words>
  <Application>Microsoft Office PowerPoint</Application>
  <PresentationFormat>Prikaz na zaslonu (4:3)</PresentationFormat>
  <Paragraphs>68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Papir</vt:lpstr>
      <vt:lpstr>   IZVANUČIONIČKA NASTAVA -  PROMET -   BICIKL </vt:lpstr>
      <vt:lpstr>Učenici 3. i 4.razreda, OŠ  Vjekoslava Paraća,Solin -   PRO  Vranjic,    25. 11.2011.  posjetili su Biciklistički poligon u Splitu. </vt:lpstr>
      <vt:lpstr>ZADACI I CILJEVI:</vt:lpstr>
      <vt:lpstr>U UČIONICI - EDUKACIJA</vt:lpstr>
      <vt:lpstr>NAUČIMO, ZAPAMTIMO!</vt:lpstr>
      <vt:lpstr>ZANIMLJIVO PREDAVANJE!</vt:lpstr>
      <vt:lpstr>Na grafoskopu smo pogledali tlocrt biciklističke staze.</vt:lpstr>
      <vt:lpstr>Kako voziti biciklu na stazi?  Rado smo odgovarali na pitanja. </vt:lpstr>
      <vt:lpstr>BICIKLISTIČKA STAZA!</vt:lpstr>
      <vt:lpstr>NESTRPLJIVO ČEKAMO BICIKLE – SPREMNI SMO ZA VOŽNJU!</vt:lpstr>
      <vt:lpstr>NA POLIGONU</vt:lpstr>
      <vt:lpstr>SRETNI I PONOSNI!</vt:lpstr>
      <vt:lpstr>UŽIVAMO U VOŽNJI, POŠTUJEMO PRAVILA!</vt:lpstr>
      <vt:lpstr>VOŽNJA JE ZAVRŠILA!</vt:lpstr>
      <vt:lpstr>Kakvi smo bili, nestrpljivo čekamo  riječi voditelja.</vt:lpstr>
      <vt:lpstr>NAUČILI SMO:</vt:lpstr>
      <vt:lpstr>   REALIZIRALI  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IZVANUČIONIČKA NASTAVA</dc:title>
  <dc:creator>Dzeko</dc:creator>
  <cp:lastModifiedBy>Mate Dorvak</cp:lastModifiedBy>
  <cp:revision>31</cp:revision>
  <dcterms:created xsi:type="dcterms:W3CDTF">2011-11-25T16:20:56Z</dcterms:created>
  <dcterms:modified xsi:type="dcterms:W3CDTF">2011-11-29T10:14:07Z</dcterms:modified>
</cp:coreProperties>
</file>