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  <p:sldMasterId id="2147483681" r:id="rId2"/>
  </p:sldMasterIdLst>
  <p:notesMasterIdLst>
    <p:notesMasterId r:id="rId57"/>
  </p:notesMasterIdLst>
  <p:sldIdLst>
    <p:sldId id="256" r:id="rId3"/>
    <p:sldId id="332" r:id="rId4"/>
    <p:sldId id="331" r:id="rId5"/>
    <p:sldId id="258" r:id="rId6"/>
    <p:sldId id="259" r:id="rId7"/>
    <p:sldId id="260" r:id="rId8"/>
    <p:sldId id="261" r:id="rId9"/>
    <p:sldId id="262" r:id="rId10"/>
    <p:sldId id="264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9" r:id="rId24"/>
    <p:sldId id="280" r:id="rId25"/>
    <p:sldId id="281" r:id="rId26"/>
    <p:sldId id="285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307" r:id="rId38"/>
    <p:sldId id="308" r:id="rId39"/>
    <p:sldId id="309" r:id="rId40"/>
    <p:sldId id="310" r:id="rId41"/>
    <p:sldId id="300" r:id="rId42"/>
    <p:sldId id="311" r:id="rId43"/>
    <p:sldId id="312" r:id="rId44"/>
    <p:sldId id="313" r:id="rId45"/>
    <p:sldId id="315" r:id="rId46"/>
    <p:sldId id="322" r:id="rId47"/>
    <p:sldId id="333" r:id="rId48"/>
    <p:sldId id="326" r:id="rId49"/>
    <p:sldId id="327" r:id="rId50"/>
    <p:sldId id="328" r:id="rId51"/>
    <p:sldId id="329" r:id="rId52"/>
    <p:sldId id="330" r:id="rId53"/>
    <p:sldId id="339" r:id="rId54"/>
    <p:sldId id="341" r:id="rId55"/>
    <p:sldId id="335" r:id="rId56"/>
  </p:sldIdLst>
  <p:sldSz cx="12192000" cy="6858000"/>
  <p:notesSz cx="6797675" cy="9925050"/>
  <p:embeddedFontLst>
    <p:embeddedFont>
      <p:font typeface="Book Antiqua" panose="02040602050305030304" pitchFamily="18" charset="0"/>
      <p:regular r:id="rId58"/>
      <p:bold r:id="rId59"/>
      <p:italic r:id="rId60"/>
      <p:boldItalic r:id="rId61"/>
    </p:embeddedFont>
    <p:embeddedFont>
      <p:font typeface="Candara" panose="020E0502030303020204" pitchFamily="34" charset="0"/>
      <p:regular r:id="rId62"/>
      <p:bold r:id="rId63"/>
      <p:italic r:id="rId64"/>
      <p:boldItalic r:id="rId65"/>
    </p:embeddedFont>
    <p:embeddedFont>
      <p:font typeface="Century Gothic" panose="020B0502020202020204" pitchFamily="34" charset="0"/>
      <p:regular r:id="rId66"/>
      <p:bold r:id="rId67"/>
      <p:italic r:id="rId68"/>
      <p:boldItalic r:id="rId69"/>
    </p:embeddedFont>
    <p:embeddedFont>
      <p:font typeface="Comic Sans MS" panose="030F0702030302020204" pitchFamily="66" charset="0"/>
      <p:regular r:id="rId70"/>
      <p:bold r:id="rId71"/>
      <p:italic r:id="rId72"/>
      <p:boldItalic r:id="rId73"/>
    </p:embeddedFont>
    <p:embeddedFont>
      <p:font typeface="Garamond" panose="02020404030301010803" pitchFamily="18" charset="0"/>
      <p:regular r:id="rId74"/>
      <p:bold r:id="rId75"/>
      <p:italic r:id="rId76"/>
    </p:embeddedFont>
    <p:embeddedFont>
      <p:font typeface="Montserrat" panose="00000500000000000000" pitchFamily="2" charset="-18"/>
      <p:regular r:id="rId77"/>
      <p:bold r:id="rId78"/>
      <p:italic r:id="rId79"/>
      <p:boldItalic r:id="rId80"/>
    </p:embeddedFont>
    <p:embeddedFont>
      <p:font typeface="Palatino Linotype" panose="02040502050505030304" pitchFamily="18" charset="0"/>
      <p:regular r:id="rId81"/>
      <p:bold r:id="rId82"/>
      <p:italic r:id="rId83"/>
      <p:boldItalic r:id="rId84"/>
    </p:embeddedFont>
    <p:embeddedFont>
      <p:font typeface="Source Sans Pro" panose="020B0503030403020204" pitchFamily="34" charset="0"/>
      <p:regular r:id="rId85"/>
      <p:bold r:id="rId86"/>
      <p:italic r:id="rId87"/>
      <p:boldItalic r:id="rId88"/>
    </p:embeddedFont>
    <p:embeddedFont>
      <p:font typeface="Verdana" panose="020B0604030504040204" pitchFamily="34" charset="0"/>
      <p:regular r:id="rId89"/>
      <p:bold r:id="rId90"/>
      <p:italic r:id="rId91"/>
      <p:boldItalic r:id="rId9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1" roundtripDataSignature="AMtx7mi6TzCCrWVri+Fc4Ds59/kIXB/7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font" Target="fonts/font6.fntdata"/><Relationship Id="rId68" Type="http://schemas.openxmlformats.org/officeDocument/2006/relationships/font" Target="fonts/font11.fntdata"/><Relationship Id="rId84" Type="http://schemas.openxmlformats.org/officeDocument/2006/relationships/font" Target="fonts/font27.fntdata"/><Relationship Id="rId89" Type="http://schemas.openxmlformats.org/officeDocument/2006/relationships/font" Target="fonts/font32.fntdata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font" Target="fonts/font1.fntdata"/><Relationship Id="rId74" Type="http://schemas.openxmlformats.org/officeDocument/2006/relationships/font" Target="fonts/font17.fntdata"/><Relationship Id="rId79" Type="http://schemas.openxmlformats.org/officeDocument/2006/relationships/font" Target="fonts/font22.fntdata"/><Relationship Id="rId102" Type="http://schemas.openxmlformats.org/officeDocument/2006/relationships/presProps" Target="presProps.xml"/><Relationship Id="rId5" Type="http://schemas.openxmlformats.org/officeDocument/2006/relationships/slide" Target="slides/slide3.xml"/><Relationship Id="rId90" Type="http://schemas.openxmlformats.org/officeDocument/2006/relationships/font" Target="fonts/font33.fntdata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font" Target="fonts/font7.fntdata"/><Relationship Id="rId69" Type="http://schemas.openxmlformats.org/officeDocument/2006/relationships/font" Target="fonts/font12.fntdata"/><Relationship Id="rId80" Type="http://schemas.openxmlformats.org/officeDocument/2006/relationships/font" Target="fonts/font23.fntdata"/><Relationship Id="rId85" Type="http://schemas.openxmlformats.org/officeDocument/2006/relationships/font" Target="fonts/font28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2.fntdata"/><Relationship Id="rId67" Type="http://schemas.openxmlformats.org/officeDocument/2006/relationships/font" Target="fonts/font10.fntdata"/><Relationship Id="rId103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font" Target="fonts/font5.fntdata"/><Relationship Id="rId70" Type="http://schemas.openxmlformats.org/officeDocument/2006/relationships/font" Target="fonts/font13.fntdata"/><Relationship Id="rId75" Type="http://schemas.openxmlformats.org/officeDocument/2006/relationships/font" Target="fonts/font18.fntdata"/><Relationship Id="rId83" Type="http://schemas.openxmlformats.org/officeDocument/2006/relationships/font" Target="fonts/font26.fntdata"/><Relationship Id="rId88" Type="http://schemas.openxmlformats.org/officeDocument/2006/relationships/font" Target="fonts/font31.fntdata"/><Relationship Id="rId91" Type="http://schemas.openxmlformats.org/officeDocument/2006/relationships/font" Target="fonts/font3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3.fntdata"/><Relationship Id="rId65" Type="http://schemas.openxmlformats.org/officeDocument/2006/relationships/font" Target="fonts/font8.fntdata"/><Relationship Id="rId73" Type="http://schemas.openxmlformats.org/officeDocument/2006/relationships/font" Target="fonts/font16.fntdata"/><Relationship Id="rId78" Type="http://schemas.openxmlformats.org/officeDocument/2006/relationships/font" Target="fonts/font21.fntdata"/><Relationship Id="rId81" Type="http://schemas.openxmlformats.org/officeDocument/2006/relationships/font" Target="fonts/font24.fntdata"/><Relationship Id="rId86" Type="http://schemas.openxmlformats.org/officeDocument/2006/relationships/font" Target="fonts/font29.fntdata"/><Relationship Id="rId101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font" Target="fonts/font19.fntdata"/><Relationship Id="rId104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font" Target="fonts/font14.fntdata"/><Relationship Id="rId92" Type="http://schemas.openxmlformats.org/officeDocument/2006/relationships/font" Target="fonts/font35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font" Target="fonts/font9.fntdata"/><Relationship Id="rId87" Type="http://schemas.openxmlformats.org/officeDocument/2006/relationships/font" Target="fonts/font30.fntdata"/><Relationship Id="rId61" Type="http://schemas.openxmlformats.org/officeDocument/2006/relationships/font" Target="fonts/font4.fntdata"/><Relationship Id="rId82" Type="http://schemas.openxmlformats.org/officeDocument/2006/relationships/font" Target="fonts/font25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font" Target="fonts/font20.fntdata"/><Relationship Id="rId105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7" y="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6575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7" y="9426575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32367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0" name="Google Shape;1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3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6" name="Google Shape;29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8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0" name="Google Shape;31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82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4" name="Google Shape;324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6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8" name="Google Shape;33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9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12f8d0da03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12f8d0da032_0_10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g12f8d0da032_0_10:notes"/>
          <p:cNvSpPr txBox="1">
            <a:spLocks noGrp="1"/>
          </p:cNvSpPr>
          <p:nvPr>
            <p:ph type="sldNum" idx="12"/>
          </p:nvPr>
        </p:nvSpPr>
        <p:spPr>
          <a:xfrm>
            <a:off x="3849687" y="9426575"/>
            <a:ext cx="29463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/>
              <a:t>17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12d25715cb3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12d25715cb3_0_92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g12d25715cb3_0_92:notes"/>
          <p:cNvSpPr txBox="1">
            <a:spLocks noGrp="1"/>
          </p:cNvSpPr>
          <p:nvPr>
            <p:ph type="sldNum" idx="12"/>
          </p:nvPr>
        </p:nvSpPr>
        <p:spPr>
          <a:xfrm>
            <a:off x="3849687" y="9426575"/>
            <a:ext cx="29463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/>
              <a:t>18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5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9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7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8" name="Google Shape;38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4" name="Google Shape;184;p6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p6:notes"/>
          <p:cNvSpPr txBox="1"/>
          <p:nvPr/>
        </p:nvSpPr>
        <p:spPr>
          <a:xfrm>
            <a:off x="3849687" y="9426575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0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2" name="Google Shape;45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3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8" name="Google Shape;45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24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6" name="Google Shape;47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12dea701df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12dea701df1_0_12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g12dea701df1_0_12:notes"/>
          <p:cNvSpPr txBox="1">
            <a:spLocks noGrp="1"/>
          </p:cNvSpPr>
          <p:nvPr>
            <p:ph type="sldNum" idx="12"/>
          </p:nvPr>
        </p:nvSpPr>
        <p:spPr>
          <a:xfrm>
            <a:off x="3849687" y="9426575"/>
            <a:ext cx="29463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/>
              <a:t>25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72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79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80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28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2" name="Google Shape;59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3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2" name="Google Shape;60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32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8" name="Google Shape;61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1" name="Google Shape;2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34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6" name="Google Shape;63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8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3" name="Google Shape;653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12d25715cb3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12d25715cb3_0_77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g12d25715cb3_0_77:notes"/>
          <p:cNvSpPr txBox="1">
            <a:spLocks noGrp="1"/>
          </p:cNvSpPr>
          <p:nvPr>
            <p:ph type="sldNum" idx="12"/>
          </p:nvPr>
        </p:nvSpPr>
        <p:spPr>
          <a:xfrm>
            <a:off x="3849687" y="9426575"/>
            <a:ext cx="29463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/>
              <a:t>34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12d25715cb3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12d25715cb3_0_84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g12d25715cb3_0_84:notes"/>
          <p:cNvSpPr txBox="1">
            <a:spLocks noGrp="1"/>
          </p:cNvSpPr>
          <p:nvPr>
            <p:ph type="sldNum" idx="12"/>
          </p:nvPr>
        </p:nvSpPr>
        <p:spPr>
          <a:xfrm>
            <a:off x="3849687" y="9426575"/>
            <a:ext cx="29463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/>
              <a:t>35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45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0" name="Google Shape;800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47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7" name="Google Shape;807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12d25715cb3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12d25715cb3_0_10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g12d25715cb3_0_101:notes"/>
          <p:cNvSpPr txBox="1">
            <a:spLocks noGrp="1"/>
          </p:cNvSpPr>
          <p:nvPr>
            <p:ph type="sldNum" idx="12"/>
          </p:nvPr>
        </p:nvSpPr>
        <p:spPr>
          <a:xfrm>
            <a:off x="3849687" y="9426575"/>
            <a:ext cx="29463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/>
              <a:t>38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56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1" name="Google Shape;821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104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5" name="Google Shape;715;p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105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2d25715cb3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2d25715cb3_0_47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12d25715cb3_0_47:notes"/>
          <p:cNvSpPr txBox="1">
            <a:spLocks noGrp="1"/>
          </p:cNvSpPr>
          <p:nvPr>
            <p:ph type="sldNum" idx="12"/>
          </p:nvPr>
        </p:nvSpPr>
        <p:spPr>
          <a:xfrm>
            <a:off x="3849687" y="9426575"/>
            <a:ext cx="29463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/>
              <a:t>6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48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4" name="Google Shape;834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49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40" name="Google Shape;840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58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6" name="Google Shape;856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68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0" name="Google Shape;910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g12f8a360fa3_4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2" name="Google Shape;942;g12f8a360fa3_4_8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g12f8a360fa3_4_8:notes"/>
          <p:cNvSpPr txBox="1">
            <a:spLocks noGrp="1"/>
          </p:cNvSpPr>
          <p:nvPr>
            <p:ph type="sldNum" idx="12"/>
          </p:nvPr>
        </p:nvSpPr>
        <p:spPr>
          <a:xfrm>
            <a:off x="3849687" y="9426575"/>
            <a:ext cx="29463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/>
              <a:t>47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g12f8a360fa3_4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3" name="Google Shape;953;g12f8a360fa3_4_18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g12f8a360fa3_4_18:notes"/>
          <p:cNvSpPr txBox="1">
            <a:spLocks noGrp="1"/>
          </p:cNvSpPr>
          <p:nvPr>
            <p:ph type="sldNum" idx="12"/>
          </p:nvPr>
        </p:nvSpPr>
        <p:spPr>
          <a:xfrm>
            <a:off x="3849687" y="9426575"/>
            <a:ext cx="29463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/>
              <a:t>48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12f8a360fa3_4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12f8a360fa3_4_25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g12f8a360fa3_4_25:notes"/>
          <p:cNvSpPr txBox="1">
            <a:spLocks noGrp="1"/>
          </p:cNvSpPr>
          <p:nvPr>
            <p:ph type="sldNum" idx="12"/>
          </p:nvPr>
        </p:nvSpPr>
        <p:spPr>
          <a:xfrm>
            <a:off x="3849687" y="9426575"/>
            <a:ext cx="29463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/>
              <a:t>49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g12f8d0da03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2" name="Google Shape;972;g12f8d0da032_0_0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g12f8d0da032_0_0:notes"/>
          <p:cNvSpPr txBox="1">
            <a:spLocks noGrp="1"/>
          </p:cNvSpPr>
          <p:nvPr>
            <p:ph type="sldNum" idx="12"/>
          </p:nvPr>
        </p:nvSpPr>
        <p:spPr>
          <a:xfrm>
            <a:off x="3849687" y="9426575"/>
            <a:ext cx="29463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/>
              <a:t>50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g12f8a360fa3_4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1" name="Google Shape;981;g12f8a360fa3_4_35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g12f8a360fa3_4_35:notes"/>
          <p:cNvSpPr txBox="1">
            <a:spLocks noGrp="1"/>
          </p:cNvSpPr>
          <p:nvPr>
            <p:ph type="sldNum" idx="12"/>
          </p:nvPr>
        </p:nvSpPr>
        <p:spPr>
          <a:xfrm>
            <a:off x="3849687" y="9426575"/>
            <a:ext cx="29463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/>
              <a:t>51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4" name="Google Shape;2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5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3" name="Google Shape;2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9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2" name="Google Shape;2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2d25715cb3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12d25715cb3_0_6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00" cy="446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g12d25715cb3_0_61:notes"/>
          <p:cNvSpPr txBox="1">
            <a:spLocks noGrp="1"/>
          </p:cNvSpPr>
          <p:nvPr>
            <p:ph type="sldNum" idx="12"/>
          </p:nvPr>
        </p:nvSpPr>
        <p:spPr>
          <a:xfrm>
            <a:off x="3849687" y="9426575"/>
            <a:ext cx="2946300" cy="49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Verdana"/>
              <a:buNone/>
            </a:pPr>
            <a:fld id="{00000000-1234-1234-1234-123412341234}" type="slidenum">
              <a:rPr lang="en-US"/>
              <a:t>10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2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0" name="Google Shape;2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no" type="blank">
  <p:cSld name="BLANK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4"/>
          <p:cNvSpPr txBox="1">
            <a:spLocks noGrp="1"/>
          </p:cNvSpPr>
          <p:nvPr>
            <p:ph type="dt" idx="10"/>
          </p:nvPr>
        </p:nvSpPr>
        <p:spPr>
          <a:xfrm>
            <a:off x="6885517" y="6249988"/>
            <a:ext cx="50482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74"/>
          <p:cNvSpPr txBox="1">
            <a:spLocks noGrp="1"/>
          </p:cNvSpPr>
          <p:nvPr>
            <p:ph type="ftr" idx="11"/>
          </p:nvPr>
        </p:nvSpPr>
        <p:spPr>
          <a:xfrm>
            <a:off x="258234" y="6249988"/>
            <a:ext cx="50482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74"/>
          <p:cNvSpPr txBox="1">
            <a:spLocks noGrp="1"/>
          </p:cNvSpPr>
          <p:nvPr>
            <p:ph type="sldNum" idx="12"/>
          </p:nvPr>
        </p:nvSpPr>
        <p:spPr>
          <a:xfrm>
            <a:off x="5321300" y="6249988"/>
            <a:ext cx="1549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opis">
  <p:cSld name="Naslov i opi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6"/>
          <p:cNvSpPr txBox="1"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6"/>
          <p:cNvSpPr txBox="1"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3"/>
          <p:cNvSpPr/>
          <p:nvPr/>
        </p:nvSpPr>
        <p:spPr>
          <a:xfrm>
            <a:off x="304801" y="228600"/>
            <a:ext cx="11595100" cy="1427162"/>
          </a:xfrm>
          <a:prstGeom prst="roundRect">
            <a:avLst>
              <a:gd name="adj" fmla="val 1541"/>
            </a:avLst>
          </a:prstGeom>
          <a:gradFill>
            <a:gsLst>
              <a:gs pos="0">
                <a:srgbClr val="0293E0"/>
              </a:gs>
              <a:gs pos="89999">
                <a:srgbClr val="83D3FE"/>
              </a:gs>
              <a:gs pos="100000">
                <a:srgbClr val="83D3FE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53" name="Google Shape;153;p73"/>
          <p:cNvGrpSpPr/>
          <p:nvPr/>
        </p:nvGrpSpPr>
        <p:grpSpPr>
          <a:xfrm>
            <a:off x="281516" y="714376"/>
            <a:ext cx="11631083" cy="1330325"/>
            <a:chOff x="-3905251" y="4294188"/>
            <a:chExt cx="13027839" cy="1892300"/>
          </a:xfrm>
        </p:grpSpPr>
        <p:sp>
          <p:nvSpPr>
            <p:cNvPr id="154" name="Google Shape;154;p73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/>
              <a:rect l="l" t="t" r="r" b="b"/>
              <a:pathLst>
                <a:path w="2706" h="640" extrusionOk="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784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55" name="Google Shape;155;p73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/>
              <a:rect l="l" t="t" r="r" b="b"/>
              <a:pathLst>
                <a:path w="5216" h="762" extrusionOk="0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3882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56" name="Google Shape;156;p73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/>
              <a:rect l="l" t="t" r="r" b="b"/>
              <a:pathLst>
                <a:path w="5144" h="694" extrusionOk="0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57" name="Google Shape;157;p73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/>
              <a:rect l="l" t="t" r="r" b="b"/>
              <a:pathLst>
                <a:path w="3112" h="584" extrusionOk="0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58" name="Google Shape;158;p73"/>
            <p:cNvSpPr/>
            <p:nvPr/>
          </p:nvSpPr>
          <p:spPr>
            <a:xfrm>
              <a:off x="-3905251" y="4294188"/>
              <a:ext cx="13027839" cy="1892300"/>
            </a:xfrm>
            <a:custGeom>
              <a:avLst/>
              <a:gdLst/>
              <a:ahLst/>
              <a:cxnLst/>
              <a:rect l="l" t="t" r="r" b="b"/>
              <a:pathLst>
                <a:path w="8196" h="1192" extrusionOk="0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159" name="Google Shape;159;p73"/>
          <p:cNvSpPr txBox="1">
            <a:spLocks noGrp="1"/>
          </p:cNvSpPr>
          <p:nvPr>
            <p:ph type="title"/>
          </p:nvPr>
        </p:nvSpPr>
        <p:spPr>
          <a:xfrm>
            <a:off x="609600" y="338138"/>
            <a:ext cx="10972800" cy="1252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0" name="Google Shape;160;p73"/>
          <p:cNvSpPr txBox="1">
            <a:spLocks noGrp="1"/>
          </p:cNvSpPr>
          <p:nvPr>
            <p:ph type="body" idx="1"/>
          </p:nvPr>
        </p:nvSpPr>
        <p:spPr>
          <a:xfrm>
            <a:off x="1162049" y="2674938"/>
            <a:ext cx="9878483" cy="3451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*"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*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*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*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*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61" name="Google Shape;161;p73"/>
          <p:cNvSpPr txBox="1">
            <a:spLocks noGrp="1"/>
          </p:cNvSpPr>
          <p:nvPr>
            <p:ph type="dt" idx="10"/>
          </p:nvPr>
        </p:nvSpPr>
        <p:spPr>
          <a:xfrm>
            <a:off x="6885517" y="6249988"/>
            <a:ext cx="50482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62" name="Google Shape;162;p73"/>
          <p:cNvSpPr txBox="1">
            <a:spLocks noGrp="1"/>
          </p:cNvSpPr>
          <p:nvPr>
            <p:ph type="ftr" idx="11"/>
          </p:nvPr>
        </p:nvSpPr>
        <p:spPr>
          <a:xfrm>
            <a:off x="258234" y="6249988"/>
            <a:ext cx="50482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63" name="Google Shape;163;p73"/>
          <p:cNvSpPr txBox="1">
            <a:spLocks noGrp="1"/>
          </p:cNvSpPr>
          <p:nvPr>
            <p:ph type="sldNum" idx="12"/>
          </p:nvPr>
        </p:nvSpPr>
        <p:spPr>
          <a:xfrm>
            <a:off x="5321300" y="6249988"/>
            <a:ext cx="1549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Verdana"/>
              <a:buNone/>
              <a:defRPr sz="1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narodne-novine.nn.hr/clanci/sluzbeni/2015_05_49_981.html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13.png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nias.gov.hr/Content/Documents/NIAS_Korisnicka_uputa.pd(https:/nias.gov.hr/)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opisi.hr/print.php?id=13544" TargetMode="External"/><Relationship Id="rId3" Type="http://schemas.openxmlformats.org/officeDocument/2006/relationships/image" Target="../media/image5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zakon.hr/z/317/Zakon-o-odgoju-i-obrazovanju-u-osnovnoj-i-srednjoj-%C5%A1koli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7.png"/><Relationship Id="rId10" Type="http://schemas.openxmlformats.org/officeDocument/2006/relationships/hyperlink" Target="https://narodne-novine.nn.hr/clanci/sluzbeni/2022_03_39_482.html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s://www.upisi.hr/docs/pravilnik_o_elementima_i_kriterijima_final.pdf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srednje.e-upisi.hr/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helpdesk@skole.hr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rednje.e-upisi.hr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mailto:suncica.vojnovic@skole.hr" TargetMode="External"/><Relationship Id="rId2" Type="http://schemas.openxmlformats.org/officeDocument/2006/relationships/hyperlink" Target="mailto:janja.skoda@skole.hr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matea.smetko@skole.h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rednje.e-upisi.h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g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"/>
          <p:cNvSpPr txBox="1">
            <a:spLocks noGrp="1"/>
          </p:cNvSpPr>
          <p:nvPr>
            <p:ph type="title"/>
          </p:nvPr>
        </p:nvSpPr>
        <p:spPr>
          <a:xfrm>
            <a:off x="5947672" y="3630474"/>
            <a:ext cx="4787900" cy="680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ts val="2800"/>
            </a:pPr>
            <a:r>
              <a:rPr lang="en-US" sz="4400" b="1" dirty="0">
                <a:solidFill>
                  <a:schemeClr val="dk1"/>
                </a:solidFill>
                <a:latin typeface="Book Antiqua" pitchFamily="18" charset="0"/>
                <a:ea typeface="Candara"/>
                <a:cs typeface="Candara"/>
                <a:sym typeface="Candara"/>
              </a:rPr>
              <a:t>UPIS UČENIKA U SREDNJE ŠKOLE</a:t>
            </a:r>
            <a:r>
              <a:rPr lang="hr-HR" sz="4400" b="1" dirty="0">
                <a:solidFill>
                  <a:schemeClr val="dk1"/>
                </a:solidFill>
                <a:latin typeface="Book Antiqua" pitchFamily="18" charset="0"/>
                <a:ea typeface="Candara"/>
                <a:cs typeface="Candara"/>
                <a:sym typeface="Candara"/>
              </a:rPr>
              <a:t> </a:t>
            </a:r>
            <a:br>
              <a:rPr lang="hr-HR" sz="4400" b="1" dirty="0">
                <a:solidFill>
                  <a:schemeClr val="dk1"/>
                </a:solidFill>
                <a:latin typeface="Book Antiqua" pitchFamily="18" charset="0"/>
                <a:ea typeface="Candara"/>
                <a:cs typeface="Candara"/>
                <a:sym typeface="Candara"/>
              </a:rPr>
            </a:br>
            <a:r>
              <a:rPr lang="en-US" sz="4400" b="1" dirty="0">
                <a:solidFill>
                  <a:schemeClr val="dk1"/>
                </a:solidFill>
                <a:latin typeface="Book Antiqua" pitchFamily="18" charset="0"/>
                <a:ea typeface="Candara"/>
                <a:cs typeface="Candara"/>
                <a:sym typeface="Candara"/>
              </a:rPr>
              <a:t>202</a:t>
            </a:r>
            <a:r>
              <a:rPr lang="hr-HR" sz="4400" b="1" dirty="0">
                <a:solidFill>
                  <a:schemeClr val="dk1"/>
                </a:solidFill>
                <a:latin typeface="Book Antiqua" pitchFamily="18" charset="0"/>
                <a:ea typeface="Candara"/>
                <a:cs typeface="Candara"/>
                <a:sym typeface="Candara"/>
              </a:rPr>
              <a:t>3</a:t>
            </a:r>
            <a:r>
              <a:rPr lang="en-US" sz="4400" b="1" dirty="0">
                <a:solidFill>
                  <a:schemeClr val="dk1"/>
                </a:solidFill>
                <a:latin typeface="Book Antiqua" pitchFamily="18" charset="0"/>
                <a:ea typeface="Candara"/>
                <a:cs typeface="Candara"/>
                <a:sym typeface="Candara"/>
              </a:rPr>
              <a:t>.</a:t>
            </a:r>
            <a:r>
              <a:rPr lang="hr-HR" sz="4400" b="1" dirty="0">
                <a:solidFill>
                  <a:schemeClr val="dk1"/>
                </a:solidFill>
                <a:latin typeface="Book Antiqua" pitchFamily="18" charset="0"/>
                <a:ea typeface="Candara"/>
                <a:cs typeface="Candara"/>
                <a:sym typeface="Candara"/>
              </a:rPr>
              <a:t>/20</a:t>
            </a:r>
            <a:r>
              <a:rPr lang="en-US" sz="4400" b="1" dirty="0">
                <a:solidFill>
                  <a:schemeClr val="dk1"/>
                </a:solidFill>
                <a:latin typeface="Book Antiqua" pitchFamily="18" charset="0"/>
                <a:ea typeface="Candara"/>
                <a:cs typeface="Candara"/>
                <a:sym typeface="Candara"/>
              </a:rPr>
              <a:t>2</a:t>
            </a:r>
            <a:r>
              <a:rPr lang="hr-HR" sz="4400" b="1" dirty="0">
                <a:solidFill>
                  <a:schemeClr val="dk1"/>
                </a:solidFill>
                <a:latin typeface="Book Antiqua" pitchFamily="18" charset="0"/>
                <a:ea typeface="Candara"/>
                <a:cs typeface="Candara"/>
                <a:sym typeface="Candara"/>
              </a:rPr>
              <a:t>4</a:t>
            </a:r>
            <a:r>
              <a:rPr lang="en-US" sz="4400" b="1" dirty="0">
                <a:solidFill>
                  <a:schemeClr val="dk1"/>
                </a:solidFill>
                <a:latin typeface="Book Antiqua" pitchFamily="18" charset="0"/>
                <a:ea typeface="Candara"/>
                <a:cs typeface="Candara"/>
                <a:sym typeface="Candara"/>
              </a:rPr>
              <a:t>.  </a:t>
            </a:r>
            <a:br>
              <a:rPr lang="en-US" sz="3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br>
              <a:rPr lang="en-US" sz="3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br>
              <a:rPr lang="en-US" sz="3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br>
              <a:rPr lang="en-US" sz="3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endParaRPr sz="5400" dirty="0">
              <a:solidFill>
                <a:schemeClr val="dk1"/>
              </a:solidFill>
            </a:endParaRPr>
          </a:p>
        </p:txBody>
      </p:sp>
      <p:sp>
        <p:nvSpPr>
          <p:cNvPr id="173" name="Google Shape;173;p1"/>
          <p:cNvSpPr txBox="1">
            <a:spLocks noGrp="1"/>
          </p:cNvSpPr>
          <p:nvPr>
            <p:ph sz="half" idx="2"/>
          </p:nvPr>
        </p:nvSpPr>
        <p:spPr>
          <a:xfrm>
            <a:off x="7209183" y="4556774"/>
            <a:ext cx="4572000" cy="1768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 lang="hr-HR" sz="2200" dirty="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 lang="hr-HR" sz="2200" dirty="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r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hr-HR" sz="2200" dirty="0">
                <a:solidFill>
                  <a:schemeClr val="accent6">
                    <a:lumMod val="75000"/>
                  </a:schemeClr>
                </a:solidFill>
                <a:latin typeface="Candara"/>
                <a:ea typeface="Candara"/>
                <a:cs typeface="Candara"/>
                <a:sym typeface="Candara"/>
              </a:rPr>
              <a:t>Kašina, 12.6.2023.</a:t>
            </a:r>
          </a:p>
          <a:p>
            <a:pPr marL="0" lvl="0" indent="0" algn="r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 lang="hr-HR" sz="2200" dirty="0">
              <a:solidFill>
                <a:schemeClr val="accent6">
                  <a:lumMod val="75000"/>
                </a:schemeClr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r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hr-HR" sz="2200" dirty="0">
                <a:solidFill>
                  <a:schemeClr val="accent6">
                    <a:lumMod val="75000"/>
                  </a:schemeClr>
                </a:solidFill>
                <a:latin typeface="Candara"/>
                <a:ea typeface="Candara"/>
                <a:cs typeface="Candara"/>
                <a:sym typeface="Candara"/>
              </a:rPr>
              <a:t>Janja Škoda Đurin, pedagoginja</a:t>
            </a:r>
          </a:p>
          <a:p>
            <a:pPr marL="0" lvl="0" indent="0" algn="r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hr-HR" sz="2200" dirty="0">
                <a:solidFill>
                  <a:schemeClr val="accent6">
                    <a:lumMod val="75000"/>
                  </a:schemeClr>
                </a:solidFill>
                <a:latin typeface="Candara"/>
                <a:ea typeface="Candara"/>
                <a:cs typeface="Candara"/>
                <a:sym typeface="Candara"/>
              </a:rPr>
              <a:t>Sunčica Vojnović, </a:t>
            </a:r>
            <a:r>
              <a:rPr lang="hr-HR" sz="2200" dirty="0" err="1">
                <a:solidFill>
                  <a:schemeClr val="accent6">
                    <a:lumMod val="75000"/>
                  </a:schemeClr>
                </a:solidFill>
                <a:latin typeface="Candara"/>
                <a:ea typeface="Candara"/>
                <a:cs typeface="Candara"/>
                <a:sym typeface="Candara"/>
              </a:rPr>
              <a:t>logopedinja</a:t>
            </a:r>
            <a:endParaRPr lang="hr-HR" sz="2200" dirty="0">
              <a:solidFill>
                <a:schemeClr val="accent6">
                  <a:lumMod val="75000"/>
                </a:schemeClr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r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hr-HR" sz="2200" dirty="0">
                <a:solidFill>
                  <a:schemeClr val="accent6">
                    <a:lumMod val="75000"/>
                  </a:schemeClr>
                </a:solidFill>
                <a:latin typeface="Candara"/>
                <a:ea typeface="Candara"/>
                <a:cs typeface="Candara"/>
                <a:sym typeface="Candara"/>
              </a:rPr>
              <a:t>Matea Smetko Brlek, psihologinja</a:t>
            </a:r>
            <a:endParaRPr sz="2200" dirty="0">
              <a:solidFill>
                <a:schemeClr val="accent6">
                  <a:lumMod val="75000"/>
                </a:schemeClr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 sz="2200" dirty="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74320" lvl="0" indent="-13462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 sz="2200" dirty="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09" y="1550505"/>
            <a:ext cx="4674812" cy="36298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2d25715cb3_0_61"/>
          <p:cNvSpPr txBox="1">
            <a:spLocks noGrp="1"/>
          </p:cNvSpPr>
          <p:nvPr>
            <p:ph type="title"/>
          </p:nvPr>
        </p:nvSpPr>
        <p:spPr>
          <a:xfrm>
            <a:off x="569844" y="318053"/>
            <a:ext cx="10972800" cy="1600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hr-HR" sz="3200" b="1" dirty="0">
                <a:solidFill>
                  <a:schemeClr val="accent2"/>
                </a:solidFill>
              </a:rPr>
            </a:br>
            <a:r>
              <a:rPr lang="en-US" sz="3200" b="1" dirty="0">
                <a:solidFill>
                  <a:schemeClr val="accent2"/>
                </a:solidFill>
              </a:rPr>
              <a:t>KOD ODABIRA PROGRAMA</a:t>
            </a:r>
            <a:endParaRPr sz="3200" b="1" dirty="0"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obavezno</a:t>
            </a:r>
            <a:r>
              <a:rPr lang="en-US" sz="3200" b="1" dirty="0">
                <a:solidFill>
                  <a:schemeClr val="accent2"/>
                </a:solidFill>
              </a:rPr>
              <a:t> se </a:t>
            </a:r>
            <a:r>
              <a:rPr lang="en-US" sz="3200" b="1" dirty="0" err="1">
                <a:solidFill>
                  <a:schemeClr val="accent2"/>
                </a:solidFill>
              </a:rPr>
              <a:t>bira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endParaRPr sz="3200" b="1" dirty="0"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accent2"/>
              </a:solidFill>
            </a:endParaRPr>
          </a:p>
        </p:txBody>
      </p:sp>
      <p:sp>
        <p:nvSpPr>
          <p:cNvPr id="257" name="Google Shape;257;g12d25715cb3_0_61"/>
          <p:cNvSpPr txBox="1">
            <a:spLocks noGrp="1"/>
          </p:cNvSpPr>
          <p:nvPr>
            <p:ph idx="1"/>
          </p:nvPr>
        </p:nvSpPr>
        <p:spPr>
          <a:xfrm>
            <a:off x="216237" y="2015750"/>
            <a:ext cx="4327771" cy="3318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 dirty="0"/>
              <a:t> </a:t>
            </a:r>
            <a:r>
              <a:rPr lang="en-US" b="1" dirty="0">
                <a:solidFill>
                  <a:schemeClr val="accent4"/>
                </a:solidFill>
              </a:rPr>
              <a:t>STRANI JEZIK i IZBORNI PREDMET </a:t>
            </a:r>
            <a:endParaRPr b="1" dirty="0">
              <a:solidFill>
                <a:schemeClr val="accent4"/>
              </a:solidFill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(</a:t>
            </a:r>
            <a:r>
              <a:rPr lang="en-US" dirty="0" err="1"/>
              <a:t>inače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moguće</a:t>
            </a:r>
            <a:r>
              <a:rPr lang="en-US" dirty="0"/>
              <a:t> </a:t>
            </a:r>
            <a:r>
              <a:rPr lang="en-US" dirty="0" err="1"/>
              <a:t>dodavanje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listu</a:t>
            </a:r>
            <a:r>
              <a:rPr lang="en-US" dirty="0"/>
              <a:t> i </a:t>
            </a:r>
            <a:r>
              <a:rPr lang="en-US" dirty="0" err="1"/>
              <a:t>spremanje</a:t>
            </a:r>
            <a:r>
              <a:rPr lang="en-US" dirty="0"/>
              <a:t> </a:t>
            </a:r>
            <a:r>
              <a:rPr lang="en-US" dirty="0" err="1"/>
              <a:t>promjena</a:t>
            </a:r>
            <a:r>
              <a:rPr lang="en-US" dirty="0"/>
              <a:t>)</a:t>
            </a:r>
            <a:endParaRPr dirty="0"/>
          </a:p>
        </p:txBody>
      </p:sp>
      <p:sp>
        <p:nvSpPr>
          <p:cNvPr id="258" name="Google Shape;258;g12d25715cb3_0_6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" name="Google Shape;259;g12d25715cb3_0_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4008" y="2136711"/>
            <a:ext cx="7625668" cy="3974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2"/>
          <p:cNvSpPr txBox="1">
            <a:spLocks noGrp="1"/>
          </p:cNvSpPr>
          <p:nvPr>
            <p:ph type="title"/>
          </p:nvPr>
        </p:nvSpPr>
        <p:spPr>
          <a:xfrm>
            <a:off x="575035" y="982132"/>
            <a:ext cx="11019933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3968"/>
              <a:buFont typeface="Candara"/>
              <a:buNone/>
            </a:pPr>
            <a:br>
              <a:rPr lang="en-US" sz="14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br>
              <a:rPr lang="en-US" sz="14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br>
              <a:rPr lang="en-US" sz="14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3600" b="1">
                <a:solidFill>
                  <a:srgbClr val="2C7153"/>
                </a:solidFill>
                <a:latin typeface="Candara"/>
                <a:ea typeface="Candara"/>
                <a:cs typeface="Candara"/>
                <a:sym typeface="Candara"/>
              </a:rPr>
              <a:t>ELEMENTI I KRITERIJI ZA IZBOR KANDIDATA ZA UPIS U SŠ </a:t>
            </a:r>
            <a:br>
              <a:rPr lang="en-US" sz="14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br>
              <a:rPr lang="en-US" sz="14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endParaRPr sz="1400">
              <a:solidFill>
                <a:srgbClr val="262626"/>
              </a:solidFill>
            </a:endParaRPr>
          </a:p>
        </p:txBody>
      </p:sp>
      <p:grpSp>
        <p:nvGrpSpPr>
          <p:cNvPr id="283" name="Google Shape;283;p12"/>
          <p:cNvGrpSpPr/>
          <p:nvPr/>
        </p:nvGrpSpPr>
        <p:grpSpPr>
          <a:xfrm>
            <a:off x="1295400" y="3209950"/>
            <a:ext cx="9601196" cy="1999749"/>
            <a:chOff x="0" y="437566"/>
            <a:chExt cx="9601196" cy="1999749"/>
          </a:xfrm>
        </p:grpSpPr>
        <p:sp>
          <p:nvSpPr>
            <p:cNvPr id="284" name="Google Shape;284;p12"/>
            <p:cNvSpPr/>
            <p:nvPr/>
          </p:nvSpPr>
          <p:spPr>
            <a:xfrm>
              <a:off x="0" y="437566"/>
              <a:ext cx="2700336" cy="1714713"/>
            </a:xfrm>
            <a:prstGeom prst="roundRect">
              <a:avLst>
                <a:gd name="adj" fmla="val 10000"/>
              </a:avLst>
            </a:prstGeom>
            <a:solidFill>
              <a:srgbClr val="829927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2"/>
            <p:cNvSpPr/>
            <p:nvPr/>
          </p:nvSpPr>
          <p:spPr>
            <a:xfrm>
              <a:off x="300037" y="722602"/>
              <a:ext cx="2700336" cy="1714713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15875" cap="flat" cmpd="sng">
              <a:solidFill>
                <a:srgbClr val="8299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2"/>
            <p:cNvSpPr txBox="1"/>
            <p:nvPr/>
          </p:nvSpPr>
          <p:spPr>
            <a:xfrm>
              <a:off x="0" y="772816"/>
              <a:ext cx="2950200" cy="161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50" tIns="175250" rIns="175250" bIns="17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600"/>
                <a:buFont typeface="Arial"/>
                <a:buNone/>
              </a:pPr>
              <a:r>
                <a:rPr lang="en-US" sz="3700" b="0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zajednički</a:t>
              </a:r>
              <a:r>
                <a:rPr lang="hr-HR" sz="37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element</a:t>
              </a:r>
              <a:endParaRPr sz="5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2"/>
            <p:cNvSpPr/>
            <p:nvPr/>
          </p:nvSpPr>
          <p:spPr>
            <a:xfrm>
              <a:off x="3300411" y="437566"/>
              <a:ext cx="2700336" cy="1714713"/>
            </a:xfrm>
            <a:prstGeom prst="roundRect">
              <a:avLst>
                <a:gd name="adj" fmla="val 10000"/>
              </a:avLst>
            </a:prstGeom>
            <a:solidFill>
              <a:srgbClr val="829927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2"/>
            <p:cNvSpPr/>
            <p:nvPr/>
          </p:nvSpPr>
          <p:spPr>
            <a:xfrm>
              <a:off x="3600448" y="722602"/>
              <a:ext cx="2700336" cy="1714713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15875" cap="flat" cmpd="sng">
              <a:solidFill>
                <a:srgbClr val="8299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2"/>
            <p:cNvSpPr txBox="1"/>
            <p:nvPr/>
          </p:nvSpPr>
          <p:spPr>
            <a:xfrm>
              <a:off x="3650670" y="772824"/>
              <a:ext cx="2599892" cy="16142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50" tIns="175250" rIns="175250" bIns="17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600"/>
                <a:buFont typeface="Arial"/>
                <a:buNone/>
              </a:pPr>
              <a:r>
                <a:rPr lang="en-US" sz="3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dodatni elementi</a:t>
              </a: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2"/>
            <p:cNvSpPr/>
            <p:nvPr/>
          </p:nvSpPr>
          <p:spPr>
            <a:xfrm>
              <a:off x="6600822" y="437566"/>
              <a:ext cx="2700336" cy="1714713"/>
            </a:xfrm>
            <a:prstGeom prst="roundRect">
              <a:avLst>
                <a:gd name="adj" fmla="val 10000"/>
              </a:avLst>
            </a:prstGeom>
            <a:solidFill>
              <a:srgbClr val="829927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2"/>
            <p:cNvSpPr/>
            <p:nvPr/>
          </p:nvSpPr>
          <p:spPr>
            <a:xfrm>
              <a:off x="6900860" y="722602"/>
              <a:ext cx="2700336" cy="1714713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15875" cap="flat" cmpd="sng">
              <a:solidFill>
                <a:srgbClr val="8299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2"/>
            <p:cNvSpPr txBox="1"/>
            <p:nvPr/>
          </p:nvSpPr>
          <p:spPr>
            <a:xfrm>
              <a:off x="6951082" y="772824"/>
              <a:ext cx="2599892" cy="16142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5250" tIns="175250" rIns="175250" bIns="17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600"/>
                <a:buFont typeface="Arial"/>
                <a:buNone/>
              </a:pPr>
              <a:r>
                <a:rPr lang="en-US" sz="3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posebni elementi</a:t>
              </a:r>
              <a:endPara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3" name="Google Shape;293;p12"/>
          <p:cNvSpPr txBox="1"/>
          <p:nvPr/>
        </p:nvSpPr>
        <p:spPr>
          <a:xfrm>
            <a:off x="3039894" y="3275112"/>
            <a:ext cx="611869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3"/>
          <p:cNvSpPr/>
          <p:nvPr/>
        </p:nvSpPr>
        <p:spPr>
          <a:xfrm>
            <a:off x="486138" y="496088"/>
            <a:ext cx="3823215" cy="5883295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3"/>
          <p:cNvSpPr/>
          <p:nvPr/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3"/>
          <p:cNvSpPr txBox="1"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ndara"/>
              <a:buNone/>
            </a:pPr>
            <a:r>
              <a:rPr lang="en-US" sz="41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Zajednički elementi upisa</a:t>
            </a:r>
            <a:br>
              <a:rPr lang="en-US" sz="41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br>
              <a:rPr lang="en-US" sz="41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endParaRPr sz="4100">
              <a:solidFill>
                <a:srgbClr val="262626"/>
              </a:solidFill>
            </a:endParaRPr>
          </a:p>
        </p:txBody>
      </p:sp>
      <p:sp>
        <p:nvSpPr>
          <p:cNvPr id="302" name="Google Shape;302;p13"/>
          <p:cNvSpPr/>
          <p:nvPr/>
        </p:nvSpPr>
        <p:spPr>
          <a:xfrm>
            <a:off x="4652053" y="-2"/>
            <a:ext cx="7539947" cy="68580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3" name="Google Shape;303;p13"/>
          <p:cNvGrpSpPr/>
          <p:nvPr/>
        </p:nvGrpSpPr>
        <p:grpSpPr>
          <a:xfrm>
            <a:off x="5470072" y="807036"/>
            <a:ext cx="5914209" cy="5243923"/>
            <a:chOff x="0" y="2366"/>
            <a:chExt cx="5914209" cy="5243923"/>
          </a:xfrm>
        </p:grpSpPr>
        <p:sp>
          <p:nvSpPr>
            <p:cNvPr id="304" name="Google Shape;304;p13"/>
            <p:cNvSpPr/>
            <p:nvPr/>
          </p:nvSpPr>
          <p:spPr>
            <a:xfrm>
              <a:off x="0" y="3167842"/>
              <a:ext cx="5914209" cy="2078447"/>
            </a:xfrm>
            <a:prstGeom prst="rect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3"/>
            <p:cNvSpPr txBox="1"/>
            <p:nvPr/>
          </p:nvSpPr>
          <p:spPr>
            <a:xfrm>
              <a:off x="0" y="3167842"/>
              <a:ext cx="5914209" cy="20784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0450" tIns="220450" rIns="220450" bIns="220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rPr lang="en-US" sz="3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Moguće skupiti najviše 20 bodova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3"/>
            <p:cNvSpPr/>
            <p:nvPr/>
          </p:nvSpPr>
          <p:spPr>
            <a:xfrm rot="10800000">
              <a:off x="0" y="2366"/>
              <a:ext cx="5914209" cy="3196652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blipFill rotWithShape="1">
              <a:blip r:embed="rId6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3"/>
            <p:cNvSpPr txBox="1"/>
            <p:nvPr/>
          </p:nvSpPr>
          <p:spPr>
            <a:xfrm>
              <a:off x="0" y="2366"/>
              <a:ext cx="5914209" cy="20770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0450" tIns="220450" rIns="220450" bIns="220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rPr lang="en-US" sz="25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prosjeci svih zaključnih ocjena svih nastavnih predmeta na </a:t>
              </a:r>
              <a:r>
                <a:rPr lang="en-US" sz="2500" b="1" i="0" u="none" strike="noStrike" cap="none">
                  <a:solidFill>
                    <a:srgbClr val="363636"/>
                  </a:solidFill>
                  <a:latin typeface="Arial"/>
                  <a:ea typeface="Arial"/>
                  <a:cs typeface="Arial"/>
                  <a:sym typeface="Arial"/>
                </a:rPr>
                <a:t>dvije decimale u posljednja četiri razreda osnovnog obrazovanja</a:t>
              </a:r>
              <a:r>
                <a:rPr lang="en-US" sz="2500" b="0" i="0" u="none" strike="noStrike" cap="none">
                  <a:solidFill>
                    <a:srgbClr val="363636"/>
                  </a:solidFill>
                  <a:latin typeface="Arial"/>
                  <a:ea typeface="Arial"/>
                  <a:cs typeface="Arial"/>
                  <a:sym typeface="Arial"/>
                </a:rPr>
                <a:t>;</a:t>
              </a:r>
              <a:endParaRPr sz="2500" b="0" i="0" u="none" strike="noStrike" cap="none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8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8"/>
          <p:cNvSpPr/>
          <p:nvPr/>
        </p:nvSpPr>
        <p:spPr>
          <a:xfrm>
            <a:off x="486138" y="496088"/>
            <a:ext cx="3823215" cy="5883295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8"/>
          <p:cNvSpPr/>
          <p:nvPr/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8"/>
          <p:cNvSpPr txBox="1">
            <a:spLocks noGrp="1"/>
          </p:cNvSpPr>
          <p:nvPr>
            <p:ph type="title"/>
          </p:nvPr>
        </p:nvSpPr>
        <p:spPr>
          <a:xfrm>
            <a:off x="1055599" y="1055077"/>
            <a:ext cx="2791783" cy="4794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ndara"/>
              <a:buNone/>
            </a:pPr>
            <a:r>
              <a:rPr lang="en-US" sz="4000" dirty="0">
                <a:solidFill>
                  <a:srgbClr val="2C7153"/>
                </a:solidFill>
                <a:latin typeface="Candara"/>
                <a:ea typeface="Candara"/>
                <a:cs typeface="Candara"/>
                <a:sym typeface="Candara"/>
              </a:rPr>
              <a:t>OPĆEM USPJEH</a:t>
            </a:r>
            <a:r>
              <a:rPr lang="hr-HR" sz="4000" dirty="0">
                <a:solidFill>
                  <a:srgbClr val="2C7153"/>
                </a:solidFill>
                <a:latin typeface="Candara"/>
                <a:ea typeface="Candara"/>
                <a:cs typeface="Candara"/>
                <a:sym typeface="Candara"/>
              </a:rPr>
              <a:t>U</a:t>
            </a:r>
            <a:r>
              <a:rPr lang="en-US" sz="4000" dirty="0">
                <a:solidFill>
                  <a:srgbClr val="2C7153"/>
                </a:solidFill>
                <a:latin typeface="Candara"/>
                <a:ea typeface="Candara"/>
                <a:cs typeface="Candara"/>
                <a:sym typeface="Candara"/>
              </a:rPr>
              <a:t> SE DODAJU</a:t>
            </a:r>
            <a:br>
              <a:rPr lang="en-US" sz="4100" b="1" dirty="0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br>
              <a:rPr lang="en-US" sz="4100" b="1" dirty="0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endParaRPr sz="4100" dirty="0">
              <a:solidFill>
                <a:srgbClr val="262626"/>
              </a:solidFill>
            </a:endParaRPr>
          </a:p>
        </p:txBody>
      </p:sp>
      <p:sp>
        <p:nvSpPr>
          <p:cNvPr id="316" name="Google Shape;316;p8"/>
          <p:cNvSpPr/>
          <p:nvPr/>
        </p:nvSpPr>
        <p:spPr>
          <a:xfrm>
            <a:off x="4652053" y="-2"/>
            <a:ext cx="7539947" cy="68580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7" name="Google Shape;317;p8"/>
          <p:cNvGrpSpPr/>
          <p:nvPr/>
        </p:nvGrpSpPr>
        <p:grpSpPr>
          <a:xfrm>
            <a:off x="5470072" y="807036"/>
            <a:ext cx="5914209" cy="5243923"/>
            <a:chOff x="0" y="2366"/>
            <a:chExt cx="5914209" cy="5243923"/>
          </a:xfrm>
        </p:grpSpPr>
        <p:sp>
          <p:nvSpPr>
            <p:cNvPr id="318" name="Google Shape;318;p8"/>
            <p:cNvSpPr/>
            <p:nvPr/>
          </p:nvSpPr>
          <p:spPr>
            <a:xfrm>
              <a:off x="0" y="3167842"/>
              <a:ext cx="5914209" cy="2078447"/>
            </a:xfrm>
            <a:prstGeom prst="rect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8"/>
            <p:cNvSpPr txBox="1"/>
            <p:nvPr/>
          </p:nvSpPr>
          <p:spPr>
            <a:xfrm>
              <a:off x="0" y="3167842"/>
              <a:ext cx="5914209" cy="20784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0450" tIns="220450" rIns="220450" bIns="220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rPr lang="en-US" sz="31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Moguće</a:t>
              </a:r>
              <a:r>
                <a:rPr lang="en-US" sz="31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1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skupiti</a:t>
              </a:r>
              <a:r>
                <a:rPr lang="en-US" sz="31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1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najviše</a:t>
              </a:r>
              <a:r>
                <a:rPr lang="en-US" sz="31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50 </a:t>
              </a:r>
              <a:r>
                <a:rPr lang="en-US" sz="31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bodova</a:t>
              </a:r>
              <a:r>
                <a:rPr lang="en-US" sz="31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8"/>
            <p:cNvSpPr/>
            <p:nvPr/>
          </p:nvSpPr>
          <p:spPr>
            <a:xfrm rot="10800000">
              <a:off x="0" y="2366"/>
              <a:ext cx="5914209" cy="3196652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blipFill rotWithShape="1">
              <a:blip r:embed="rId6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8"/>
            <p:cNvSpPr txBox="1"/>
            <p:nvPr/>
          </p:nvSpPr>
          <p:spPr>
            <a:xfrm>
              <a:off x="0" y="2366"/>
              <a:ext cx="5914209" cy="20770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0450" tIns="220450" rIns="220450" bIns="220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rPr lang="en-US" sz="27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zaključne</a:t>
              </a:r>
              <a:r>
                <a:rPr lang="en-US" sz="27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7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ocjene</a:t>
              </a:r>
              <a:r>
                <a:rPr lang="en-US" sz="27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u </a:t>
              </a:r>
              <a:r>
                <a:rPr lang="en-US" sz="27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posljednja</a:t>
              </a:r>
              <a:r>
                <a:rPr lang="en-US" sz="27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7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dva</a:t>
              </a:r>
              <a:r>
                <a:rPr lang="en-US" sz="27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7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razreda</a:t>
              </a:r>
              <a:r>
                <a:rPr lang="en-US" sz="27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7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osnovnog</a:t>
              </a:r>
              <a:r>
                <a:rPr lang="en-US" sz="27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7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obrazovanja</a:t>
              </a:r>
              <a:r>
                <a:rPr lang="en-US" sz="27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7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iz</a:t>
              </a:r>
              <a:r>
                <a:rPr lang="en-US" sz="27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7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nastavnih</a:t>
              </a:r>
              <a:r>
                <a:rPr lang="en-US" sz="27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7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predmeta</a:t>
              </a:r>
              <a:r>
                <a:rPr lang="en-US" sz="27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700" b="0" i="0" u="none" strike="noStrike" cap="none" dirty="0" err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Hrvatski</a:t>
              </a:r>
              <a:r>
                <a:rPr lang="en-US" sz="2700" b="0" i="0" u="none" strike="noStrike" cap="none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700" b="0" i="0" u="none" strike="noStrike" cap="none" dirty="0" err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jezik</a:t>
              </a:r>
              <a:r>
                <a:rPr lang="en-US" sz="2700" b="0" i="0" u="none" strike="noStrike" cap="none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US" sz="2700" b="0" i="0" u="none" strike="noStrike" cap="none" dirty="0" err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Matematika</a:t>
              </a:r>
              <a:r>
                <a:rPr lang="en-US" sz="2700" b="0" i="0" u="none" strike="noStrike" cap="none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 i </a:t>
              </a:r>
              <a:r>
                <a:rPr lang="en-US" sz="2700" b="0" i="0" u="none" strike="noStrike" cap="none" dirty="0" err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prvi</a:t>
              </a:r>
              <a:r>
                <a:rPr lang="en-US" sz="2700" b="0" i="0" u="none" strike="noStrike" cap="none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700" b="0" i="0" u="none" strike="noStrike" cap="none" dirty="0" err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strani</a:t>
              </a:r>
              <a:r>
                <a:rPr lang="en-US" sz="2700" b="0" i="0" u="none" strike="noStrike" cap="none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700" b="0" i="0" u="none" strike="noStrike" cap="none" dirty="0" err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jezik</a:t>
              </a:r>
              <a:r>
                <a:rPr lang="en-US" sz="27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;</a:t>
              </a:r>
              <a:endParaRPr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8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82"/>
          <p:cNvSpPr/>
          <p:nvPr/>
        </p:nvSpPr>
        <p:spPr>
          <a:xfrm>
            <a:off x="486138" y="496088"/>
            <a:ext cx="3823215" cy="5883295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82"/>
          <p:cNvSpPr/>
          <p:nvPr/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82"/>
          <p:cNvSpPr txBox="1">
            <a:spLocks noGrp="1"/>
          </p:cNvSpPr>
          <p:nvPr>
            <p:ph type="title"/>
          </p:nvPr>
        </p:nvSpPr>
        <p:spPr>
          <a:xfrm>
            <a:off x="604965" y="1055077"/>
            <a:ext cx="3326012" cy="4794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8887"/>
              <a:buFont typeface="Candara"/>
              <a:buNone/>
            </a:pPr>
            <a:r>
              <a:rPr lang="en-US" sz="4000">
                <a:solidFill>
                  <a:srgbClr val="2C7153"/>
                </a:solidFill>
                <a:latin typeface="Candara"/>
                <a:ea typeface="Candara"/>
                <a:cs typeface="Candara"/>
                <a:sym typeface="Candara"/>
              </a:rPr>
              <a:t>Za  GIMNAZIJE i strukovne </a:t>
            </a:r>
            <a:br>
              <a:rPr lang="en-US" sz="4000">
                <a:solidFill>
                  <a:srgbClr val="2C7153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4000">
                <a:solidFill>
                  <a:srgbClr val="2C7153"/>
                </a:solidFill>
                <a:latin typeface="Candara"/>
                <a:ea typeface="Candara"/>
                <a:cs typeface="Candara"/>
                <a:sym typeface="Candara"/>
              </a:rPr>
              <a:t>4 godišnje škole  DODAJU SE JOŠ: </a:t>
            </a:r>
            <a:br>
              <a:rPr lang="en-US" sz="41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br>
              <a:rPr lang="en-US" sz="41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endParaRPr sz="4100">
              <a:solidFill>
                <a:srgbClr val="262626"/>
              </a:solidFill>
            </a:endParaRPr>
          </a:p>
        </p:txBody>
      </p:sp>
      <p:sp>
        <p:nvSpPr>
          <p:cNvPr id="330" name="Google Shape;330;p82"/>
          <p:cNvSpPr/>
          <p:nvPr/>
        </p:nvSpPr>
        <p:spPr>
          <a:xfrm>
            <a:off x="4652053" y="-2"/>
            <a:ext cx="7539947" cy="68580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1" name="Google Shape;331;p82"/>
          <p:cNvGrpSpPr/>
          <p:nvPr/>
        </p:nvGrpSpPr>
        <p:grpSpPr>
          <a:xfrm>
            <a:off x="5470072" y="807036"/>
            <a:ext cx="5914209" cy="5243923"/>
            <a:chOff x="0" y="2366"/>
            <a:chExt cx="5914209" cy="5243923"/>
          </a:xfrm>
        </p:grpSpPr>
        <p:sp>
          <p:nvSpPr>
            <p:cNvPr id="332" name="Google Shape;332;p82"/>
            <p:cNvSpPr/>
            <p:nvPr/>
          </p:nvSpPr>
          <p:spPr>
            <a:xfrm>
              <a:off x="0" y="3167842"/>
              <a:ext cx="5914209" cy="2078447"/>
            </a:xfrm>
            <a:prstGeom prst="rect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82"/>
            <p:cNvSpPr txBox="1"/>
            <p:nvPr/>
          </p:nvSpPr>
          <p:spPr>
            <a:xfrm>
              <a:off x="0" y="3167842"/>
              <a:ext cx="5914209" cy="20784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7575" tIns="227575" rIns="227575" bIns="227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uz prethodno stečene bodove  - dolazimo do ukupno  80 bodova 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82"/>
            <p:cNvSpPr/>
            <p:nvPr/>
          </p:nvSpPr>
          <p:spPr>
            <a:xfrm rot="10800000">
              <a:off x="0" y="2366"/>
              <a:ext cx="5914209" cy="3196652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blipFill rotWithShape="1">
              <a:blip r:embed="rId6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82"/>
            <p:cNvSpPr txBox="1"/>
            <p:nvPr/>
          </p:nvSpPr>
          <p:spPr>
            <a:xfrm>
              <a:off x="0" y="2366"/>
              <a:ext cx="5914209" cy="20770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7575" tIns="227575" rIns="227575" bIns="227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 nastavna  predmeta važna za nastavak obrazovanja u pojedinim vrstama obrazovnih programa 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en-US">
                <a:solidFill>
                  <a:srgbClr val="2C7153"/>
                </a:solidFill>
                <a:latin typeface="Candara"/>
                <a:ea typeface="Candara"/>
                <a:cs typeface="Candara"/>
                <a:sym typeface="Candara"/>
              </a:rPr>
              <a:t>3 PREDMETA ZNAČAJNA ZA UPIS</a:t>
            </a:r>
            <a:endParaRPr>
              <a:solidFill>
                <a:srgbClr val="2C7153"/>
              </a:solidFill>
            </a:endParaRPr>
          </a:p>
        </p:txBody>
      </p:sp>
      <p:grpSp>
        <p:nvGrpSpPr>
          <p:cNvPr id="341" name="Google Shape;341;p16"/>
          <p:cNvGrpSpPr/>
          <p:nvPr/>
        </p:nvGrpSpPr>
        <p:grpSpPr>
          <a:xfrm>
            <a:off x="1295400" y="3309713"/>
            <a:ext cx="9601196" cy="1800224"/>
            <a:chOff x="0" y="537329"/>
            <a:chExt cx="9601196" cy="1800224"/>
          </a:xfrm>
        </p:grpSpPr>
        <p:sp>
          <p:nvSpPr>
            <p:cNvPr id="342" name="Google Shape;342;p16"/>
            <p:cNvSpPr/>
            <p:nvPr/>
          </p:nvSpPr>
          <p:spPr>
            <a:xfrm>
              <a:off x="0" y="537329"/>
              <a:ext cx="3000374" cy="1800224"/>
            </a:xfrm>
            <a:prstGeom prst="rect">
              <a:avLst/>
            </a:prstGeom>
            <a:solidFill>
              <a:srgbClr val="39976D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6"/>
            <p:cNvSpPr txBox="1"/>
            <p:nvPr/>
          </p:nvSpPr>
          <p:spPr>
            <a:xfrm>
              <a:off x="0" y="537329"/>
              <a:ext cx="3000374" cy="1800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350" tIns="133350" rIns="133350" bIns="133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rPr lang="en-US" sz="35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 </a:t>
              </a:r>
              <a:r>
                <a:rPr lang="en-US" sz="35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određuje</a:t>
              </a:r>
              <a:r>
                <a:rPr lang="en-US" sz="35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MZO za </a:t>
              </a:r>
              <a:r>
                <a:rPr lang="en-US" sz="35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svaku</a:t>
              </a:r>
              <a:r>
                <a:rPr lang="en-US" sz="35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5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školu</a:t>
              </a:r>
              <a:r>
                <a:rPr lang="en-US" sz="35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6"/>
            <p:cNvSpPr/>
            <p:nvPr/>
          </p:nvSpPr>
          <p:spPr>
            <a:xfrm>
              <a:off x="3300411" y="537329"/>
              <a:ext cx="3000374" cy="1800224"/>
            </a:xfrm>
            <a:prstGeom prst="rect">
              <a:avLst/>
            </a:prstGeom>
            <a:solidFill>
              <a:srgbClr val="3E9599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6"/>
            <p:cNvSpPr txBox="1"/>
            <p:nvPr/>
          </p:nvSpPr>
          <p:spPr>
            <a:xfrm>
              <a:off x="3300411" y="537329"/>
              <a:ext cx="3000374" cy="1800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350" tIns="133350" rIns="133350" bIns="133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rPr lang="en-US" sz="3000" b="0" i="0" u="sng" strike="noStrike" cap="none" dirty="0" err="1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4"/>
                </a:rPr>
                <a:t>Popis</a:t>
              </a:r>
              <a:r>
                <a:rPr lang="en-US" sz="3000" b="0" i="0" u="sng" strike="noStrike" cap="none" dirty="0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4"/>
                </a:rPr>
                <a:t> </a:t>
              </a:r>
              <a:r>
                <a:rPr lang="en-US" sz="3000" b="0" i="0" u="sng" strike="noStrike" cap="none" dirty="0" err="1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4"/>
                </a:rPr>
                <a:t>predmeta</a:t>
              </a:r>
              <a:r>
                <a:rPr lang="en-US" sz="3000" b="0" i="0" u="sng" strike="noStrike" cap="none" dirty="0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4"/>
                </a:rPr>
                <a:t> </a:t>
              </a:r>
              <a:r>
                <a:rPr lang="en-US" sz="3000" b="0" i="0" u="sng" strike="noStrike" cap="none" dirty="0" err="1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4"/>
                </a:rPr>
                <a:t>posebno</a:t>
              </a:r>
              <a:r>
                <a:rPr lang="en-US" sz="3000" b="0" i="0" u="sng" strike="noStrike" cap="none" dirty="0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4"/>
                </a:rPr>
                <a:t> </a:t>
              </a:r>
              <a:r>
                <a:rPr lang="en-US" sz="3000" b="0" i="0" u="sng" strike="noStrike" cap="none" dirty="0" err="1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4"/>
                </a:rPr>
                <a:t>važnih</a:t>
              </a:r>
              <a:r>
                <a:rPr lang="en-US" sz="3000" b="0" i="0" u="sng" strike="noStrike" cap="none" dirty="0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4"/>
                </a:rPr>
                <a:t> </a:t>
              </a:r>
              <a:r>
                <a:rPr lang="en-US" sz="3000" b="0" i="0" u="sng" strike="noStrike" cap="none" dirty="0" err="1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4"/>
                </a:rPr>
                <a:t>za</a:t>
              </a:r>
              <a:r>
                <a:rPr lang="en-US" sz="3000" b="0" i="0" u="sng" strike="noStrike" cap="none" dirty="0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4"/>
                </a:rPr>
                <a:t> </a:t>
              </a:r>
              <a:r>
                <a:rPr lang="en-US" sz="3000" b="0" i="0" u="sng" strike="noStrike" cap="none" dirty="0" err="1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4"/>
                </a:rPr>
                <a:t>upis</a:t>
              </a:r>
              <a:r>
                <a:rPr lang="en-US" sz="3000" b="0" i="0" u="sng" strike="noStrike" cap="none" dirty="0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4"/>
                </a:rPr>
                <a:t> </a:t>
              </a:r>
              <a:endParaRPr sz="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6"/>
            <p:cNvSpPr/>
            <p:nvPr/>
          </p:nvSpPr>
          <p:spPr>
            <a:xfrm>
              <a:off x="6600822" y="537329"/>
              <a:ext cx="3000374" cy="1800224"/>
            </a:xfrm>
            <a:prstGeom prst="rect">
              <a:avLst/>
            </a:prstGeom>
            <a:solidFill>
              <a:srgbClr val="426E9C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6"/>
            <p:cNvSpPr txBox="1"/>
            <p:nvPr/>
          </p:nvSpPr>
          <p:spPr>
            <a:xfrm>
              <a:off x="6600822" y="537329"/>
              <a:ext cx="3000374" cy="1800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350" tIns="133350" rIns="133350" bIns="133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rPr lang="en-US" sz="35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 određuje škola samostalno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9"/>
          <p:cNvSpPr txBox="1">
            <a:spLocks noGrp="1"/>
          </p:cNvSpPr>
          <p:nvPr>
            <p:ph type="title"/>
          </p:nvPr>
        </p:nvSpPr>
        <p:spPr>
          <a:xfrm>
            <a:off x="636105" y="516835"/>
            <a:ext cx="10972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45454"/>
              <a:buNone/>
            </a:pPr>
            <a:r>
              <a:rPr lang="en-US" b="1" dirty="0">
                <a:solidFill>
                  <a:srgbClr val="00B050"/>
                </a:solidFill>
              </a:rPr>
              <a:t>IZ OVIH PREDMETA</a:t>
            </a:r>
            <a:r>
              <a:rPr lang="en-US" b="1" dirty="0"/>
              <a:t> ŠKOLA MOŽE </a:t>
            </a:r>
            <a:br>
              <a:rPr lang="en-US" dirty="0"/>
            </a:br>
            <a:r>
              <a:rPr lang="en-US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provoditi</a:t>
            </a:r>
            <a:r>
              <a:rPr lang="en-US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provjere</a:t>
            </a:r>
            <a:r>
              <a:rPr lang="en-US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posebnih</a:t>
            </a:r>
            <a:r>
              <a:rPr lang="en-US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znanja</a:t>
            </a:r>
            <a:r>
              <a:rPr lang="en-US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dirty="0"/>
          </a:p>
        </p:txBody>
      </p:sp>
      <p:sp>
        <p:nvSpPr>
          <p:cNvPr id="353" name="Google Shape;353;p19"/>
          <p:cNvSpPr txBox="1">
            <a:spLocks noGrp="1"/>
          </p:cNvSpPr>
          <p:nvPr>
            <p:ph idx="1"/>
          </p:nvPr>
        </p:nvSpPr>
        <p:spPr>
          <a:xfrm>
            <a:off x="763571" y="3195686"/>
            <a:ext cx="10633435" cy="3052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60045" algn="ctr" rtl="0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Srednja škola m</a:t>
            </a:r>
            <a:r>
              <a:rPr lang="en-US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ora Ministarstvu uputiti zahtjev te ishoditi suglasnost za to</a:t>
            </a:r>
            <a:endParaRPr/>
          </a:p>
          <a:p>
            <a:pPr marL="457200" lvl="0" indent="-360045" algn="ctr" rtl="0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</a:pPr>
            <a:r>
              <a:rPr lang="en-US" b="1" i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Na temelju provjera kandidat može ostvariti najviše 10 bodova.</a:t>
            </a:r>
            <a:endParaRPr/>
          </a:p>
          <a:p>
            <a:pPr marL="457200" lvl="0" indent="-360045" algn="ctr" rtl="0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</a:pPr>
            <a:r>
              <a:rPr lang="en-US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Provjera nije eliminacijska.</a:t>
            </a:r>
            <a:endParaRPr/>
          </a:p>
          <a:p>
            <a:pPr marL="97155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</a:pPr>
            <a:endParaRPr b="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1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16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2f8d0da032_0_10"/>
          <p:cNvSpPr txBox="1">
            <a:spLocks noGrp="1"/>
          </p:cNvSpPr>
          <p:nvPr>
            <p:ph type="title"/>
          </p:nvPr>
        </p:nvSpPr>
        <p:spPr>
          <a:xfrm>
            <a:off x="662609" y="490331"/>
            <a:ext cx="10972800" cy="1600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ŠKOLE KOJE SU UVELE </a:t>
            </a:r>
            <a:r>
              <a:rPr lang="en-US" dirty="0" err="1"/>
              <a:t>dodatne</a:t>
            </a:r>
            <a:r>
              <a:rPr lang="en-US" dirty="0"/>
              <a:t> </a:t>
            </a:r>
            <a:r>
              <a:rPr lang="en-US" dirty="0" err="1"/>
              <a:t>provjere</a:t>
            </a:r>
            <a:r>
              <a:rPr lang="en-US" dirty="0"/>
              <a:t> - PRIJEMNE ISPITE</a:t>
            </a:r>
            <a:endParaRPr dirty="0"/>
          </a:p>
        </p:txBody>
      </p:sp>
      <p:sp>
        <p:nvSpPr>
          <p:cNvPr id="361" name="Google Shape;361;g12f8d0da032_0_10"/>
          <p:cNvSpPr txBox="1">
            <a:spLocks noGrp="1"/>
          </p:cNvSpPr>
          <p:nvPr>
            <p:ph sz="half" idx="2"/>
          </p:nvPr>
        </p:nvSpPr>
        <p:spPr>
          <a:xfrm>
            <a:off x="1643270" y="2170044"/>
            <a:ext cx="3472070" cy="23356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700" dirty="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GIMNAZIJE : </a:t>
            </a:r>
            <a:endParaRPr sz="2700" dirty="0">
              <a:solidFill>
                <a:schemeClr val="accent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7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I.  IV.  V.  X.  </a:t>
            </a:r>
            <a:endParaRPr sz="27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XV.  XVI.   XVIII.   </a:t>
            </a:r>
            <a:endParaRPr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2" name="Google Shape;362;g12f8d0da032_0_1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g12f8d0da032_0_10"/>
          <p:cNvSpPr txBox="1">
            <a:spLocks noGrp="1"/>
          </p:cNvSpPr>
          <p:nvPr>
            <p:ph sz="quarter" idx="13"/>
          </p:nvPr>
        </p:nvSpPr>
        <p:spPr>
          <a:xfrm>
            <a:off x="5523650" y="2560325"/>
            <a:ext cx="5865000" cy="3310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Gimnazija</a:t>
            </a:r>
            <a:r>
              <a:rPr lang="en-US" sz="21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Tituša</a:t>
            </a:r>
            <a:r>
              <a:rPr lang="en-US" sz="21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Brezovačkog</a:t>
            </a:r>
            <a:endParaRPr sz="21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Prirodoslovna</a:t>
            </a:r>
            <a:r>
              <a:rPr lang="en-US" sz="21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škola</a:t>
            </a:r>
            <a:r>
              <a:rPr lang="en-US" sz="21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Vladimira</a:t>
            </a:r>
            <a:r>
              <a:rPr lang="en-US" sz="21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Preloga</a:t>
            </a:r>
            <a:endParaRPr sz="21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1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Gimnazija</a:t>
            </a:r>
            <a:r>
              <a:rPr lang="en-US" sz="21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Lucijana</a:t>
            </a:r>
            <a:r>
              <a:rPr lang="en-US" sz="21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Vranjanina</a:t>
            </a:r>
            <a:r>
              <a:rPr lang="en-US" sz="21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21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1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Škola</a:t>
            </a:r>
            <a:r>
              <a:rPr lang="en-US" sz="21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primijenjene</a:t>
            </a:r>
            <a:r>
              <a:rPr lang="en-US" sz="21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umjetnosti</a:t>
            </a:r>
            <a:r>
              <a:rPr lang="en-US" sz="21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i </a:t>
            </a:r>
            <a:r>
              <a:rPr lang="en-US" sz="21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dizajna</a:t>
            </a:r>
            <a:endParaRPr sz="21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1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Škola</a:t>
            </a:r>
            <a:r>
              <a:rPr lang="en-US" sz="21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za</a:t>
            </a:r>
            <a:r>
              <a:rPr lang="en-US" sz="21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grafiku</a:t>
            </a:r>
            <a:r>
              <a:rPr lang="en-US" sz="21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n-US" sz="21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dizajn</a:t>
            </a:r>
            <a:r>
              <a:rPr lang="en-US" sz="21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i </a:t>
            </a:r>
            <a:r>
              <a:rPr lang="en-US" sz="21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medijsku</a:t>
            </a:r>
            <a:r>
              <a:rPr lang="en-US" sz="21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100" dirty="0" err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produkciju</a:t>
            </a:r>
            <a:endParaRPr sz="21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21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endParaRPr sz="21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" name="Google Shape;361;g12f8d0da032_0_10"/>
          <p:cNvSpPr txBox="1">
            <a:spLocks/>
          </p:cNvSpPr>
          <p:nvPr/>
        </p:nvSpPr>
        <p:spPr>
          <a:xfrm>
            <a:off x="439530" y="4823792"/>
            <a:ext cx="5152887" cy="162339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vert="horz" wrap="square" lIns="91425" tIns="45700" rIns="91425" bIns="4570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  <a:p>
            <a:pPr marL="0" indent="0" algn="ctr">
              <a:spcBef>
                <a:spcPts val="1200"/>
              </a:spcBef>
              <a:buFont typeface="Arial" pitchFamily="34" charset="0"/>
              <a:buNone/>
            </a:pPr>
            <a:r>
              <a:rPr lang="hr-HR" b="1" dirty="0"/>
              <a:t>PRATITI SLUŽBENE STRANICE SREDNJE ŠKOLE!</a:t>
            </a:r>
            <a:endParaRPr lang="en-US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12d25715cb3_0_9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 dirty="0" err="1">
                <a:solidFill>
                  <a:schemeClr val="accent2"/>
                </a:solidFill>
              </a:rPr>
              <a:t>Provođenje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dodatnih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ispita</a:t>
            </a:r>
            <a:r>
              <a:rPr lang="en-US" sz="3600" b="1" dirty="0">
                <a:solidFill>
                  <a:schemeClr val="accent2"/>
                </a:solidFill>
              </a:rPr>
              <a:t> (</a:t>
            </a:r>
            <a:r>
              <a:rPr lang="en-US" sz="3600" b="1" dirty="0" err="1">
                <a:solidFill>
                  <a:schemeClr val="accent2"/>
                </a:solidFill>
              </a:rPr>
              <a:t>prijemni</a:t>
            </a:r>
            <a:r>
              <a:rPr lang="en-US" sz="3600" b="1" dirty="0">
                <a:solidFill>
                  <a:schemeClr val="accent2"/>
                </a:solidFill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</a:rPr>
              <a:t>ispiti</a:t>
            </a:r>
            <a:r>
              <a:rPr lang="en-US" sz="3600" b="1" dirty="0">
                <a:solidFill>
                  <a:schemeClr val="accent2"/>
                </a:solidFill>
              </a:rPr>
              <a:t>)</a:t>
            </a:r>
            <a:endParaRPr sz="3600" b="1" dirty="0">
              <a:solidFill>
                <a:schemeClr val="accent2"/>
              </a:solidFill>
            </a:endParaRPr>
          </a:p>
        </p:txBody>
      </p:sp>
      <p:sp>
        <p:nvSpPr>
          <p:cNvPr id="370" name="Google Shape;370;g12d25715cb3_0_92"/>
          <p:cNvSpPr txBox="1">
            <a:spLocks noGrp="1"/>
          </p:cNvSpPr>
          <p:nvPr>
            <p:ph idx="1"/>
          </p:nvPr>
        </p:nvSpPr>
        <p:spPr>
          <a:xfrm>
            <a:off x="51662" y="1744795"/>
            <a:ext cx="4596733" cy="411220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hr-HR" b="1" dirty="0"/>
              <a:t>3.7</a:t>
            </a:r>
            <a:r>
              <a:rPr lang="en-US" b="1" dirty="0"/>
              <a:t>.-</a:t>
            </a:r>
            <a:r>
              <a:rPr lang="hr-HR" b="1" dirty="0"/>
              <a:t>6</a:t>
            </a:r>
            <a:r>
              <a:rPr lang="en-US" b="1" dirty="0"/>
              <a:t>.7.202</a:t>
            </a:r>
            <a:r>
              <a:rPr lang="hr-HR" b="1" dirty="0"/>
              <a:t>3</a:t>
            </a:r>
            <a:r>
              <a:rPr lang="en-US" b="1" dirty="0"/>
              <a:t>.</a:t>
            </a:r>
            <a:endParaRPr b="1" dirty="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 dirty="0" err="1"/>
              <a:t>Provođenje</a:t>
            </a:r>
            <a:r>
              <a:rPr lang="en-US" b="1" dirty="0"/>
              <a:t> </a:t>
            </a:r>
            <a:r>
              <a:rPr lang="en-US" b="1" dirty="0" err="1"/>
              <a:t>dodatnih</a:t>
            </a:r>
            <a:r>
              <a:rPr lang="en-US" b="1" dirty="0"/>
              <a:t>  </a:t>
            </a:r>
            <a:r>
              <a:rPr lang="en-US" b="1" dirty="0" err="1"/>
              <a:t>ispita</a:t>
            </a:r>
            <a:r>
              <a:rPr lang="en-US" b="1" dirty="0"/>
              <a:t> </a:t>
            </a:r>
            <a:endParaRPr b="1" dirty="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 dirty="0" err="1"/>
              <a:t>provjera</a:t>
            </a:r>
            <a:r>
              <a:rPr lang="en-US" b="1" dirty="0"/>
              <a:t> - </a:t>
            </a:r>
            <a:r>
              <a:rPr lang="en-US" b="1" dirty="0" err="1"/>
              <a:t>unos</a:t>
            </a:r>
            <a:r>
              <a:rPr lang="en-US" b="1" dirty="0"/>
              <a:t> </a:t>
            </a:r>
            <a:r>
              <a:rPr lang="en-US" b="1" dirty="0" err="1"/>
              <a:t>rezultata</a:t>
            </a:r>
            <a:r>
              <a:rPr lang="en-US" b="1" dirty="0"/>
              <a:t>, </a:t>
            </a:r>
            <a:r>
              <a:rPr lang="en-US" b="1" dirty="0" err="1"/>
              <a:t>prigovora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rezultate</a:t>
            </a:r>
            <a:endParaRPr b="1" dirty="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accent2"/>
                </a:solidFill>
              </a:rPr>
              <a:t>Na </a:t>
            </a:r>
            <a:r>
              <a:rPr lang="en-US" sz="2800" b="1" dirty="0" err="1">
                <a:solidFill>
                  <a:schemeClr val="accent2"/>
                </a:solidFill>
              </a:rPr>
              <a:t>kartici</a:t>
            </a:r>
            <a:r>
              <a:rPr lang="en-US" sz="2800" b="1" dirty="0">
                <a:solidFill>
                  <a:schemeClr val="accent2"/>
                </a:solidFill>
              </a:rPr>
              <a:t> MOJ RASPORED </a:t>
            </a:r>
            <a:endParaRPr sz="2800" b="1" dirty="0"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 dirty="0" err="1"/>
              <a:t>učenici</a:t>
            </a:r>
            <a:r>
              <a:rPr lang="en-US" b="1" dirty="0"/>
              <a:t> </a:t>
            </a:r>
            <a:r>
              <a:rPr lang="en-US" b="1" dirty="0" err="1"/>
              <a:t>mogu</a:t>
            </a:r>
            <a:r>
              <a:rPr lang="en-US" b="1" dirty="0"/>
              <a:t> </a:t>
            </a:r>
            <a:r>
              <a:rPr lang="en-US" b="1" dirty="0" err="1"/>
              <a:t>vidjeti</a:t>
            </a:r>
            <a:r>
              <a:rPr lang="en-US" b="1" dirty="0"/>
              <a:t> </a:t>
            </a:r>
            <a:endParaRPr b="1" dirty="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chemeClr val="accent2"/>
                </a:solidFill>
              </a:rPr>
              <a:t>vremenski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raspored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održavanja</a:t>
            </a:r>
            <a:endParaRPr b="1" dirty="0"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 dirty="0" err="1"/>
              <a:t>dodatnih</a:t>
            </a:r>
            <a:r>
              <a:rPr lang="en-US" b="1" dirty="0"/>
              <a:t> </a:t>
            </a:r>
            <a:r>
              <a:rPr lang="en-US" b="1" dirty="0" err="1"/>
              <a:t>provjera</a:t>
            </a:r>
            <a:r>
              <a:rPr lang="en-US" b="1" dirty="0"/>
              <a:t> </a:t>
            </a:r>
            <a:r>
              <a:rPr lang="en-US" b="1" dirty="0" err="1"/>
              <a:t>znanja</a:t>
            </a:r>
            <a:r>
              <a:rPr lang="en-US" b="1" dirty="0"/>
              <a:t>, </a:t>
            </a:r>
            <a:r>
              <a:rPr lang="en-US" b="1" dirty="0" err="1"/>
              <a:t>vještina</a:t>
            </a:r>
            <a:r>
              <a:rPr lang="en-US" b="1" dirty="0"/>
              <a:t> i </a:t>
            </a:r>
            <a:r>
              <a:rPr lang="en-US" b="1" dirty="0" err="1"/>
              <a:t>sposobnosti</a:t>
            </a:r>
            <a:r>
              <a:rPr lang="en-US" b="1" dirty="0"/>
              <a:t> </a:t>
            </a:r>
            <a:r>
              <a:rPr lang="en-US" b="1" dirty="0" err="1"/>
              <a:t>ako</a:t>
            </a:r>
            <a:r>
              <a:rPr lang="en-US" b="1" dirty="0"/>
              <a:t> je </a:t>
            </a:r>
            <a:r>
              <a:rPr lang="en-US" b="1" dirty="0" err="1"/>
              <a:t>kandidat</a:t>
            </a:r>
            <a:r>
              <a:rPr lang="en-US" b="1" dirty="0"/>
              <a:t> </a:t>
            </a:r>
            <a:r>
              <a:rPr lang="en-US" b="1" dirty="0" err="1"/>
              <a:t>prijavio</a:t>
            </a:r>
            <a:endParaRPr b="1" dirty="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 dirty="0"/>
              <a:t>program </a:t>
            </a:r>
            <a:r>
              <a:rPr lang="en-US" b="1" dirty="0" err="1"/>
              <a:t>koji</a:t>
            </a:r>
            <a:r>
              <a:rPr lang="en-US" b="1" dirty="0"/>
              <a:t> </a:t>
            </a:r>
            <a:r>
              <a:rPr lang="en-US" b="1" dirty="0" err="1"/>
              <a:t>zahtijeva</a:t>
            </a:r>
            <a:r>
              <a:rPr lang="en-US" b="1" dirty="0"/>
              <a:t> </a:t>
            </a:r>
            <a:r>
              <a:rPr lang="en-US" b="1" dirty="0" err="1"/>
              <a:t>dodatne</a:t>
            </a:r>
            <a:r>
              <a:rPr lang="en-US" b="1" dirty="0"/>
              <a:t> </a:t>
            </a:r>
            <a:r>
              <a:rPr lang="en-US" b="1" dirty="0" err="1"/>
              <a:t>provjere</a:t>
            </a:r>
            <a:endParaRPr b="1" dirty="0"/>
          </a:p>
        </p:txBody>
      </p:sp>
      <p:sp>
        <p:nvSpPr>
          <p:cNvPr id="371" name="Google Shape;371;g12d25715cb3_0_9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Slika 2" descr="Slika na kojoj se prikazuje tekst, broj, Font, softver&#10;&#10;Opis je automatski generiran">
            <a:extLst>
              <a:ext uri="{FF2B5EF4-FFF2-40B4-BE49-F238E27FC236}">
                <a16:creationId xmlns:a16="http://schemas.microsoft.com/office/drawing/2014/main" id="{D6524590-91EF-737A-D66A-6FBFD4C35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395" y="1656739"/>
            <a:ext cx="7427252" cy="428832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5"/>
          <p:cNvSpPr txBox="1">
            <a:spLocks noGrp="1"/>
          </p:cNvSpPr>
          <p:nvPr>
            <p:ph type="title"/>
          </p:nvPr>
        </p:nvSpPr>
        <p:spPr>
          <a:xfrm>
            <a:off x="622169" y="886120"/>
            <a:ext cx="11019934" cy="631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US" sz="3600" b="1">
                <a:solidFill>
                  <a:srgbClr val="00B050"/>
                </a:solidFill>
              </a:rPr>
              <a:t>Što ako dva ili više kandidata na zadnjem mjestu ljestvice poretka imaju isti ukupan broj bodova?</a:t>
            </a:r>
            <a:r>
              <a:rPr lang="en-US" sz="3600"/>
              <a:t> </a:t>
            </a:r>
            <a:endParaRPr/>
          </a:p>
        </p:txBody>
      </p:sp>
      <p:sp>
        <p:nvSpPr>
          <p:cNvPr id="378" name="Google Shape;378;p35"/>
          <p:cNvSpPr txBox="1">
            <a:spLocks noGrp="1"/>
          </p:cNvSpPr>
          <p:nvPr>
            <p:ph idx="1"/>
          </p:nvPr>
        </p:nvSpPr>
        <p:spPr>
          <a:xfrm>
            <a:off x="846306" y="2723745"/>
            <a:ext cx="10204316" cy="336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004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</a:pPr>
            <a:r>
              <a:rPr lang="en-US" sz="2800" b="1" dirty="0" err="1"/>
              <a:t>Ako</a:t>
            </a:r>
            <a:r>
              <a:rPr lang="en-US" sz="2800" b="1" dirty="0"/>
              <a:t> </a:t>
            </a:r>
            <a:r>
              <a:rPr lang="en-US" sz="2800" b="1" dirty="0" err="1"/>
              <a:t>dva</a:t>
            </a:r>
            <a:r>
              <a:rPr lang="en-US" sz="2800" b="1" dirty="0"/>
              <a:t> </a:t>
            </a:r>
            <a:r>
              <a:rPr lang="en-US" sz="2800" b="1" dirty="0" err="1"/>
              <a:t>ili</a:t>
            </a:r>
            <a:r>
              <a:rPr lang="en-US" sz="2800" b="1" dirty="0"/>
              <a:t> </a:t>
            </a:r>
            <a:r>
              <a:rPr lang="en-US" sz="2800" b="1" dirty="0" err="1"/>
              <a:t>više</a:t>
            </a:r>
            <a:r>
              <a:rPr lang="en-US" sz="2800" b="1" dirty="0"/>
              <a:t> </a:t>
            </a:r>
            <a:r>
              <a:rPr lang="en-US" sz="2800" b="1" dirty="0" err="1"/>
              <a:t>kandidata</a:t>
            </a:r>
            <a:r>
              <a:rPr lang="en-US" sz="2800" b="1" dirty="0"/>
              <a:t> </a:t>
            </a:r>
            <a:r>
              <a:rPr lang="en-US" sz="2800" b="1" dirty="0" err="1"/>
              <a:t>na</a:t>
            </a:r>
            <a:r>
              <a:rPr lang="en-US" sz="2800" b="1" dirty="0"/>
              <a:t> </a:t>
            </a:r>
            <a:r>
              <a:rPr lang="en-US" sz="2800" b="1" dirty="0" err="1"/>
              <a:t>zadnjem</a:t>
            </a:r>
            <a:r>
              <a:rPr lang="en-US" sz="2800" b="1" dirty="0"/>
              <a:t> </a:t>
            </a:r>
            <a:r>
              <a:rPr lang="en-US" sz="2800" b="1" dirty="0" err="1"/>
              <a:t>mjestu</a:t>
            </a:r>
            <a:r>
              <a:rPr lang="en-US" sz="2800" b="1" dirty="0"/>
              <a:t> </a:t>
            </a:r>
            <a:r>
              <a:rPr lang="en-US" sz="2800" b="1" dirty="0" err="1"/>
              <a:t>ljestvice</a:t>
            </a:r>
            <a:r>
              <a:rPr lang="en-US" sz="2800" b="1" dirty="0"/>
              <a:t> </a:t>
            </a:r>
            <a:r>
              <a:rPr lang="en-US" sz="2800" b="1" dirty="0" err="1"/>
              <a:t>poretka</a:t>
            </a:r>
            <a:r>
              <a:rPr lang="en-US" sz="2800" b="1" dirty="0"/>
              <a:t> </a:t>
            </a:r>
            <a:r>
              <a:rPr lang="en-US" sz="2800" b="1" dirty="0" err="1"/>
              <a:t>imaju</a:t>
            </a:r>
            <a:r>
              <a:rPr lang="en-US" sz="2800" b="1" dirty="0"/>
              <a:t> </a:t>
            </a:r>
            <a:r>
              <a:rPr lang="en-US" sz="2800" b="1" dirty="0" err="1"/>
              <a:t>isti</a:t>
            </a:r>
            <a:r>
              <a:rPr lang="en-US" sz="2800" b="1" dirty="0"/>
              <a:t> </a:t>
            </a:r>
            <a:r>
              <a:rPr lang="en-US" sz="2800" b="1" dirty="0" err="1"/>
              <a:t>ukupan</a:t>
            </a:r>
            <a:r>
              <a:rPr lang="en-US" sz="2800" b="1" dirty="0"/>
              <a:t> </a:t>
            </a:r>
            <a:r>
              <a:rPr lang="en-US" sz="2800" b="1" dirty="0" err="1"/>
              <a:t>broj</a:t>
            </a:r>
            <a:r>
              <a:rPr lang="en-US" sz="2800" b="1" dirty="0"/>
              <a:t> </a:t>
            </a:r>
            <a:r>
              <a:rPr lang="en-US" sz="2800" b="1" dirty="0" err="1"/>
              <a:t>bodova</a:t>
            </a:r>
            <a:r>
              <a:rPr lang="en-US" sz="2800" b="1" dirty="0"/>
              <a:t> </a:t>
            </a:r>
            <a:r>
              <a:rPr lang="en-US" sz="2800" b="1" dirty="0" err="1"/>
              <a:t>iz</a:t>
            </a:r>
            <a:r>
              <a:rPr lang="en-US" sz="2800" b="1" dirty="0"/>
              <a:t> </a:t>
            </a:r>
            <a:r>
              <a:rPr lang="en-US" sz="2800" b="1" dirty="0" err="1"/>
              <a:t>zajedničkog</a:t>
            </a:r>
            <a:r>
              <a:rPr lang="en-US" sz="2800" b="1" dirty="0"/>
              <a:t> </a:t>
            </a:r>
            <a:r>
              <a:rPr lang="en-US" sz="2800" b="1" dirty="0" err="1"/>
              <a:t>i</a:t>
            </a:r>
            <a:r>
              <a:rPr lang="en-US" sz="2800" b="1" dirty="0"/>
              <a:t> </a:t>
            </a:r>
            <a:r>
              <a:rPr lang="en-US" sz="2800" b="1" dirty="0" err="1"/>
              <a:t>dodatnog</a:t>
            </a:r>
            <a:r>
              <a:rPr lang="en-US" sz="2800" b="1" dirty="0"/>
              <a:t> </a:t>
            </a:r>
            <a:r>
              <a:rPr lang="en-US" sz="2800" b="1" dirty="0" err="1"/>
              <a:t>elementa</a:t>
            </a:r>
            <a:r>
              <a:rPr lang="en-US" sz="2800" b="1" dirty="0"/>
              <a:t> </a:t>
            </a:r>
            <a:r>
              <a:rPr lang="en-US" sz="2800" b="1" dirty="0" err="1"/>
              <a:t>vrednovanja</a:t>
            </a:r>
            <a:r>
              <a:rPr lang="en-US" sz="2800" b="1" dirty="0"/>
              <a:t> </a:t>
            </a:r>
            <a:r>
              <a:rPr lang="en-US" sz="2800" b="1" dirty="0" err="1">
                <a:solidFill>
                  <a:srgbClr val="00B0F0"/>
                </a:solidFill>
              </a:rPr>
              <a:t>upisuje</a:t>
            </a:r>
            <a:r>
              <a:rPr lang="en-US" sz="2800" b="1" dirty="0">
                <a:solidFill>
                  <a:srgbClr val="00B0F0"/>
                </a:solidFill>
              </a:rPr>
              <a:t> se </a:t>
            </a:r>
            <a:r>
              <a:rPr lang="en-US" sz="2800" b="1" dirty="0" err="1">
                <a:solidFill>
                  <a:srgbClr val="00B0F0"/>
                </a:solidFill>
              </a:rPr>
              <a:t>onaj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 err="1">
                <a:solidFill>
                  <a:srgbClr val="00B0F0"/>
                </a:solidFill>
              </a:rPr>
              <a:t>kandidat</a:t>
            </a:r>
            <a:r>
              <a:rPr lang="en-US" sz="2800" b="1" dirty="0">
                <a:solidFill>
                  <a:srgbClr val="00B0F0"/>
                </a:solidFill>
              </a:rPr>
              <a:t> koji je </a:t>
            </a:r>
            <a:r>
              <a:rPr lang="en-US" sz="2800" b="1" dirty="0" err="1">
                <a:solidFill>
                  <a:srgbClr val="00B0F0"/>
                </a:solidFill>
              </a:rPr>
              <a:t>ostvario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 err="1">
                <a:solidFill>
                  <a:srgbClr val="00B0F0"/>
                </a:solidFill>
              </a:rPr>
              <a:t>veći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 err="1">
                <a:solidFill>
                  <a:srgbClr val="00B0F0"/>
                </a:solidFill>
              </a:rPr>
              <a:t>broj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 err="1">
                <a:solidFill>
                  <a:srgbClr val="00B0F0"/>
                </a:solidFill>
              </a:rPr>
              <a:t>bodova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 err="1">
                <a:solidFill>
                  <a:srgbClr val="00B0F0"/>
                </a:solidFill>
              </a:rPr>
              <a:t>iz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 err="1">
                <a:solidFill>
                  <a:srgbClr val="00B0F0"/>
                </a:solidFill>
              </a:rPr>
              <a:t>provjere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 err="1">
                <a:solidFill>
                  <a:srgbClr val="00B0F0"/>
                </a:solidFill>
              </a:rPr>
              <a:t>posebnih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 err="1">
                <a:solidFill>
                  <a:srgbClr val="00B0F0"/>
                </a:solidFill>
              </a:rPr>
              <a:t>znanja</a:t>
            </a:r>
            <a:r>
              <a:rPr lang="en-US" sz="2800" b="1" dirty="0">
                <a:solidFill>
                  <a:srgbClr val="00B0F0"/>
                </a:solidFill>
              </a:rPr>
              <a:t>.</a:t>
            </a:r>
            <a:endParaRPr dirty="0"/>
          </a:p>
          <a:p>
            <a:pPr marL="9715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</a:pPr>
            <a:endParaRPr sz="1050" b="1" dirty="0"/>
          </a:p>
        </p:txBody>
      </p:sp>
      <p:sp>
        <p:nvSpPr>
          <p:cNvPr id="379" name="Google Shape;379;p3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19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663292"/>
          </a:xfrm>
        </p:spPr>
        <p:txBody>
          <a:bodyPr/>
          <a:lstStyle/>
          <a:p>
            <a:r>
              <a:rPr lang="hr-HR" sz="3600" dirty="0"/>
              <a:t>SUSTAV OBRAZOVANJA RH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327" y="593890"/>
            <a:ext cx="8792433" cy="6264110"/>
          </a:xfrm>
        </p:spPr>
      </p:pic>
    </p:spTree>
    <p:extLst>
      <p:ext uri="{BB962C8B-B14F-4D97-AF65-F5344CB8AC3E}">
        <p14:creationId xmlns:p14="http://schemas.microsoft.com/office/powerpoint/2010/main" val="592194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20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39"/>
          <p:cNvSpPr txBox="1">
            <a:spLocks noGrp="1"/>
          </p:cNvSpPr>
          <p:nvPr>
            <p:ph type="body" idx="4294967295"/>
          </p:nvPr>
        </p:nvSpPr>
        <p:spPr>
          <a:xfrm>
            <a:off x="732631" y="909637"/>
            <a:ext cx="10726737" cy="503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marR="0" lvl="0" indent="-36004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3992A"/>
              </a:buClr>
              <a:buSzPts val="2070"/>
              <a:buFont typeface="Arial"/>
              <a:buChar char="•"/>
            </a:pPr>
            <a:r>
              <a:rPr lang="en-US" sz="2800" b="1" i="0" u="none" strike="noStrike" cap="none" dirty="0" err="1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Ako</a:t>
            </a:r>
            <a:r>
              <a:rPr lang="en-US" sz="2800" b="1" i="0" u="none" strike="noStrike" cap="none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0" u="none" strike="noStrike" cap="none" dirty="0" err="1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dva</a:t>
            </a:r>
            <a:r>
              <a:rPr lang="en-US" sz="2800" b="1" i="0" u="none" strike="noStrike" cap="none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0" u="none" strike="noStrike" cap="none" dirty="0" err="1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ili</a:t>
            </a:r>
            <a:r>
              <a:rPr lang="en-US" sz="2800" b="1" i="0" u="none" strike="noStrike" cap="none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0" u="none" strike="noStrike" cap="none" dirty="0" err="1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više</a:t>
            </a:r>
            <a:r>
              <a:rPr lang="en-US" sz="2800" b="1" i="0" u="none" strike="noStrike" cap="none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0" u="none" strike="noStrike" cap="none" dirty="0" err="1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kandidata</a:t>
            </a:r>
            <a:r>
              <a:rPr lang="en-US" sz="2800" b="1" i="0" u="none" strike="noStrike" cap="none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0" u="none" strike="noStrike" cap="none" dirty="0" err="1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na</a:t>
            </a:r>
            <a:r>
              <a:rPr lang="en-US" sz="2800" b="1" i="0" u="none" strike="noStrike" cap="none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0" u="none" strike="noStrike" cap="none" dirty="0" err="1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zadnjem</a:t>
            </a:r>
            <a:r>
              <a:rPr lang="en-US" sz="2800" b="1" i="0" u="none" strike="noStrike" cap="none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0" u="none" strike="noStrike" cap="none" dirty="0" err="1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mjestu</a:t>
            </a:r>
            <a:r>
              <a:rPr lang="en-US" sz="2800" b="1" i="0" u="none" strike="noStrike" cap="none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0" u="none" strike="noStrike" cap="none" dirty="0" err="1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ljestvice</a:t>
            </a:r>
            <a:r>
              <a:rPr lang="en-US" sz="2800" b="1" i="0" u="none" strike="noStrike" cap="none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0" u="none" strike="noStrike" cap="none" dirty="0" err="1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poretka</a:t>
            </a:r>
            <a:r>
              <a:rPr lang="en-US" sz="2800" b="1" i="0" u="none" strike="noStrike" cap="none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0" u="none" strike="noStrike" cap="none" dirty="0" err="1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imaju</a:t>
            </a:r>
            <a:r>
              <a:rPr lang="en-US" sz="2800" b="1" i="0" u="none" strike="noStrike" cap="none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0" u="none" strike="noStrike" cap="none" dirty="0" err="1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isti</a:t>
            </a:r>
            <a:r>
              <a:rPr lang="en-US" sz="2800" b="1" i="0" u="none" strike="noStrike" cap="none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0" u="none" strike="noStrike" cap="none" dirty="0" err="1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ukupan</a:t>
            </a:r>
            <a:r>
              <a:rPr lang="en-US" sz="2800" b="1" i="0" u="none" strike="noStrike" cap="none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0" u="none" strike="noStrike" cap="none" dirty="0" err="1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broj</a:t>
            </a:r>
            <a:r>
              <a:rPr lang="en-US" sz="2800" b="1" i="0" u="none" strike="noStrike" cap="none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0" u="none" strike="noStrike" cap="none" dirty="0" err="1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bodova</a:t>
            </a:r>
            <a:r>
              <a:rPr lang="en-US" sz="2800" b="1" i="0" u="none" strike="noStrike" cap="none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0" u="none" strike="noStrike" cap="none" dirty="0" err="1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iz</a:t>
            </a:r>
            <a:r>
              <a:rPr lang="en-US" sz="2800" b="1" i="0" u="none" strike="noStrike" cap="none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0" u="none" strike="noStrike" cap="none" dirty="0" err="1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zajedničkog</a:t>
            </a:r>
            <a:r>
              <a:rPr lang="en-US" sz="2800" b="1" i="0" u="none" strike="noStrike" cap="none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0" u="none" strike="noStrike" cap="none" dirty="0" err="1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i</a:t>
            </a:r>
            <a:r>
              <a:rPr lang="en-US" sz="2800" b="1" i="0" u="none" strike="noStrike" cap="none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0" u="none" strike="noStrike" cap="none" dirty="0" err="1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dodatnog</a:t>
            </a:r>
            <a:r>
              <a:rPr lang="en-US" sz="2800" b="1" i="0" u="none" strike="noStrike" cap="none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0" u="none" strike="noStrike" cap="none" dirty="0" err="1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elementa</a:t>
            </a:r>
            <a:r>
              <a:rPr lang="en-US" sz="2800" b="1" i="0" u="none" strike="noStrike" cap="none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0" u="none" strike="noStrike" cap="none" dirty="0" err="1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vrednovanja</a:t>
            </a:r>
            <a:r>
              <a:rPr lang="en-US" sz="2800" b="1" i="0" u="none" strike="noStrike" cap="none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0" u="none" strike="noStrike" cap="none" dirty="0" err="1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i</a:t>
            </a:r>
            <a:r>
              <a:rPr lang="en-US" sz="2800" b="1" i="0" u="none" strike="noStrike" cap="none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0" u="none" strike="noStrike" cap="none" dirty="0" err="1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imaju</a:t>
            </a:r>
            <a:r>
              <a:rPr lang="en-US" sz="2800" b="1" i="0" u="none" strike="noStrike" cap="none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0" u="none" strike="noStrike" cap="none" dirty="0" err="1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isti</a:t>
            </a:r>
            <a:r>
              <a:rPr lang="en-US" sz="2800" b="1" i="0" u="none" strike="noStrike" cap="none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0" u="none" strike="noStrike" cap="none" dirty="0" err="1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broj</a:t>
            </a:r>
            <a:r>
              <a:rPr lang="en-US" sz="2800" b="1" i="0" u="none" strike="noStrike" cap="none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0" u="none" strike="noStrike" cap="none" dirty="0" err="1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bodova</a:t>
            </a:r>
            <a:r>
              <a:rPr lang="en-US" sz="2800" b="1" i="0" u="none" strike="noStrike" cap="none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0" u="none" strike="noStrike" cap="none" dirty="0" err="1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iz</a:t>
            </a:r>
            <a:r>
              <a:rPr lang="en-US" sz="2800" b="1" i="0" u="none" strike="noStrike" cap="none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0" u="none" strike="noStrike" cap="none" dirty="0" err="1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provjere</a:t>
            </a:r>
            <a:r>
              <a:rPr lang="en-US" sz="2800" b="1" i="0" u="none" strike="noStrike" cap="none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0" u="none" strike="noStrike" cap="none" dirty="0" err="1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posebnih</a:t>
            </a:r>
            <a:r>
              <a:rPr lang="en-US" sz="2800" b="1" i="0" u="none" strike="noStrike" cap="none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0" u="none" strike="noStrike" cap="none" dirty="0" err="1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znanja</a:t>
            </a:r>
            <a:r>
              <a:rPr lang="en-US" sz="2800" b="1" i="0" u="none" strike="noStrike" cap="none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en-US" sz="2800" b="1" i="0" u="none" strike="noStrike" cap="none" dirty="0" err="1">
                <a:solidFill>
                  <a:srgbClr val="FFC000"/>
                </a:solidFill>
                <a:latin typeface="Garamond"/>
                <a:ea typeface="Garamond"/>
                <a:cs typeface="Garamond"/>
                <a:sym typeface="Garamond"/>
              </a:rPr>
              <a:t>upisuje</a:t>
            </a:r>
            <a:r>
              <a:rPr lang="en-US" sz="2800" b="1" i="0" u="none" strike="noStrike" cap="none" dirty="0">
                <a:solidFill>
                  <a:srgbClr val="FFC000"/>
                </a:solidFill>
                <a:latin typeface="Garamond"/>
                <a:ea typeface="Garamond"/>
                <a:cs typeface="Garamond"/>
                <a:sym typeface="Garamond"/>
              </a:rPr>
              <a:t> se </a:t>
            </a:r>
            <a:r>
              <a:rPr lang="en-US" sz="2800" b="1" i="0" u="none" strike="noStrike" cap="none" dirty="0" err="1">
                <a:solidFill>
                  <a:srgbClr val="FFC000"/>
                </a:solidFill>
                <a:latin typeface="Garamond"/>
                <a:ea typeface="Garamond"/>
                <a:cs typeface="Garamond"/>
                <a:sym typeface="Garamond"/>
              </a:rPr>
              <a:t>onaj</a:t>
            </a:r>
            <a:r>
              <a:rPr lang="en-US" sz="2800" b="1" i="0" u="none" strike="noStrike" cap="none" dirty="0">
                <a:solidFill>
                  <a:srgbClr val="FFC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0" u="none" strike="noStrike" cap="none" dirty="0" err="1">
                <a:solidFill>
                  <a:srgbClr val="FFC000"/>
                </a:solidFill>
                <a:latin typeface="Garamond"/>
                <a:ea typeface="Garamond"/>
                <a:cs typeface="Garamond"/>
                <a:sym typeface="Garamond"/>
              </a:rPr>
              <a:t>kandidat</a:t>
            </a:r>
            <a:r>
              <a:rPr lang="en-US" sz="2800" b="1" i="0" u="none" strike="noStrike" cap="none" dirty="0">
                <a:solidFill>
                  <a:srgbClr val="FFC000"/>
                </a:solidFill>
                <a:latin typeface="Garamond"/>
                <a:ea typeface="Garamond"/>
                <a:cs typeface="Garamond"/>
                <a:sym typeface="Garamond"/>
              </a:rPr>
              <a:t> koji </a:t>
            </a:r>
            <a:r>
              <a:rPr lang="en-US" sz="2800" b="1" i="0" u="none" strike="noStrike" cap="none" dirty="0" err="1">
                <a:solidFill>
                  <a:srgbClr val="FFC000"/>
                </a:solidFill>
                <a:latin typeface="Garamond"/>
                <a:ea typeface="Garamond"/>
                <a:cs typeface="Garamond"/>
                <a:sym typeface="Garamond"/>
              </a:rPr>
              <a:t>ostvaruje</a:t>
            </a:r>
            <a:r>
              <a:rPr lang="en-US" sz="2800" b="1" i="0" u="none" strike="noStrike" cap="none" dirty="0">
                <a:solidFill>
                  <a:srgbClr val="FFC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0" u="none" strike="noStrike" cap="none" dirty="0" err="1">
                <a:solidFill>
                  <a:srgbClr val="FFC000"/>
                </a:solidFill>
                <a:latin typeface="Garamond"/>
                <a:ea typeface="Garamond"/>
                <a:cs typeface="Garamond"/>
                <a:sym typeface="Garamond"/>
              </a:rPr>
              <a:t>pravo</a:t>
            </a:r>
            <a:r>
              <a:rPr lang="en-US" sz="2800" b="1" i="0" u="none" strike="noStrike" cap="none" dirty="0">
                <a:solidFill>
                  <a:srgbClr val="FFC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0" u="none" strike="noStrike" cap="none" dirty="0" err="1">
                <a:solidFill>
                  <a:srgbClr val="FFC000"/>
                </a:solidFill>
                <a:latin typeface="Garamond"/>
                <a:ea typeface="Garamond"/>
                <a:cs typeface="Garamond"/>
                <a:sym typeface="Garamond"/>
              </a:rPr>
              <a:t>na</a:t>
            </a:r>
            <a:r>
              <a:rPr lang="en-US" sz="2800" b="1" i="0" u="none" strike="noStrike" cap="none" dirty="0">
                <a:solidFill>
                  <a:srgbClr val="FFC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0" u="none" strike="noStrike" cap="none" dirty="0" err="1">
                <a:solidFill>
                  <a:srgbClr val="FFC000"/>
                </a:solidFill>
                <a:latin typeface="Garamond"/>
                <a:ea typeface="Garamond"/>
                <a:cs typeface="Garamond"/>
                <a:sym typeface="Garamond"/>
              </a:rPr>
              <a:t>poseban</a:t>
            </a:r>
            <a:r>
              <a:rPr lang="en-US" sz="2800" b="1" i="0" u="none" strike="noStrike" cap="none" dirty="0">
                <a:solidFill>
                  <a:srgbClr val="FFC000"/>
                </a:solidFill>
                <a:latin typeface="Garamond"/>
                <a:ea typeface="Garamond"/>
                <a:cs typeface="Garamond"/>
                <a:sym typeface="Garamond"/>
              </a:rPr>
              <a:t> element </a:t>
            </a:r>
            <a:r>
              <a:rPr lang="en-US" sz="2800" b="1" i="0" u="none" strike="noStrike" cap="none" dirty="0" err="1">
                <a:solidFill>
                  <a:srgbClr val="FFC000"/>
                </a:solidFill>
                <a:latin typeface="Garamond"/>
                <a:ea typeface="Garamond"/>
                <a:cs typeface="Garamond"/>
                <a:sym typeface="Garamond"/>
              </a:rPr>
              <a:t>vrednovanja</a:t>
            </a:r>
            <a:r>
              <a:rPr lang="en-US" sz="2800" b="1" i="0" u="none" strike="noStrike" cap="none" dirty="0">
                <a:solidFill>
                  <a:srgbClr val="FFC000"/>
                </a:solidFill>
                <a:latin typeface="Garamond"/>
                <a:ea typeface="Garamond"/>
                <a:cs typeface="Garamond"/>
                <a:sym typeface="Garamond"/>
              </a:rPr>
              <a:t> ( </a:t>
            </a:r>
            <a:r>
              <a:rPr lang="en-US" sz="2800" b="1" i="0" u="none" strike="noStrike" cap="none" dirty="0" err="1">
                <a:solidFill>
                  <a:srgbClr val="FFC000"/>
                </a:solidFill>
                <a:latin typeface="Garamond"/>
                <a:ea typeface="Garamond"/>
                <a:cs typeface="Garamond"/>
                <a:sym typeface="Garamond"/>
              </a:rPr>
              <a:t>zdravstvene</a:t>
            </a:r>
            <a:r>
              <a:rPr lang="en-US" sz="2800" b="1" i="0" u="none" strike="noStrike" cap="none" dirty="0">
                <a:solidFill>
                  <a:srgbClr val="FFC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0" u="none" strike="noStrike" cap="none" dirty="0" err="1">
                <a:solidFill>
                  <a:srgbClr val="FFC000"/>
                </a:solidFill>
                <a:latin typeface="Garamond"/>
                <a:ea typeface="Garamond"/>
                <a:cs typeface="Garamond"/>
                <a:sym typeface="Garamond"/>
              </a:rPr>
              <a:t>teškoće</a:t>
            </a:r>
            <a:r>
              <a:rPr lang="en-US" sz="2800" b="1" i="0" u="none" strike="noStrike" cap="none" dirty="0">
                <a:solidFill>
                  <a:srgbClr val="FFC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0" u="none" strike="noStrike" cap="none" dirty="0" err="1">
                <a:solidFill>
                  <a:srgbClr val="FFC000"/>
                </a:solidFill>
                <a:latin typeface="Garamond"/>
                <a:ea typeface="Garamond"/>
                <a:cs typeface="Garamond"/>
                <a:sym typeface="Garamond"/>
              </a:rPr>
              <a:t>i</a:t>
            </a:r>
            <a:r>
              <a:rPr lang="en-US" sz="2800" b="1" i="0" u="none" strike="noStrike" cap="none" dirty="0">
                <a:solidFill>
                  <a:srgbClr val="FFC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0" u="none" strike="noStrike" cap="none" dirty="0" err="1">
                <a:solidFill>
                  <a:srgbClr val="FFC000"/>
                </a:solidFill>
                <a:latin typeface="Garamond"/>
                <a:ea typeface="Garamond"/>
                <a:cs typeface="Garamond"/>
                <a:sym typeface="Garamond"/>
              </a:rPr>
              <a:t>otežani</a:t>
            </a:r>
            <a:r>
              <a:rPr lang="en-US" sz="2800" b="1" i="0" u="none" strike="noStrike" cap="none" dirty="0">
                <a:solidFill>
                  <a:srgbClr val="FFC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0" u="none" strike="noStrike" cap="none" dirty="0" err="1">
                <a:solidFill>
                  <a:srgbClr val="FFC000"/>
                </a:solidFill>
                <a:latin typeface="Garamond"/>
                <a:ea typeface="Garamond"/>
                <a:cs typeface="Garamond"/>
                <a:sym typeface="Garamond"/>
              </a:rPr>
              <a:t>uvjeti</a:t>
            </a:r>
            <a:r>
              <a:rPr lang="en-US" sz="2800" b="1" i="0" u="none" strike="noStrike" cap="none" dirty="0">
                <a:solidFill>
                  <a:srgbClr val="FFC000"/>
                </a:solidFill>
                <a:latin typeface="Garamond"/>
                <a:ea typeface="Garamond"/>
                <a:cs typeface="Garamond"/>
                <a:sym typeface="Garamond"/>
              </a:rPr>
              <a:t> )</a:t>
            </a:r>
            <a:endParaRPr dirty="0"/>
          </a:p>
          <a:p>
            <a:pPr marL="97155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3992A"/>
              </a:buClr>
              <a:buSzPts val="2070"/>
              <a:buFont typeface="Arial"/>
              <a:buNone/>
            </a:pPr>
            <a:endParaRPr sz="1050" b="1" i="0" u="none" strike="noStrike" cap="none" dirty="0">
              <a:solidFill>
                <a:srgbClr val="FFC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97155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3992A"/>
              </a:buClr>
              <a:buSzPts val="2070"/>
              <a:buFont typeface="Arial"/>
              <a:buNone/>
            </a:pPr>
            <a:endParaRPr sz="1050" b="1" dirty="0">
              <a:solidFill>
                <a:srgbClr val="FFC000"/>
              </a:solidFill>
            </a:endParaRPr>
          </a:p>
          <a:p>
            <a:pPr marL="97155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3992A"/>
              </a:buClr>
              <a:buSzPts val="2070"/>
              <a:buFont typeface="Arial"/>
              <a:buNone/>
            </a:pPr>
            <a:endParaRPr sz="1050" b="1" i="0" u="none" strike="noStrike" cap="none" dirty="0">
              <a:solidFill>
                <a:srgbClr val="FFC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97155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3992A"/>
              </a:buClr>
              <a:buSzPts val="2070"/>
              <a:buFont typeface="Arial"/>
              <a:buNone/>
            </a:pPr>
            <a:endParaRPr sz="1050" b="1" i="0" u="none" strike="noStrike" cap="none" dirty="0">
              <a:solidFill>
                <a:srgbClr val="FFC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marR="0" lvl="0" indent="-36004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3992A"/>
              </a:buClr>
              <a:buSzPts val="2070"/>
              <a:buFont typeface="Arial"/>
              <a:buChar char="•"/>
            </a:pPr>
            <a:r>
              <a:rPr lang="en-US" sz="2800" b="1" i="0" u="none" strike="noStrike" cap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Ako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0" u="none" strike="noStrike" cap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dva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0" u="none" strike="noStrike" cap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ili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0" u="none" strike="noStrike" cap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više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0" u="none" strike="noStrike" cap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kandidata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0" u="none" strike="noStrike" cap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na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0" u="none" strike="noStrike" cap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zadnjem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0" u="none" strike="noStrike" cap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mjestu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0" u="none" strike="noStrike" cap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ljestvice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0" u="none" strike="noStrike" cap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poretka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0" u="none" strike="noStrike" cap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imaju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0" u="none" strike="noStrike" cap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isti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0" u="none" strike="noStrike" cap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ukupan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0" u="none" strike="noStrike" cap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broj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0" u="none" strike="noStrike" cap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bodova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0" u="none" strike="noStrike" cap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iz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0" u="none" strike="noStrike" cap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zajedničkog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0" u="none" strike="noStrike" cap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0" u="none" strike="noStrike" cap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dodatnog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0" u="none" strike="noStrike" cap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elementa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0" u="none" strike="noStrike" cap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vrednovanja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0" u="none" strike="noStrike" cap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0" u="none" strike="noStrike" cap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imaju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0" u="none" strike="noStrike" cap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isti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0" u="none" strike="noStrike" cap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broj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0" u="none" strike="noStrike" cap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bodova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0" u="none" strike="noStrike" cap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iz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0" u="none" strike="noStrike" cap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provjere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0" u="none" strike="noStrike" cap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posebnih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0" u="none" strike="noStrike" cap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znanja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0" u="none" strike="noStrike" cap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te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0" u="none" strike="noStrike" cap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ostvaruju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0" u="none" strike="noStrike" cap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pravo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0" u="none" strike="noStrike" cap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na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0" u="none" strike="noStrike" cap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poseban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element </a:t>
            </a:r>
            <a:r>
              <a:rPr lang="en-US" sz="2800" b="1" i="0" u="none" strike="noStrike" cap="none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vrednovanja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endParaRPr dirty="0"/>
          </a:p>
          <a:p>
            <a:pPr marL="97155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3992A"/>
              </a:buClr>
              <a:buSzPts val="2070"/>
              <a:buFont typeface="Arial"/>
              <a:buNone/>
            </a:pPr>
            <a:r>
              <a:rPr lang="en-US" sz="2800" b="1" i="0" u="none" strike="noStrike" cap="none" dirty="0" err="1">
                <a:solidFill>
                  <a:srgbClr val="7CCCAB"/>
                </a:solidFill>
                <a:latin typeface="Garamond"/>
                <a:ea typeface="Garamond"/>
                <a:cs typeface="Garamond"/>
                <a:sym typeface="Garamond"/>
              </a:rPr>
              <a:t>upisuju</a:t>
            </a:r>
            <a:r>
              <a:rPr lang="en-US" sz="2800" b="1" i="0" u="none" strike="noStrike" cap="none" dirty="0">
                <a:solidFill>
                  <a:srgbClr val="7CCCAB"/>
                </a:solidFill>
                <a:latin typeface="Garamond"/>
                <a:ea typeface="Garamond"/>
                <a:cs typeface="Garamond"/>
                <a:sym typeface="Garamond"/>
              </a:rPr>
              <a:t> se </a:t>
            </a:r>
            <a:r>
              <a:rPr lang="en-US" sz="2800" b="1" i="0" u="none" strike="noStrike" cap="none" dirty="0" err="1">
                <a:solidFill>
                  <a:srgbClr val="7CCCAB"/>
                </a:solidFill>
                <a:latin typeface="Garamond"/>
                <a:ea typeface="Garamond"/>
                <a:cs typeface="Garamond"/>
                <a:sym typeface="Garamond"/>
              </a:rPr>
              <a:t>svi</a:t>
            </a:r>
            <a:r>
              <a:rPr lang="en-US" sz="2800" b="1" i="0" u="none" strike="noStrike" cap="none" dirty="0">
                <a:solidFill>
                  <a:srgbClr val="7CCCAB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800" b="1" i="0" u="none" strike="noStrike" cap="none" dirty="0" err="1">
                <a:solidFill>
                  <a:srgbClr val="7CCCAB"/>
                </a:solidFill>
                <a:latin typeface="Garamond"/>
                <a:ea typeface="Garamond"/>
                <a:cs typeface="Garamond"/>
                <a:sym typeface="Garamond"/>
              </a:rPr>
              <a:t>kandidati</a:t>
            </a:r>
            <a:r>
              <a:rPr lang="en-US" sz="2800" b="1" i="0" u="none" strike="noStrike" cap="none" dirty="0">
                <a:solidFill>
                  <a:srgbClr val="7CCCAB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7"/>
          <p:cNvSpPr txBox="1">
            <a:spLocks noGrp="1"/>
          </p:cNvSpPr>
          <p:nvPr>
            <p:ph type="title"/>
          </p:nvPr>
        </p:nvSpPr>
        <p:spPr>
          <a:xfrm>
            <a:off x="1295402" y="982133"/>
            <a:ext cx="9601196" cy="953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ndara"/>
              <a:buNone/>
            </a:pPr>
            <a:r>
              <a:rPr lang="en-US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OBRT I  TROGODIŠNJE STRUKOVNE</a:t>
            </a:r>
            <a:endParaRPr>
              <a:solidFill>
                <a:srgbClr val="262626"/>
              </a:solidFill>
            </a:endParaRPr>
          </a:p>
        </p:txBody>
      </p:sp>
      <p:grpSp>
        <p:nvGrpSpPr>
          <p:cNvPr id="391" name="Google Shape;391;p17"/>
          <p:cNvGrpSpPr/>
          <p:nvPr/>
        </p:nvGrpSpPr>
        <p:grpSpPr>
          <a:xfrm>
            <a:off x="1343575" y="2773051"/>
            <a:ext cx="9920816" cy="3572915"/>
            <a:chOff x="48170" y="660"/>
            <a:chExt cx="8399641" cy="3255207"/>
          </a:xfrm>
        </p:grpSpPr>
        <p:sp>
          <p:nvSpPr>
            <p:cNvPr id="392" name="Google Shape;392;p17"/>
            <p:cNvSpPr/>
            <p:nvPr/>
          </p:nvSpPr>
          <p:spPr>
            <a:xfrm>
              <a:off x="1153385" y="660"/>
              <a:ext cx="2210431" cy="1326259"/>
            </a:xfrm>
            <a:prstGeom prst="rect">
              <a:avLst/>
            </a:prstGeom>
            <a:solidFill>
              <a:srgbClr val="39976D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7"/>
            <p:cNvSpPr txBox="1"/>
            <p:nvPr/>
          </p:nvSpPr>
          <p:spPr>
            <a:xfrm>
              <a:off x="1153385" y="660"/>
              <a:ext cx="2210431" cy="13262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-US" sz="2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Upis na temelju: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7"/>
            <p:cNvSpPr/>
            <p:nvPr/>
          </p:nvSpPr>
          <p:spPr>
            <a:xfrm>
              <a:off x="3584860" y="660"/>
              <a:ext cx="2210431" cy="1326259"/>
            </a:xfrm>
            <a:prstGeom prst="rect">
              <a:avLst/>
            </a:prstGeom>
            <a:solidFill>
              <a:srgbClr val="3B977E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7"/>
            <p:cNvSpPr txBox="1"/>
            <p:nvPr/>
          </p:nvSpPr>
          <p:spPr>
            <a:xfrm>
              <a:off x="3584860" y="660"/>
              <a:ext cx="2210431" cy="13262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-US" sz="2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zajedničkog, dodatnog i posebnog  elementa</a:t>
              </a:r>
              <a:endPara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7"/>
            <p:cNvSpPr/>
            <p:nvPr/>
          </p:nvSpPr>
          <p:spPr>
            <a:xfrm>
              <a:off x="6016336" y="660"/>
              <a:ext cx="2431475" cy="1326259"/>
            </a:xfrm>
            <a:prstGeom prst="rect">
              <a:avLst/>
            </a:prstGeom>
            <a:solidFill>
              <a:srgbClr val="3D988E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7"/>
            <p:cNvSpPr txBox="1"/>
            <p:nvPr/>
          </p:nvSpPr>
          <p:spPr>
            <a:xfrm>
              <a:off x="6016336" y="660"/>
              <a:ext cx="2431475" cy="13262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-US" sz="2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- opći uspjeh od  5. do 8.r. (max. 20 )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7"/>
            <p:cNvSpPr/>
            <p:nvPr/>
          </p:nvSpPr>
          <p:spPr>
            <a:xfrm>
              <a:off x="48170" y="1547963"/>
              <a:ext cx="2210431" cy="1326259"/>
            </a:xfrm>
            <a:prstGeom prst="rect">
              <a:avLst/>
            </a:prstGeom>
            <a:solidFill>
              <a:srgbClr val="3E9599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7"/>
            <p:cNvSpPr txBox="1"/>
            <p:nvPr/>
          </p:nvSpPr>
          <p:spPr>
            <a:xfrm>
              <a:off x="48170" y="1547963"/>
              <a:ext cx="2210431" cy="13262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-US" sz="2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- ocjene iz HJ, Mat i prvog stranog jezika u 7. i 8.r.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7"/>
            <p:cNvSpPr/>
            <p:nvPr/>
          </p:nvSpPr>
          <p:spPr>
            <a:xfrm>
              <a:off x="2479645" y="1547963"/>
              <a:ext cx="2210431" cy="1326259"/>
            </a:xfrm>
            <a:prstGeom prst="rect">
              <a:avLst/>
            </a:prstGeom>
            <a:solidFill>
              <a:srgbClr val="3F889A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7"/>
            <p:cNvSpPr txBox="1"/>
            <p:nvPr/>
          </p:nvSpPr>
          <p:spPr>
            <a:xfrm>
              <a:off x="2479645" y="1547963"/>
              <a:ext cx="2210431" cy="13262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-US" sz="2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ukupno max. 50 bodova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7"/>
            <p:cNvSpPr/>
            <p:nvPr/>
          </p:nvSpPr>
          <p:spPr>
            <a:xfrm>
              <a:off x="4911120" y="1547963"/>
              <a:ext cx="2210431" cy="1326259"/>
            </a:xfrm>
            <a:prstGeom prst="rect">
              <a:avLst/>
            </a:prstGeom>
            <a:solidFill>
              <a:srgbClr val="417C9B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7"/>
            <p:cNvSpPr txBox="1"/>
            <p:nvPr/>
          </p:nvSpPr>
          <p:spPr>
            <a:xfrm>
              <a:off x="4911115" y="1547967"/>
              <a:ext cx="2866800" cy="1707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-US" sz="2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Zdravstvene sposobnosti –  liječnička svjedodžba medicine rada</a:t>
              </a: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endPara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0"/>
          <p:cNvSpPr txBox="1"/>
          <p:nvPr/>
        </p:nvSpPr>
        <p:spPr>
          <a:xfrm>
            <a:off x="5514975" y="6249988"/>
            <a:ext cx="1162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22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5" name="Google Shape;455;p20"/>
          <p:cNvPicPr preferRelativeResize="0"/>
          <p:nvPr/>
        </p:nvPicPr>
        <p:blipFill rotWithShape="1">
          <a:blip r:embed="rId3">
            <a:alphaModFix/>
          </a:blip>
          <a:srcRect t="1951"/>
          <a:stretch/>
        </p:blipFill>
        <p:spPr>
          <a:xfrm>
            <a:off x="0" y="0"/>
            <a:ext cx="12397151" cy="7120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23"/>
          <p:cNvSpPr/>
          <p:nvPr/>
        </p:nvSpPr>
        <p:spPr>
          <a:xfrm>
            <a:off x="486138" y="496088"/>
            <a:ext cx="3823215" cy="5883295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23"/>
          <p:cNvSpPr/>
          <p:nvPr/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23"/>
          <p:cNvSpPr txBox="1">
            <a:spLocks noGrp="1"/>
          </p:cNvSpPr>
          <p:nvPr>
            <p:ph type="title"/>
          </p:nvPr>
        </p:nvSpPr>
        <p:spPr>
          <a:xfrm>
            <a:off x="483091" y="1055077"/>
            <a:ext cx="4019628" cy="4794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ndara"/>
              <a:buNone/>
            </a:pPr>
            <a:r>
              <a:rPr lang="en-US" sz="3600" dirty="0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  DODATNI ELEMENTI VREDNOVANJA</a:t>
            </a:r>
            <a:endParaRPr sz="3600" dirty="0">
              <a:solidFill>
                <a:srgbClr val="262626"/>
              </a:solidFill>
            </a:endParaRPr>
          </a:p>
        </p:txBody>
      </p:sp>
      <p:sp>
        <p:nvSpPr>
          <p:cNvPr id="464" name="Google Shape;464;p23"/>
          <p:cNvSpPr/>
          <p:nvPr/>
        </p:nvSpPr>
        <p:spPr>
          <a:xfrm>
            <a:off x="4652053" y="-2"/>
            <a:ext cx="7539947" cy="68580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5" name="Google Shape;465;p23"/>
          <p:cNvGrpSpPr/>
          <p:nvPr/>
        </p:nvGrpSpPr>
        <p:grpSpPr>
          <a:xfrm>
            <a:off x="5166775" y="341349"/>
            <a:ext cx="6733918" cy="6346127"/>
            <a:chOff x="0" y="416456"/>
            <a:chExt cx="5914209" cy="4425472"/>
          </a:xfrm>
        </p:grpSpPr>
        <p:sp>
          <p:nvSpPr>
            <p:cNvPr id="466" name="Google Shape;466;p23"/>
            <p:cNvSpPr/>
            <p:nvPr/>
          </p:nvSpPr>
          <p:spPr>
            <a:xfrm>
              <a:off x="0" y="416456"/>
              <a:ext cx="5914209" cy="1048320"/>
            </a:xfrm>
            <a:prstGeom prst="roundRect">
              <a:avLst>
                <a:gd name="adj" fmla="val 16667"/>
              </a:avLst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23"/>
            <p:cNvSpPr txBox="1"/>
            <p:nvPr/>
          </p:nvSpPr>
          <p:spPr>
            <a:xfrm>
              <a:off x="51175" y="467631"/>
              <a:ext cx="5811900" cy="94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SPOSOBNOSTI I DAROVITOSTI UČENIKA – </a:t>
              </a:r>
              <a:r>
                <a:rPr lang="en-US"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dokazuju se i vrednuju :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23"/>
            <p:cNvSpPr/>
            <p:nvPr/>
          </p:nvSpPr>
          <p:spPr>
            <a:xfrm>
              <a:off x="0" y="1535688"/>
              <a:ext cx="5914209" cy="1048320"/>
            </a:xfrm>
            <a:prstGeom prst="roundRect">
              <a:avLst>
                <a:gd name="adj" fmla="val 16667"/>
              </a:avLst>
            </a:prstGeom>
            <a:blipFill rotWithShape="1">
              <a:blip r:embed="rId6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3"/>
            <p:cNvSpPr txBox="1"/>
            <p:nvPr/>
          </p:nvSpPr>
          <p:spPr>
            <a:xfrm>
              <a:off x="51175" y="1586863"/>
              <a:ext cx="5811859" cy="9459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Na osnovi provjere (ispitivanja) vještina i sposobnosti</a:t>
              </a:r>
              <a:endPara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23"/>
            <p:cNvSpPr/>
            <p:nvPr/>
          </p:nvSpPr>
          <p:spPr>
            <a:xfrm>
              <a:off x="0" y="2664648"/>
              <a:ext cx="5914209" cy="1048320"/>
            </a:xfrm>
            <a:prstGeom prst="roundRect">
              <a:avLst>
                <a:gd name="adj" fmla="val 16667"/>
              </a:avLst>
            </a:prstGeom>
            <a:blipFill rotWithShape="1">
              <a:blip r:embed="rId7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23"/>
            <p:cNvSpPr txBox="1"/>
            <p:nvPr/>
          </p:nvSpPr>
          <p:spPr>
            <a:xfrm>
              <a:off x="51175" y="2715823"/>
              <a:ext cx="5811859" cy="9459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Na osnovi postignutih rezultata na natjecanjima u znanju</a:t>
              </a:r>
              <a:endPara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23"/>
            <p:cNvSpPr/>
            <p:nvPr/>
          </p:nvSpPr>
          <p:spPr>
            <a:xfrm>
              <a:off x="0" y="3793608"/>
              <a:ext cx="5914209" cy="1048320"/>
            </a:xfrm>
            <a:prstGeom prst="roundRect">
              <a:avLst>
                <a:gd name="adj" fmla="val 16667"/>
              </a:avLst>
            </a:prstGeom>
            <a:blipFill rotWithShape="1">
              <a:blip r:embed="rId8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23"/>
            <p:cNvSpPr txBox="1"/>
            <p:nvPr/>
          </p:nvSpPr>
          <p:spPr>
            <a:xfrm>
              <a:off x="51175" y="3844783"/>
              <a:ext cx="5811859" cy="9459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Na </a:t>
              </a:r>
              <a:r>
                <a:rPr lang="en-US" sz="28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osnovi</a:t>
              </a:r>
              <a:r>
                <a:rPr lang="en-US" sz="2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postignutih</a:t>
              </a:r>
              <a:r>
                <a:rPr lang="en-US" sz="2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rezultata</a:t>
              </a:r>
              <a:r>
                <a:rPr lang="en-US" sz="2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na</a:t>
              </a:r>
              <a:r>
                <a:rPr lang="en-US" sz="2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natjecanjima</a:t>
              </a:r>
              <a:r>
                <a:rPr lang="en-US" sz="2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školskih</a:t>
              </a:r>
              <a:r>
                <a:rPr lang="en-US" sz="2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sportskih</a:t>
              </a:r>
              <a:r>
                <a:rPr lang="en-US" sz="2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društava</a:t>
              </a:r>
              <a:endParaRPr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2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24"/>
          <p:cNvSpPr/>
          <p:nvPr/>
        </p:nvSpPr>
        <p:spPr>
          <a:xfrm>
            <a:off x="485385" y="487353"/>
            <a:ext cx="11218182" cy="5883295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24"/>
          <p:cNvSpPr/>
          <p:nvPr/>
        </p:nvSpPr>
        <p:spPr>
          <a:xfrm>
            <a:off x="608076" y="609600"/>
            <a:ext cx="10972800" cy="5638800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24"/>
          <p:cNvSpPr txBox="1">
            <a:spLocks noGrp="1"/>
          </p:cNvSpPr>
          <p:nvPr>
            <p:ph type="title"/>
          </p:nvPr>
        </p:nvSpPr>
        <p:spPr>
          <a:xfrm>
            <a:off x="8078875" y="1195207"/>
            <a:ext cx="3360900" cy="46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ndara"/>
              <a:buNone/>
            </a:pPr>
            <a:r>
              <a:rPr lang="en-US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KOJI PROGRAMI TRAŽE DODATNE PROVJERE ?</a:t>
            </a:r>
            <a:endParaRPr>
              <a:solidFill>
                <a:srgbClr val="262626"/>
              </a:solidFill>
            </a:endParaRPr>
          </a:p>
        </p:txBody>
      </p:sp>
      <p:sp>
        <p:nvSpPr>
          <p:cNvPr id="482" name="Google Shape;482;p24"/>
          <p:cNvSpPr/>
          <p:nvPr/>
        </p:nvSpPr>
        <p:spPr>
          <a:xfrm>
            <a:off x="1092643" y="1092200"/>
            <a:ext cx="5942687" cy="4515104"/>
          </a:xfrm>
          <a:prstGeom prst="rect">
            <a:avLst/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3" name="Google Shape;483;p24"/>
          <p:cNvGrpSpPr/>
          <p:nvPr/>
        </p:nvGrpSpPr>
        <p:grpSpPr>
          <a:xfrm>
            <a:off x="906264" y="1195212"/>
            <a:ext cx="6612339" cy="4408226"/>
            <a:chOff x="1291" y="412786"/>
            <a:chExt cx="6612339" cy="4408226"/>
          </a:xfrm>
        </p:grpSpPr>
        <p:sp>
          <p:nvSpPr>
            <p:cNvPr id="484" name="Google Shape;484;p24"/>
            <p:cNvSpPr/>
            <p:nvPr/>
          </p:nvSpPr>
          <p:spPr>
            <a:xfrm>
              <a:off x="1291" y="412786"/>
              <a:ext cx="2755141" cy="1653084"/>
            </a:xfrm>
            <a:prstGeom prst="roundRect">
              <a:avLst>
                <a:gd name="adj" fmla="val 10000"/>
              </a:avLst>
            </a:prstGeom>
            <a:solidFill>
              <a:srgbClr val="AEC4DC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24"/>
            <p:cNvSpPr txBox="1"/>
            <p:nvPr/>
          </p:nvSpPr>
          <p:spPr>
            <a:xfrm>
              <a:off x="49708" y="461203"/>
              <a:ext cx="2658307" cy="1556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Programi likovne umjetnosti i dizajna</a:t>
              </a:r>
              <a:endPara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24"/>
            <p:cNvSpPr/>
            <p:nvPr/>
          </p:nvSpPr>
          <p:spPr>
            <a:xfrm>
              <a:off x="2998885" y="897691"/>
              <a:ext cx="584089" cy="68327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FC7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24"/>
            <p:cNvSpPr txBox="1"/>
            <p:nvPr/>
          </p:nvSpPr>
          <p:spPr>
            <a:xfrm>
              <a:off x="2998885" y="1034346"/>
              <a:ext cx="408862" cy="4099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24"/>
            <p:cNvSpPr/>
            <p:nvPr/>
          </p:nvSpPr>
          <p:spPr>
            <a:xfrm>
              <a:off x="3858489" y="412786"/>
              <a:ext cx="2755141" cy="1653084"/>
            </a:xfrm>
            <a:prstGeom prst="roundRect">
              <a:avLst>
                <a:gd name="adj" fmla="val 10000"/>
              </a:avLst>
            </a:prstGeom>
            <a:solidFill>
              <a:srgbClr val="AEC4DC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24"/>
            <p:cNvSpPr txBox="1"/>
            <p:nvPr/>
          </p:nvSpPr>
          <p:spPr>
            <a:xfrm>
              <a:off x="3906906" y="461203"/>
              <a:ext cx="2658307" cy="1556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Programi glazbene umjetnosti</a:t>
              </a:r>
              <a:endPara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24"/>
            <p:cNvSpPr/>
            <p:nvPr/>
          </p:nvSpPr>
          <p:spPr>
            <a:xfrm rot="5400000">
              <a:off x="4944015" y="2258731"/>
              <a:ext cx="584089" cy="68327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FC7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24"/>
            <p:cNvSpPr txBox="1"/>
            <p:nvPr/>
          </p:nvSpPr>
          <p:spPr>
            <a:xfrm>
              <a:off x="5031078" y="2308324"/>
              <a:ext cx="409965" cy="4088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4"/>
            <p:cNvSpPr/>
            <p:nvPr/>
          </p:nvSpPr>
          <p:spPr>
            <a:xfrm>
              <a:off x="3858489" y="3167928"/>
              <a:ext cx="2755141" cy="1653084"/>
            </a:xfrm>
            <a:prstGeom prst="roundRect">
              <a:avLst>
                <a:gd name="adj" fmla="val 10000"/>
              </a:avLst>
            </a:prstGeom>
            <a:solidFill>
              <a:srgbClr val="AEC4DC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24"/>
            <p:cNvSpPr txBox="1"/>
            <p:nvPr/>
          </p:nvSpPr>
          <p:spPr>
            <a:xfrm>
              <a:off x="3906906" y="3216345"/>
              <a:ext cx="2658307" cy="1556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Programi plesne umjetnosti</a:t>
              </a:r>
              <a:endPara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24"/>
            <p:cNvSpPr/>
            <p:nvPr/>
          </p:nvSpPr>
          <p:spPr>
            <a:xfrm rot="10800000">
              <a:off x="3031947" y="3652833"/>
              <a:ext cx="584089" cy="68327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FC7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24"/>
            <p:cNvSpPr txBox="1"/>
            <p:nvPr/>
          </p:nvSpPr>
          <p:spPr>
            <a:xfrm>
              <a:off x="3207174" y="3789488"/>
              <a:ext cx="408862" cy="4099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endParaRPr sz="2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4"/>
            <p:cNvSpPr/>
            <p:nvPr/>
          </p:nvSpPr>
          <p:spPr>
            <a:xfrm>
              <a:off x="1291" y="3167928"/>
              <a:ext cx="2755141" cy="1653084"/>
            </a:xfrm>
            <a:prstGeom prst="roundRect">
              <a:avLst>
                <a:gd name="adj" fmla="val 10000"/>
              </a:avLst>
            </a:prstGeom>
            <a:solidFill>
              <a:srgbClr val="AEC4DC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24"/>
            <p:cNvSpPr txBox="1"/>
            <p:nvPr/>
          </p:nvSpPr>
          <p:spPr>
            <a:xfrm>
              <a:off x="49708" y="3216345"/>
              <a:ext cx="2658307" cy="1556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Razredni odjeli za sportaše</a:t>
              </a:r>
              <a:endPara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12dea701df1_0_12"/>
          <p:cNvSpPr txBox="1">
            <a:spLocks noGrp="1"/>
          </p:cNvSpPr>
          <p:nvPr>
            <p:ph type="title"/>
          </p:nvPr>
        </p:nvSpPr>
        <p:spPr>
          <a:xfrm>
            <a:off x="1295400" y="605125"/>
            <a:ext cx="9601200" cy="946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2442"/>
              <a:buFont typeface="Candara"/>
              <a:buNone/>
            </a:pPr>
            <a:r>
              <a:rPr lang="en-US" sz="4366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UPIS U RAZREDNE ODJELE ZA SPORTAŠ</a:t>
            </a:r>
            <a:r>
              <a:rPr lang="en-US" sz="4266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E</a:t>
            </a:r>
            <a:endParaRPr sz="4266">
              <a:solidFill>
                <a:srgbClr val="C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</a:t>
            </a:r>
            <a:endParaRPr/>
          </a:p>
        </p:txBody>
      </p:sp>
      <p:sp>
        <p:nvSpPr>
          <p:cNvPr id="541" name="Google Shape;541;g12dea701df1_0_12"/>
          <p:cNvSpPr txBox="1">
            <a:spLocks noGrp="1"/>
          </p:cNvSpPr>
          <p:nvPr>
            <p:ph idx="1"/>
          </p:nvPr>
        </p:nvSpPr>
        <p:spPr>
          <a:xfrm>
            <a:off x="814400" y="1644675"/>
            <a:ext cx="10294800" cy="4701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 err="1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Iskazati</a:t>
            </a:r>
            <a:r>
              <a:rPr lang="en-US" sz="2600" b="1" dirty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svoj</a:t>
            </a:r>
            <a:r>
              <a:rPr lang="en-US" sz="2600" b="1" dirty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interes</a:t>
            </a:r>
            <a:r>
              <a:rPr lang="en-US" sz="2600" b="1" dirty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 za </a:t>
            </a:r>
            <a:r>
              <a:rPr lang="en-US" sz="2600" b="1" dirty="0" err="1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upis</a:t>
            </a:r>
            <a:r>
              <a:rPr lang="en-US" sz="2600" b="1" dirty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 u </a:t>
            </a:r>
            <a:r>
              <a:rPr lang="en-US" sz="2600" b="1" dirty="0" err="1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razredne</a:t>
            </a:r>
            <a:r>
              <a:rPr lang="en-US" sz="2600" b="1" dirty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odjele</a:t>
            </a:r>
            <a:r>
              <a:rPr lang="en-US" sz="2600" b="1" dirty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 za </a:t>
            </a:r>
            <a:r>
              <a:rPr lang="en-US" sz="2600" b="1" dirty="0" err="1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sportaše</a:t>
            </a:r>
            <a:r>
              <a:rPr lang="en-US" sz="2600" b="1" dirty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kroz</a:t>
            </a:r>
            <a:r>
              <a:rPr lang="en-US" sz="2600" b="1" dirty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sustav</a:t>
            </a:r>
            <a:r>
              <a:rPr lang="en-US" sz="2600" b="1" dirty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NISpuSŠ</a:t>
            </a:r>
            <a:r>
              <a:rPr lang="en-US" sz="2600" b="1" dirty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na</a:t>
            </a:r>
            <a:r>
              <a:rPr lang="en-US" sz="2600" b="1" dirty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kartici</a:t>
            </a:r>
            <a:r>
              <a:rPr lang="en-US" sz="2600" b="1" dirty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 „Moji </a:t>
            </a:r>
            <a:r>
              <a:rPr lang="en-US" sz="2600" b="1" dirty="0" err="1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podaci</a:t>
            </a:r>
            <a:r>
              <a:rPr lang="en-US" sz="2600" b="1" dirty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” od 2</a:t>
            </a:r>
            <a:r>
              <a:rPr lang="hr-HR" sz="2600" b="1" dirty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9</a:t>
            </a:r>
            <a:r>
              <a:rPr lang="en-US" sz="2600" b="1" dirty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r>
              <a:rPr lang="hr-HR" sz="2600" b="1" dirty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5.</a:t>
            </a:r>
            <a:r>
              <a:rPr lang="en-US" sz="2600" b="1" dirty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 do </a:t>
            </a:r>
            <a:r>
              <a:rPr lang="hr-HR" sz="2600" b="1" dirty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9.6.</a:t>
            </a:r>
            <a:r>
              <a:rPr lang="en-US" sz="2600" b="1" dirty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 202</a:t>
            </a:r>
            <a:r>
              <a:rPr lang="hr-HR" sz="2600" b="1" dirty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3</a:t>
            </a:r>
            <a:r>
              <a:rPr lang="en-US" sz="2600" b="1" dirty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. </a:t>
            </a:r>
            <a:r>
              <a:rPr lang="en-US" sz="2600" b="1" dirty="0" err="1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godine</a:t>
            </a:r>
            <a:r>
              <a:rPr lang="en-US" sz="2600" b="1" dirty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2600" b="1" dirty="0">
              <a:solidFill>
                <a:schemeClr val="accent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chemeClr val="accent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Kandidati</a:t>
            </a:r>
            <a:r>
              <a:rPr lang="en-US" sz="2600" b="1" dirty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koji</a:t>
            </a:r>
            <a:r>
              <a:rPr lang="en-US" sz="2600" b="1" dirty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 u </a:t>
            </a:r>
            <a:r>
              <a:rPr lang="en-US" sz="2600" b="1" dirty="0" err="1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navedenome</a:t>
            </a:r>
            <a:r>
              <a:rPr lang="en-US" sz="2600" b="1" dirty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roku</a:t>
            </a:r>
            <a:r>
              <a:rPr lang="en-US" sz="2600" b="1" dirty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 ne </a:t>
            </a:r>
            <a:r>
              <a:rPr lang="en-US" sz="2600" b="1" dirty="0" err="1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iskažu</a:t>
            </a:r>
            <a:r>
              <a:rPr lang="en-US" sz="2600" b="1" dirty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interes</a:t>
            </a:r>
            <a:r>
              <a:rPr lang="en-US" sz="2600" b="1" dirty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 za </a:t>
            </a:r>
            <a:r>
              <a:rPr lang="en-US" sz="2600" b="1" dirty="0" err="1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upis</a:t>
            </a:r>
            <a:r>
              <a:rPr lang="en-US" sz="2600" b="1" dirty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 u </a:t>
            </a:r>
            <a:r>
              <a:rPr lang="en-US" sz="2600" b="1" dirty="0" err="1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razredne</a:t>
            </a:r>
            <a:r>
              <a:rPr lang="en-US" sz="2600" b="1" dirty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odjele</a:t>
            </a:r>
            <a:r>
              <a:rPr lang="en-US" sz="2600" b="1" dirty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 za </a:t>
            </a:r>
            <a:r>
              <a:rPr lang="en-US" sz="2600" b="1" dirty="0" err="1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sportaše</a:t>
            </a:r>
            <a:r>
              <a:rPr lang="en-US" sz="2600" b="1" dirty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neće</a:t>
            </a:r>
            <a:r>
              <a:rPr lang="en-US" sz="2600" b="1" dirty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biti</a:t>
            </a:r>
            <a:r>
              <a:rPr lang="en-US" sz="2600" b="1" dirty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 u </a:t>
            </a:r>
            <a:r>
              <a:rPr lang="en-US" sz="2600" b="1" dirty="0" err="1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mogućnosti</a:t>
            </a:r>
            <a:r>
              <a:rPr lang="en-US" sz="2600" b="1" dirty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odabrati</a:t>
            </a:r>
            <a:r>
              <a:rPr lang="en-US" sz="2600" b="1" dirty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programe</a:t>
            </a:r>
            <a:r>
              <a:rPr lang="en-US" sz="2600" b="1" dirty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obrazovanja</a:t>
            </a:r>
            <a:r>
              <a:rPr lang="en-US" sz="2600" b="1" dirty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koji</a:t>
            </a:r>
            <a:r>
              <a:rPr lang="en-US" sz="2600" b="1" dirty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imaju</a:t>
            </a:r>
            <a:r>
              <a:rPr lang="en-US" sz="2600" b="1" dirty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razredne</a:t>
            </a:r>
            <a:r>
              <a:rPr lang="en-US" sz="2600" b="1" dirty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600" b="1" dirty="0" err="1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odjele</a:t>
            </a:r>
            <a:r>
              <a:rPr lang="en-US" sz="2600" b="1" dirty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 za </a:t>
            </a:r>
            <a:r>
              <a:rPr lang="en-US" sz="2600" b="1" dirty="0" err="1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sportaše</a:t>
            </a:r>
            <a:r>
              <a:rPr lang="en-US" sz="2600" b="1" dirty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2600" b="1" dirty="0">
              <a:solidFill>
                <a:schemeClr val="accent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 b="1" dirty="0">
              <a:solidFill>
                <a:schemeClr val="accent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2307"/>
              <a:buFont typeface="Arial"/>
              <a:buNone/>
            </a:pPr>
            <a:endParaRPr sz="2600" b="1" dirty="0">
              <a:solidFill>
                <a:schemeClr val="accent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708" dirty="0"/>
              <a:t>Na </a:t>
            </a:r>
            <a:r>
              <a:rPr lang="en-US" sz="2708" dirty="0" err="1"/>
              <a:t>navedenoj</a:t>
            </a:r>
            <a:r>
              <a:rPr lang="en-US" sz="2708" dirty="0"/>
              <a:t> </a:t>
            </a:r>
            <a:r>
              <a:rPr lang="en-US" sz="2708" dirty="0" err="1"/>
              <a:t>kartici</a:t>
            </a:r>
            <a:r>
              <a:rPr lang="en-US" sz="2708" dirty="0"/>
              <a:t> u </a:t>
            </a:r>
            <a:r>
              <a:rPr lang="en-US" sz="2708" dirty="0" err="1"/>
              <a:t>polju</a:t>
            </a:r>
            <a:r>
              <a:rPr lang="en-US" sz="2708" dirty="0"/>
              <a:t> </a:t>
            </a:r>
            <a:r>
              <a:rPr lang="en-US" sz="2708" b="1" dirty="0">
                <a:solidFill>
                  <a:schemeClr val="accent2"/>
                </a:solidFill>
              </a:rPr>
              <a:t>„</a:t>
            </a:r>
            <a:r>
              <a:rPr lang="en-US" sz="2708" b="1" dirty="0" err="1">
                <a:solidFill>
                  <a:schemeClr val="accent2"/>
                </a:solidFill>
              </a:rPr>
              <a:t>Sportovi</a:t>
            </a:r>
            <a:r>
              <a:rPr lang="en-US" sz="2708" b="1" dirty="0">
                <a:solidFill>
                  <a:schemeClr val="accent2"/>
                </a:solidFill>
              </a:rPr>
              <a:t>“ </a:t>
            </a:r>
            <a:r>
              <a:rPr lang="en-US" sz="2708" b="1" dirty="0" err="1">
                <a:solidFill>
                  <a:schemeClr val="accent2"/>
                </a:solidFill>
              </a:rPr>
              <a:t>iz</a:t>
            </a:r>
            <a:r>
              <a:rPr lang="en-US" sz="2708" b="1" dirty="0">
                <a:solidFill>
                  <a:schemeClr val="accent2"/>
                </a:solidFill>
              </a:rPr>
              <a:t> </a:t>
            </a:r>
            <a:r>
              <a:rPr lang="en-US" sz="2708" b="1" dirty="0" err="1">
                <a:solidFill>
                  <a:schemeClr val="accent2"/>
                </a:solidFill>
              </a:rPr>
              <a:t>padajućeg</a:t>
            </a:r>
            <a:r>
              <a:rPr lang="en-US" sz="2708" b="1" dirty="0">
                <a:solidFill>
                  <a:schemeClr val="accent2"/>
                </a:solidFill>
              </a:rPr>
              <a:t> </a:t>
            </a:r>
            <a:r>
              <a:rPr lang="en-US" sz="2708" b="1" dirty="0" err="1">
                <a:solidFill>
                  <a:schemeClr val="accent2"/>
                </a:solidFill>
              </a:rPr>
              <a:t>izbornika</a:t>
            </a:r>
            <a:r>
              <a:rPr lang="en-US" sz="2708" b="1" dirty="0">
                <a:solidFill>
                  <a:schemeClr val="accent2"/>
                </a:solidFill>
              </a:rPr>
              <a:t> se </a:t>
            </a:r>
            <a:r>
              <a:rPr lang="en-US" sz="2708" b="1" dirty="0" err="1">
                <a:solidFill>
                  <a:schemeClr val="accent2"/>
                </a:solidFill>
              </a:rPr>
              <a:t>odabire</a:t>
            </a:r>
            <a:r>
              <a:rPr lang="en-US" sz="2708" b="1" dirty="0">
                <a:solidFill>
                  <a:schemeClr val="accent2"/>
                </a:solidFill>
              </a:rPr>
              <a:t> sport,</a:t>
            </a:r>
            <a:r>
              <a:rPr lang="en-US" sz="2708" dirty="0"/>
              <a:t> a </a:t>
            </a:r>
            <a:r>
              <a:rPr lang="en-US" sz="2708" dirty="0" err="1"/>
              <a:t>potom</a:t>
            </a:r>
            <a:r>
              <a:rPr lang="en-US" sz="2708" dirty="0"/>
              <a:t> se </a:t>
            </a:r>
            <a:r>
              <a:rPr lang="en-US" sz="2708" dirty="0" err="1"/>
              <a:t>prikaže</a:t>
            </a:r>
            <a:r>
              <a:rPr lang="en-US" sz="2708" dirty="0"/>
              <a:t> polje u </a:t>
            </a:r>
            <a:r>
              <a:rPr lang="en-US" sz="2708" dirty="0" err="1"/>
              <a:t>koje</a:t>
            </a:r>
            <a:r>
              <a:rPr lang="en-US" sz="2708" dirty="0"/>
              <a:t> se </a:t>
            </a:r>
            <a:r>
              <a:rPr lang="en-US" sz="2708" dirty="0" err="1"/>
              <a:t>unosi</a:t>
            </a:r>
            <a:r>
              <a:rPr lang="en-US" sz="2708" dirty="0"/>
              <a:t> </a:t>
            </a:r>
            <a:r>
              <a:rPr lang="en-US" sz="2708" dirty="0" err="1"/>
              <a:t>ime</a:t>
            </a:r>
            <a:r>
              <a:rPr lang="en-US" sz="2708" dirty="0"/>
              <a:t> </a:t>
            </a:r>
            <a:r>
              <a:rPr lang="en-US" sz="2708" dirty="0" err="1"/>
              <a:t>kluba</a:t>
            </a:r>
            <a:r>
              <a:rPr lang="en-US" sz="2708" dirty="0"/>
              <a:t> </a:t>
            </a:r>
            <a:r>
              <a:rPr lang="en-US" sz="2708" dirty="0" err="1"/>
              <a:t>i</a:t>
            </a:r>
            <a:r>
              <a:rPr lang="en-US" sz="2708" dirty="0"/>
              <a:t> polje s </a:t>
            </a:r>
            <a:r>
              <a:rPr lang="en-US" sz="2708" dirty="0" err="1"/>
              <a:t>padajućim</a:t>
            </a:r>
            <a:r>
              <a:rPr lang="en-US" sz="2708" dirty="0"/>
              <a:t> </a:t>
            </a:r>
            <a:r>
              <a:rPr lang="en-US" sz="2708" dirty="0" err="1"/>
              <a:t>izbornikom</a:t>
            </a:r>
            <a:r>
              <a:rPr lang="en-US" sz="2708" dirty="0"/>
              <a:t> za </a:t>
            </a:r>
            <a:r>
              <a:rPr lang="en-US" sz="2708" dirty="0" err="1"/>
              <a:t>odabir</a:t>
            </a:r>
            <a:r>
              <a:rPr lang="en-US" sz="2708" dirty="0"/>
              <a:t> </a:t>
            </a:r>
            <a:r>
              <a:rPr lang="en-US" sz="2708" dirty="0" err="1"/>
              <a:t>mjesta</a:t>
            </a:r>
            <a:r>
              <a:rPr lang="en-US" sz="2708" dirty="0"/>
              <a:t> u </a:t>
            </a:r>
            <a:r>
              <a:rPr lang="en-US" sz="2708" dirty="0" err="1"/>
              <a:t>kojem</a:t>
            </a:r>
            <a:r>
              <a:rPr lang="en-US" sz="2708" dirty="0"/>
              <a:t> se </a:t>
            </a:r>
            <a:r>
              <a:rPr lang="en-US" sz="2708" dirty="0" err="1"/>
              <a:t>klub</a:t>
            </a:r>
            <a:r>
              <a:rPr lang="en-US" sz="2708" dirty="0"/>
              <a:t> </a:t>
            </a:r>
            <a:r>
              <a:rPr lang="en-US" sz="2708" dirty="0" err="1"/>
              <a:t>nalazi</a:t>
            </a:r>
            <a:r>
              <a:rPr lang="en-US" sz="2708" dirty="0"/>
              <a:t>.</a:t>
            </a:r>
            <a:endParaRPr sz="2708" dirty="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endParaRPr sz="2708" dirty="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708" b="1" dirty="0"/>
              <a:t> </a:t>
            </a:r>
            <a:r>
              <a:rPr lang="en-US" sz="2708" b="1" dirty="0" err="1"/>
              <a:t>Moguće</a:t>
            </a:r>
            <a:r>
              <a:rPr lang="en-US" sz="2708" b="1" dirty="0"/>
              <a:t> je </a:t>
            </a:r>
            <a:r>
              <a:rPr lang="en-US" sz="2708" b="1" dirty="0" err="1"/>
              <a:t>unijeti</a:t>
            </a:r>
            <a:r>
              <a:rPr lang="en-US" sz="2708" b="1" dirty="0"/>
              <a:t> </a:t>
            </a:r>
            <a:r>
              <a:rPr lang="en-US" sz="2708" b="1" dirty="0" err="1"/>
              <a:t>više</a:t>
            </a:r>
            <a:r>
              <a:rPr lang="en-US" sz="2708" b="1" dirty="0"/>
              <a:t> od </a:t>
            </a:r>
            <a:r>
              <a:rPr lang="en-US" sz="2708" b="1" dirty="0" err="1"/>
              <a:t>jednog</a:t>
            </a:r>
            <a:r>
              <a:rPr lang="en-US" sz="2708" b="1" dirty="0"/>
              <a:t> </a:t>
            </a:r>
            <a:r>
              <a:rPr lang="en-US" sz="2708" b="1" dirty="0" err="1"/>
              <a:t>sporta</a:t>
            </a:r>
            <a:r>
              <a:rPr lang="en-US" sz="2708" b="1" dirty="0"/>
              <a:t>,</a:t>
            </a:r>
            <a:r>
              <a:rPr lang="en-US" sz="2708" dirty="0"/>
              <a:t> </a:t>
            </a:r>
            <a:r>
              <a:rPr lang="en-US" sz="2708" dirty="0" err="1"/>
              <a:t>klikom</a:t>
            </a:r>
            <a:r>
              <a:rPr lang="en-US" sz="2708" dirty="0"/>
              <a:t> </a:t>
            </a:r>
            <a:r>
              <a:rPr lang="en-US" sz="2708" dirty="0" err="1"/>
              <a:t>na</a:t>
            </a:r>
            <a:r>
              <a:rPr lang="en-US" sz="2708" dirty="0"/>
              <a:t> </a:t>
            </a:r>
            <a:r>
              <a:rPr lang="en-US" sz="2708" dirty="0" err="1"/>
              <a:t>gumb</a:t>
            </a:r>
            <a:r>
              <a:rPr lang="en-US" sz="2708" dirty="0"/>
              <a:t> „</a:t>
            </a:r>
            <a:r>
              <a:rPr lang="en-US" sz="2708" dirty="0" err="1"/>
              <a:t>Dodaj</a:t>
            </a:r>
            <a:r>
              <a:rPr lang="en-US" sz="2708" dirty="0"/>
              <a:t> </a:t>
            </a:r>
            <a:r>
              <a:rPr lang="en-US" sz="2708" dirty="0" err="1"/>
              <a:t>novi</a:t>
            </a:r>
            <a:r>
              <a:rPr lang="en-US" sz="2708" dirty="0"/>
              <a:t> sport". </a:t>
            </a:r>
            <a:r>
              <a:rPr lang="en-US" sz="2708" dirty="0" err="1"/>
              <a:t>Nakon</a:t>
            </a:r>
            <a:r>
              <a:rPr lang="en-US" sz="2708" dirty="0"/>
              <a:t> </a:t>
            </a:r>
            <a:r>
              <a:rPr lang="en-US" sz="2708" dirty="0" err="1"/>
              <a:t>odabira</a:t>
            </a:r>
            <a:r>
              <a:rPr lang="en-US" sz="2708" dirty="0"/>
              <a:t> </a:t>
            </a:r>
            <a:r>
              <a:rPr lang="en-US" sz="2708" dirty="0" err="1"/>
              <a:t>sporta</a:t>
            </a:r>
            <a:r>
              <a:rPr lang="en-US" sz="2708" dirty="0"/>
              <a:t>, </a:t>
            </a:r>
            <a:r>
              <a:rPr lang="en-US" sz="2708" dirty="0" err="1"/>
              <a:t>kluba</a:t>
            </a:r>
            <a:r>
              <a:rPr lang="en-US" sz="2708" dirty="0"/>
              <a:t> </a:t>
            </a:r>
            <a:r>
              <a:rPr lang="en-US" sz="2708" dirty="0" err="1"/>
              <a:t>i</a:t>
            </a:r>
            <a:r>
              <a:rPr lang="en-US" sz="2708" dirty="0"/>
              <a:t> </a:t>
            </a:r>
            <a:r>
              <a:rPr lang="en-US" sz="2708" dirty="0" err="1"/>
              <a:t>mjesta</a:t>
            </a:r>
            <a:r>
              <a:rPr lang="en-US" sz="2708" dirty="0"/>
              <a:t> u </a:t>
            </a:r>
            <a:r>
              <a:rPr lang="en-US" sz="2708" dirty="0" err="1"/>
              <a:t>kojem</a:t>
            </a:r>
            <a:r>
              <a:rPr lang="en-US" sz="2708" dirty="0"/>
              <a:t> se </a:t>
            </a:r>
            <a:r>
              <a:rPr lang="en-US" sz="2708" dirty="0" err="1"/>
              <a:t>klub</a:t>
            </a:r>
            <a:r>
              <a:rPr lang="en-US" sz="2708" dirty="0"/>
              <a:t> </a:t>
            </a:r>
            <a:r>
              <a:rPr lang="en-US" sz="2708" dirty="0" err="1"/>
              <a:t>nalazi</a:t>
            </a:r>
            <a:r>
              <a:rPr lang="en-US" sz="2708" dirty="0"/>
              <a:t> </a:t>
            </a:r>
            <a:r>
              <a:rPr lang="en-US" sz="2708" dirty="0" err="1"/>
              <a:t>potrebno</a:t>
            </a:r>
            <a:r>
              <a:rPr lang="en-US" sz="2708" dirty="0"/>
              <a:t> je </a:t>
            </a:r>
            <a:r>
              <a:rPr lang="en-US" sz="2708" dirty="0" err="1"/>
              <a:t>kliknuti</a:t>
            </a:r>
            <a:r>
              <a:rPr lang="en-US" sz="2708" dirty="0"/>
              <a:t> </a:t>
            </a:r>
            <a:r>
              <a:rPr lang="en-US" sz="2708" dirty="0" err="1"/>
              <a:t>na</a:t>
            </a:r>
            <a:r>
              <a:rPr lang="en-US" sz="2708" dirty="0"/>
              <a:t> </a:t>
            </a:r>
            <a:r>
              <a:rPr lang="en-US" sz="2708" dirty="0" err="1"/>
              <a:t>gumb</a:t>
            </a:r>
            <a:r>
              <a:rPr lang="en-US" sz="2708" dirty="0"/>
              <a:t> "</a:t>
            </a:r>
            <a:r>
              <a:rPr lang="en-US" sz="2708" dirty="0" err="1"/>
              <a:t>Pohrani</a:t>
            </a:r>
            <a:r>
              <a:rPr lang="en-US" sz="2708" dirty="0"/>
              <a:t>“ </a:t>
            </a:r>
            <a:r>
              <a:rPr lang="en-US" sz="2708" dirty="0" err="1"/>
              <a:t>kako</a:t>
            </a:r>
            <a:r>
              <a:rPr lang="en-US" sz="2708" dirty="0"/>
              <a:t> bi </a:t>
            </a:r>
            <a:r>
              <a:rPr lang="en-US" sz="2708" dirty="0" err="1"/>
              <a:t>uneseni</a:t>
            </a:r>
            <a:r>
              <a:rPr lang="en-US" sz="2708" dirty="0"/>
              <a:t> </a:t>
            </a:r>
            <a:r>
              <a:rPr lang="en-US" sz="2708" dirty="0" err="1"/>
              <a:t>podaci</a:t>
            </a:r>
            <a:r>
              <a:rPr lang="en-US" sz="2708" dirty="0"/>
              <a:t> </a:t>
            </a:r>
            <a:r>
              <a:rPr lang="en-US" sz="2708" dirty="0" err="1"/>
              <a:t>ostali</a:t>
            </a:r>
            <a:r>
              <a:rPr lang="en-US" sz="2708" dirty="0"/>
              <a:t> </a:t>
            </a:r>
            <a:r>
              <a:rPr lang="en-US" sz="2708" dirty="0" err="1"/>
              <a:t>spremljeni</a:t>
            </a:r>
            <a:r>
              <a:rPr lang="en-US" sz="2708" dirty="0"/>
              <a:t> u </a:t>
            </a:r>
            <a:r>
              <a:rPr lang="en-US" sz="2708" dirty="0" err="1"/>
              <a:t>sustavu</a:t>
            </a:r>
            <a:r>
              <a:rPr lang="en-US" sz="2708" dirty="0"/>
              <a:t>.</a:t>
            </a:r>
            <a:endParaRPr sz="2708" dirty="0"/>
          </a:p>
        </p:txBody>
      </p:sp>
      <p:sp>
        <p:nvSpPr>
          <p:cNvPr id="542" name="Google Shape;542;g12dea701df1_0_1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72"/>
          <p:cNvSpPr txBox="1">
            <a:spLocks noGrp="1"/>
          </p:cNvSpPr>
          <p:nvPr>
            <p:ph type="title"/>
          </p:nvPr>
        </p:nvSpPr>
        <p:spPr>
          <a:xfrm>
            <a:off x="527901" y="630200"/>
            <a:ext cx="11118287" cy="2499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</a:pPr>
            <a:r>
              <a:rPr lang="en-US" sz="3600" b="1">
                <a:solidFill>
                  <a:schemeClr val="accent4"/>
                </a:solidFill>
              </a:rPr>
              <a:t>Vrednovanje rezultata kandidata postignutih na </a:t>
            </a:r>
            <a:br>
              <a:rPr lang="en-US" sz="3600" b="1">
                <a:solidFill>
                  <a:schemeClr val="accent4"/>
                </a:solidFill>
              </a:rPr>
            </a:br>
            <a:r>
              <a:rPr lang="en-US" sz="3600" b="1">
                <a:solidFill>
                  <a:schemeClr val="accent3"/>
                </a:solidFill>
              </a:rPr>
              <a:t>sportskim natjecanjima</a:t>
            </a:r>
            <a:br>
              <a:rPr lang="en-US" sz="2400" b="1">
                <a:solidFill>
                  <a:schemeClr val="accent3"/>
                </a:solidFill>
              </a:rPr>
            </a:br>
            <a:br>
              <a:rPr lang="en-US" sz="2400" b="1">
                <a:solidFill>
                  <a:schemeClr val="accent3"/>
                </a:solidFill>
              </a:rPr>
            </a:br>
            <a:r>
              <a:rPr lang="en-US" sz="20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posljednja četiri razreda osnovnog obrazovanja na natjecanjima školskih sportskih društava </a:t>
            </a:r>
            <a:endParaRPr sz="2400" b="1">
              <a:solidFill>
                <a:schemeClr val="accent3"/>
              </a:solidFill>
            </a:endParaRPr>
          </a:p>
        </p:txBody>
      </p:sp>
      <p:sp>
        <p:nvSpPr>
          <p:cNvPr id="572" name="Google Shape;572;p7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228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None/>
            </a:pPr>
            <a:endParaRPr/>
          </a:p>
        </p:txBody>
      </p:sp>
      <p:sp>
        <p:nvSpPr>
          <p:cNvPr id="573" name="Google Shape;573;p7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26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4" name="Google Shape;574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9876" y="3129699"/>
            <a:ext cx="10846177" cy="299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79"/>
          <p:cNvSpPr txBox="1">
            <a:spLocks noGrp="1"/>
          </p:cNvSpPr>
          <p:nvPr>
            <p:ph type="title"/>
          </p:nvPr>
        </p:nvSpPr>
        <p:spPr>
          <a:xfrm>
            <a:off x="1295402" y="716438"/>
            <a:ext cx="9601196" cy="1055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45454"/>
              <a:buNone/>
            </a:pP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NATJECANJA IZ ZNANJA </a:t>
            </a:r>
            <a:r>
              <a:rPr lang="en-US"/>
              <a:t>- vrednovanje</a:t>
            </a:r>
            <a:endParaRPr/>
          </a:p>
        </p:txBody>
      </p:sp>
      <p:sp>
        <p:nvSpPr>
          <p:cNvPr id="580" name="Google Shape;580;p79"/>
          <p:cNvSpPr txBox="1">
            <a:spLocks noGrp="1"/>
          </p:cNvSpPr>
          <p:nvPr>
            <p:ph idx="1"/>
          </p:nvPr>
        </p:nvSpPr>
        <p:spPr>
          <a:xfrm>
            <a:off x="791852" y="2036189"/>
            <a:ext cx="10737129" cy="4308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6004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</a:pPr>
            <a:r>
              <a:rPr lang="en-US" b="1" dirty="0" err="1">
                <a:solidFill>
                  <a:schemeClr val="accent4"/>
                </a:solidFill>
              </a:rPr>
              <a:t>Pravo</a:t>
            </a:r>
            <a:r>
              <a:rPr lang="en-US" b="1" dirty="0">
                <a:solidFill>
                  <a:schemeClr val="accent4"/>
                </a:solidFill>
              </a:rPr>
              <a:t> </a:t>
            </a:r>
            <a:r>
              <a:rPr lang="en-US" b="1" dirty="0" err="1">
                <a:solidFill>
                  <a:schemeClr val="accent4"/>
                </a:solidFill>
              </a:rPr>
              <a:t>na</a:t>
            </a:r>
            <a:r>
              <a:rPr lang="en-US" b="1" dirty="0">
                <a:solidFill>
                  <a:schemeClr val="accent4"/>
                </a:solidFill>
              </a:rPr>
              <a:t> </a:t>
            </a:r>
            <a:r>
              <a:rPr lang="en-US" b="1" dirty="0" err="1">
                <a:solidFill>
                  <a:schemeClr val="accent4"/>
                </a:solidFill>
              </a:rPr>
              <a:t>izravan</a:t>
            </a:r>
            <a:r>
              <a:rPr lang="en-US" b="1" dirty="0">
                <a:solidFill>
                  <a:schemeClr val="accent4"/>
                </a:solidFill>
              </a:rPr>
              <a:t> </a:t>
            </a:r>
            <a:r>
              <a:rPr lang="en-US" b="1" dirty="0" err="1">
                <a:solidFill>
                  <a:schemeClr val="accent4"/>
                </a:solidFill>
              </a:rPr>
              <a:t>upis</a:t>
            </a:r>
            <a:r>
              <a:rPr lang="en-US" b="1" dirty="0">
                <a:solidFill>
                  <a:schemeClr val="accent4"/>
                </a:solidFill>
              </a:rPr>
              <a:t> </a:t>
            </a:r>
            <a:r>
              <a:rPr lang="en-US" b="1" dirty="0" err="1">
                <a:solidFill>
                  <a:schemeClr val="accent4"/>
                </a:solidFill>
              </a:rPr>
              <a:t>ili</a:t>
            </a:r>
            <a:r>
              <a:rPr lang="en-US" b="1" dirty="0">
                <a:solidFill>
                  <a:schemeClr val="accent4"/>
                </a:solidFill>
              </a:rPr>
              <a:t> </a:t>
            </a:r>
            <a:r>
              <a:rPr lang="en-US" b="1" dirty="0" err="1">
                <a:solidFill>
                  <a:schemeClr val="accent4"/>
                </a:solidFill>
              </a:rPr>
              <a:t>dodatne</a:t>
            </a:r>
            <a:r>
              <a:rPr lang="en-US" b="1" dirty="0">
                <a:solidFill>
                  <a:schemeClr val="accent4"/>
                </a:solidFill>
              </a:rPr>
              <a:t> </a:t>
            </a:r>
            <a:r>
              <a:rPr lang="en-US" b="1" dirty="0" err="1">
                <a:solidFill>
                  <a:schemeClr val="accent4"/>
                </a:solidFill>
              </a:rPr>
              <a:t>bodove</a:t>
            </a:r>
            <a:r>
              <a:rPr lang="en-US" b="1" dirty="0">
                <a:solidFill>
                  <a:schemeClr val="accent4"/>
                </a:solidFill>
              </a:rPr>
              <a:t> </a:t>
            </a:r>
            <a:r>
              <a:rPr lang="en-US" b="1" dirty="0" err="1">
                <a:solidFill>
                  <a:schemeClr val="accent4"/>
                </a:solidFill>
              </a:rPr>
              <a:t>ostvaruju</a:t>
            </a:r>
            <a:r>
              <a:rPr lang="en-US" b="1" dirty="0">
                <a:solidFill>
                  <a:schemeClr val="accent4"/>
                </a:solidFill>
              </a:rPr>
              <a:t> </a:t>
            </a:r>
            <a:r>
              <a:rPr lang="en-US" b="1" dirty="0" err="1">
                <a:solidFill>
                  <a:schemeClr val="accent4"/>
                </a:solidFill>
              </a:rPr>
              <a:t>kandidati</a:t>
            </a:r>
            <a:r>
              <a:rPr lang="en-US" b="1" dirty="0">
                <a:solidFill>
                  <a:schemeClr val="accent4"/>
                </a:solidFill>
              </a:rPr>
              <a:t> </a:t>
            </a:r>
            <a:r>
              <a:rPr lang="en-US" b="1" dirty="0" err="1">
                <a:solidFill>
                  <a:schemeClr val="accent4"/>
                </a:solidFill>
              </a:rPr>
              <a:t>na</a:t>
            </a:r>
            <a:r>
              <a:rPr lang="en-US" b="1" dirty="0">
                <a:solidFill>
                  <a:schemeClr val="accent4"/>
                </a:solidFill>
              </a:rPr>
              <a:t> </a:t>
            </a:r>
            <a:r>
              <a:rPr lang="en-US" b="1" dirty="0" err="1">
                <a:solidFill>
                  <a:schemeClr val="accent4"/>
                </a:solidFill>
              </a:rPr>
              <a:t>osnovi</a:t>
            </a:r>
            <a:r>
              <a:rPr lang="en-US" b="1" dirty="0">
                <a:solidFill>
                  <a:schemeClr val="accent4"/>
                </a:solidFill>
              </a:rPr>
              <a:t> </a:t>
            </a:r>
            <a:r>
              <a:rPr lang="en-US" b="1" dirty="0" err="1">
                <a:solidFill>
                  <a:schemeClr val="accent4"/>
                </a:solidFill>
              </a:rPr>
              <a:t>rezultata</a:t>
            </a:r>
            <a:r>
              <a:rPr lang="en-US" b="1" dirty="0">
                <a:solidFill>
                  <a:schemeClr val="accent4"/>
                </a:solidFill>
              </a:rPr>
              <a:t> </a:t>
            </a:r>
            <a:r>
              <a:rPr lang="en-US" b="1" dirty="0" err="1">
                <a:solidFill>
                  <a:schemeClr val="accent4"/>
                </a:solidFill>
              </a:rPr>
              <a:t>koje</a:t>
            </a:r>
            <a:r>
              <a:rPr lang="en-US" b="1" dirty="0">
                <a:solidFill>
                  <a:schemeClr val="accent4"/>
                </a:solidFill>
              </a:rPr>
              <a:t> </a:t>
            </a:r>
            <a:r>
              <a:rPr lang="en-US" b="1" dirty="0" err="1">
                <a:solidFill>
                  <a:schemeClr val="accent4"/>
                </a:solidFill>
              </a:rPr>
              <a:t>su</a:t>
            </a:r>
            <a:r>
              <a:rPr lang="en-US" b="1" dirty="0">
                <a:solidFill>
                  <a:schemeClr val="accent4"/>
                </a:solidFill>
              </a:rPr>
              <a:t> </a:t>
            </a:r>
            <a:r>
              <a:rPr lang="en-US" b="1" dirty="0" err="1">
                <a:solidFill>
                  <a:schemeClr val="accent4"/>
                </a:solidFill>
              </a:rPr>
              <a:t>postigli</a:t>
            </a:r>
            <a:r>
              <a:rPr lang="en-US" b="1" dirty="0">
                <a:solidFill>
                  <a:schemeClr val="accent4"/>
                </a:solidFill>
              </a:rPr>
              <a:t> </a:t>
            </a:r>
            <a:r>
              <a:rPr lang="en-US" b="1" dirty="0" err="1">
                <a:solidFill>
                  <a:schemeClr val="accent4"/>
                </a:solidFill>
              </a:rPr>
              <a:t>na</a:t>
            </a:r>
            <a:r>
              <a:rPr lang="en-US" b="1" dirty="0">
                <a:solidFill>
                  <a:schemeClr val="accent4"/>
                </a:solidFill>
              </a:rPr>
              <a:t>:</a:t>
            </a:r>
            <a:endParaRPr dirty="0"/>
          </a:p>
          <a:p>
            <a:pPr marL="457200" lvl="0" indent="-22860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</a:pPr>
            <a:endParaRPr dirty="0"/>
          </a:p>
          <a:p>
            <a:pPr marL="457200" lvl="0" indent="-36004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</a:pPr>
            <a:r>
              <a:rPr lang="en-US" sz="2800" dirty="0" err="1"/>
              <a:t>natjecanjima</a:t>
            </a:r>
            <a:r>
              <a:rPr lang="en-US" sz="2800" dirty="0"/>
              <a:t> u </a:t>
            </a:r>
            <a:r>
              <a:rPr lang="en-US" sz="2800" dirty="0" err="1"/>
              <a:t>znanju</a:t>
            </a:r>
            <a:r>
              <a:rPr lang="en-US" sz="2800" dirty="0"/>
              <a:t> </a:t>
            </a:r>
            <a:r>
              <a:rPr lang="en-US" sz="2800" dirty="0" err="1"/>
              <a:t>iz</a:t>
            </a:r>
            <a:r>
              <a:rPr lang="en-US" sz="2800" dirty="0"/>
              <a:t> </a:t>
            </a:r>
            <a:r>
              <a:rPr lang="en-US" sz="2800" dirty="0" err="1"/>
              <a:t>nastavnih</a:t>
            </a:r>
            <a:r>
              <a:rPr lang="en-US" sz="2800" dirty="0"/>
              <a:t> </a:t>
            </a:r>
            <a:r>
              <a:rPr lang="en-US" sz="2800" dirty="0" err="1"/>
              <a:t>predmeta</a:t>
            </a:r>
            <a:r>
              <a:rPr lang="en-US" sz="2800" dirty="0"/>
              <a:t>: </a:t>
            </a:r>
            <a:r>
              <a:rPr lang="en-US" sz="2800" b="1" dirty="0" err="1"/>
              <a:t>Hrvatskoga</a:t>
            </a:r>
            <a:r>
              <a:rPr lang="en-US" sz="2800" b="1" dirty="0"/>
              <a:t> </a:t>
            </a:r>
            <a:r>
              <a:rPr lang="en-US" sz="2800" b="1" dirty="0" err="1"/>
              <a:t>jezika</a:t>
            </a:r>
            <a:r>
              <a:rPr lang="en-US" sz="2800" b="1" dirty="0"/>
              <a:t>, </a:t>
            </a:r>
            <a:r>
              <a:rPr lang="en-US" sz="2800" b="1" dirty="0" err="1"/>
              <a:t>Matematike</a:t>
            </a:r>
            <a:r>
              <a:rPr lang="en-US" sz="2800" b="1" dirty="0"/>
              <a:t>, </a:t>
            </a:r>
            <a:r>
              <a:rPr lang="en-US" sz="2800" b="1" dirty="0" err="1"/>
              <a:t>prvoga</a:t>
            </a:r>
            <a:r>
              <a:rPr lang="en-US" sz="2800" b="1" dirty="0"/>
              <a:t> </a:t>
            </a:r>
            <a:r>
              <a:rPr lang="en-US" sz="2800" b="1" dirty="0" err="1"/>
              <a:t>stranog</a:t>
            </a:r>
            <a:r>
              <a:rPr lang="en-US" sz="2800" b="1" dirty="0"/>
              <a:t> </a:t>
            </a:r>
            <a:r>
              <a:rPr lang="en-US" sz="2800" b="1" dirty="0" err="1"/>
              <a:t>jezika</a:t>
            </a:r>
            <a:endParaRPr b="1" dirty="0"/>
          </a:p>
          <a:p>
            <a:pPr marL="9715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</a:pPr>
            <a:endParaRPr sz="2800" dirty="0"/>
          </a:p>
          <a:p>
            <a:pPr marL="457200" lvl="0" indent="-36004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</a:pPr>
            <a:r>
              <a:rPr lang="en-US" sz="2800" dirty="0" err="1"/>
              <a:t>natjecanjima</a:t>
            </a:r>
            <a:r>
              <a:rPr lang="en-US" sz="2800" dirty="0"/>
              <a:t> u </a:t>
            </a:r>
            <a:r>
              <a:rPr lang="en-US" sz="2800" dirty="0" err="1"/>
              <a:t>znanju</a:t>
            </a:r>
            <a:r>
              <a:rPr lang="en-US" sz="2800" dirty="0"/>
              <a:t> </a:t>
            </a:r>
            <a:r>
              <a:rPr lang="en-US" sz="2800" dirty="0" err="1"/>
              <a:t>iz</a:t>
            </a:r>
            <a:r>
              <a:rPr lang="en-US" sz="2800" dirty="0"/>
              <a:t> </a:t>
            </a:r>
            <a:r>
              <a:rPr lang="en-US" sz="2800" b="1" dirty="0" err="1"/>
              <a:t>dvaju</a:t>
            </a:r>
            <a:r>
              <a:rPr lang="en-US" sz="2800" b="1" dirty="0"/>
              <a:t> </a:t>
            </a:r>
            <a:r>
              <a:rPr lang="en-US" sz="2800" b="1" dirty="0" err="1"/>
              <a:t>nastavnih</a:t>
            </a:r>
            <a:r>
              <a:rPr lang="en-US" sz="2800" b="1" dirty="0"/>
              <a:t> </a:t>
            </a:r>
            <a:r>
              <a:rPr lang="en-US" sz="2800" b="1" dirty="0" err="1"/>
              <a:t>predmeta</a:t>
            </a:r>
            <a:r>
              <a:rPr lang="en-US" sz="2800" b="1" dirty="0"/>
              <a:t> </a:t>
            </a:r>
            <a:r>
              <a:rPr lang="en-US" sz="2800" b="1" dirty="0" err="1"/>
              <a:t>posebno</a:t>
            </a:r>
            <a:r>
              <a:rPr lang="en-US" sz="2800" b="1" dirty="0"/>
              <a:t> </a:t>
            </a:r>
            <a:r>
              <a:rPr lang="en-US" sz="2800" b="1" dirty="0" err="1"/>
              <a:t>značajnih</a:t>
            </a:r>
            <a:r>
              <a:rPr lang="en-US" sz="2800" b="1" dirty="0"/>
              <a:t> </a:t>
            </a:r>
            <a:r>
              <a:rPr lang="en-US" sz="2800" b="1" dirty="0" err="1"/>
              <a:t>za</a:t>
            </a:r>
            <a:r>
              <a:rPr lang="en-US" sz="2800" b="1" dirty="0"/>
              <a:t> </a:t>
            </a:r>
            <a:r>
              <a:rPr lang="en-US" sz="2800" b="1" dirty="0" err="1"/>
              <a:t>upis</a:t>
            </a:r>
            <a:r>
              <a:rPr lang="en-US" sz="2800" dirty="0"/>
              <a:t> u </a:t>
            </a:r>
            <a:r>
              <a:rPr lang="en-US" sz="2800" dirty="0" err="1"/>
              <a:t>skladu</a:t>
            </a:r>
            <a:r>
              <a:rPr lang="en-US" sz="2800" dirty="0"/>
              <a:t> s </a:t>
            </a:r>
            <a:r>
              <a:rPr lang="en-US" sz="2800" dirty="0" err="1"/>
              <a:t>Popisom</a:t>
            </a:r>
            <a:r>
              <a:rPr lang="en-US" sz="2800" dirty="0"/>
              <a:t> </a:t>
            </a:r>
            <a:r>
              <a:rPr lang="en-US" sz="2800" dirty="0" err="1"/>
              <a:t>predmeta</a:t>
            </a:r>
            <a:r>
              <a:rPr lang="en-US" sz="2800" dirty="0"/>
              <a:t> </a:t>
            </a:r>
            <a:r>
              <a:rPr lang="en-US" sz="2800" dirty="0" err="1"/>
              <a:t>posebno</a:t>
            </a:r>
            <a:r>
              <a:rPr lang="en-US" sz="2800" dirty="0"/>
              <a:t> </a:t>
            </a:r>
            <a:r>
              <a:rPr lang="en-US" sz="2800" dirty="0" err="1"/>
              <a:t>važnih</a:t>
            </a:r>
            <a:r>
              <a:rPr lang="en-US" sz="2800" dirty="0"/>
              <a:t> </a:t>
            </a:r>
            <a:r>
              <a:rPr lang="en-US" sz="2800" dirty="0" err="1"/>
              <a:t>za</a:t>
            </a:r>
            <a:r>
              <a:rPr lang="en-US" sz="2800" dirty="0"/>
              <a:t> </a:t>
            </a:r>
            <a:r>
              <a:rPr lang="en-US" sz="2800" dirty="0" err="1"/>
              <a:t>upis</a:t>
            </a:r>
            <a:r>
              <a:rPr lang="en-US" sz="2800" dirty="0"/>
              <a:t>;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</a:pPr>
            <a:endParaRPr sz="2800" dirty="0"/>
          </a:p>
          <a:p>
            <a:pPr marL="457200" lvl="0" indent="-36004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</a:pPr>
            <a:r>
              <a:rPr lang="en-US" sz="2800" dirty="0" err="1"/>
              <a:t>natjecanju</a:t>
            </a:r>
            <a:r>
              <a:rPr lang="en-US" sz="2800" dirty="0"/>
              <a:t> </a:t>
            </a:r>
            <a:r>
              <a:rPr lang="en-US" sz="2800" dirty="0" err="1"/>
              <a:t>iz</a:t>
            </a:r>
            <a:r>
              <a:rPr lang="en-US" sz="2800" dirty="0"/>
              <a:t> </a:t>
            </a:r>
            <a:r>
              <a:rPr lang="en-US" sz="2800" dirty="0" err="1"/>
              <a:t>znanja</a:t>
            </a:r>
            <a:r>
              <a:rPr lang="en-US" sz="2800" dirty="0"/>
              <a:t> </a:t>
            </a:r>
            <a:r>
              <a:rPr lang="en-US" sz="2800" dirty="0" err="1"/>
              <a:t>koji</a:t>
            </a:r>
            <a:r>
              <a:rPr lang="en-US" sz="2800" dirty="0"/>
              <a:t> </a:t>
            </a:r>
            <a:r>
              <a:rPr lang="en-US" sz="2800" dirty="0" err="1"/>
              <a:t>samostalno</a:t>
            </a:r>
            <a:r>
              <a:rPr lang="en-US" sz="2800" dirty="0"/>
              <a:t> </a:t>
            </a:r>
            <a:r>
              <a:rPr lang="en-US" sz="2800" dirty="0" err="1"/>
              <a:t>određuje</a:t>
            </a:r>
            <a:r>
              <a:rPr lang="en-US" sz="2800" dirty="0"/>
              <a:t> </a:t>
            </a:r>
            <a:r>
              <a:rPr lang="en-US" sz="2800" dirty="0" err="1"/>
              <a:t>srednja</a:t>
            </a:r>
            <a:r>
              <a:rPr lang="en-US" sz="2800" dirty="0"/>
              <a:t> </a:t>
            </a:r>
            <a:r>
              <a:rPr lang="en-US" sz="2800" dirty="0" err="1"/>
              <a:t>škola</a:t>
            </a:r>
            <a:endParaRPr dirty="0"/>
          </a:p>
        </p:txBody>
      </p:sp>
      <p:sp>
        <p:nvSpPr>
          <p:cNvPr id="581" name="Google Shape;581;p7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27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80"/>
          <p:cNvSpPr txBox="1">
            <a:spLocks noGrp="1"/>
          </p:cNvSpPr>
          <p:nvPr>
            <p:ph type="title"/>
          </p:nvPr>
        </p:nvSpPr>
        <p:spPr>
          <a:xfrm>
            <a:off x="325976" y="1312512"/>
            <a:ext cx="3044857" cy="470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</a:pPr>
            <a:r>
              <a:rPr lang="en-US" sz="2800" b="1" dirty="0" err="1">
                <a:solidFill>
                  <a:schemeClr val="accent4"/>
                </a:solidFill>
              </a:rPr>
              <a:t>Vrednuju</a:t>
            </a:r>
            <a:r>
              <a:rPr lang="en-US" sz="2800" b="1" dirty="0">
                <a:solidFill>
                  <a:schemeClr val="accent4"/>
                </a:solidFill>
              </a:rPr>
              <a:t> se </a:t>
            </a:r>
            <a:r>
              <a:rPr lang="en-US" sz="2800" b="1" dirty="0" err="1">
                <a:solidFill>
                  <a:schemeClr val="accent4"/>
                </a:solidFill>
              </a:rPr>
              <a:t>rezultati</a:t>
            </a:r>
            <a:r>
              <a:rPr lang="en-US" sz="2800" b="1" dirty="0"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</a:rPr>
              <a:t>kandidata</a:t>
            </a:r>
            <a:r>
              <a:rPr lang="en-US" sz="2800" b="1" dirty="0"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</a:rPr>
              <a:t>postignutih</a:t>
            </a:r>
            <a:r>
              <a:rPr lang="en-US" sz="2800" b="1" dirty="0"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</a:rPr>
              <a:t>na</a:t>
            </a:r>
            <a:br>
              <a:rPr lang="en-US" sz="2800" b="1" dirty="0">
                <a:solidFill>
                  <a:schemeClr val="accent4"/>
                </a:solidFill>
              </a:rPr>
            </a:br>
            <a:r>
              <a:rPr lang="en-US" sz="3600" b="1" dirty="0">
                <a:solidFill>
                  <a:schemeClr val="accent3"/>
                </a:solidFill>
              </a:rPr>
              <a:t> </a:t>
            </a:r>
            <a:r>
              <a:rPr lang="en-US" sz="3600" b="1" dirty="0" err="1">
                <a:solidFill>
                  <a:schemeClr val="accent3"/>
                </a:solidFill>
              </a:rPr>
              <a:t>državnim</a:t>
            </a:r>
            <a:r>
              <a:rPr lang="en-US" sz="3600" b="1" dirty="0">
                <a:solidFill>
                  <a:schemeClr val="accent3"/>
                </a:solidFill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</a:rPr>
              <a:t>natjecanjima</a:t>
            </a:r>
            <a:r>
              <a:rPr lang="en-US" sz="2800" b="1" dirty="0"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</a:rPr>
              <a:t>iz</a:t>
            </a:r>
            <a:r>
              <a:rPr lang="en-US" sz="2800" b="1" dirty="0"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</a:rPr>
              <a:t>znanja</a:t>
            </a:r>
            <a:r>
              <a:rPr lang="en-US" sz="2800" b="1" dirty="0"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</a:rPr>
              <a:t>iz</a:t>
            </a:r>
            <a:r>
              <a:rPr lang="en-US" sz="2800" b="1" dirty="0"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</a:rPr>
              <a:t>Kataloga</a:t>
            </a:r>
            <a:r>
              <a:rPr lang="en-US" sz="2800" b="1" dirty="0"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</a:rPr>
              <a:t>natjecanja</a:t>
            </a:r>
            <a:r>
              <a:rPr lang="en-US" sz="2800" b="1" dirty="0">
                <a:solidFill>
                  <a:schemeClr val="accent4"/>
                </a:solidFill>
              </a:rPr>
              <a:t> i </a:t>
            </a:r>
            <a:r>
              <a:rPr lang="en-US" sz="2800" b="1" dirty="0" err="1">
                <a:solidFill>
                  <a:schemeClr val="accent4"/>
                </a:solidFill>
              </a:rPr>
              <a:t>smotri</a:t>
            </a:r>
            <a:r>
              <a:rPr lang="en-US" sz="2800" b="1" dirty="0"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</a:rPr>
              <a:t>učenika</a:t>
            </a:r>
            <a:r>
              <a:rPr lang="en-US" sz="2800" b="1" dirty="0">
                <a:solidFill>
                  <a:schemeClr val="accent4"/>
                </a:solidFill>
              </a:rPr>
              <a:t> i </a:t>
            </a:r>
            <a:r>
              <a:rPr lang="en-US" sz="2800" b="1" dirty="0" err="1">
                <a:solidFill>
                  <a:schemeClr val="accent4"/>
                </a:solidFill>
              </a:rPr>
              <a:t>učenica</a:t>
            </a:r>
            <a:r>
              <a:rPr lang="en-US" sz="2800" b="1" dirty="0"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</a:rPr>
              <a:t>osnovnih</a:t>
            </a:r>
            <a:r>
              <a:rPr lang="en-US" sz="2800" b="1" dirty="0">
                <a:solidFill>
                  <a:schemeClr val="accent4"/>
                </a:solidFill>
              </a:rPr>
              <a:t> i </a:t>
            </a:r>
            <a:r>
              <a:rPr lang="en-US" sz="2800" b="1" dirty="0" err="1">
                <a:solidFill>
                  <a:schemeClr val="accent4"/>
                </a:solidFill>
              </a:rPr>
              <a:t>srednjih</a:t>
            </a:r>
            <a:r>
              <a:rPr lang="en-US" sz="2800" b="1" dirty="0"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solidFill>
                  <a:schemeClr val="accent4"/>
                </a:solidFill>
              </a:rPr>
              <a:t>škola</a:t>
            </a:r>
            <a:r>
              <a:rPr lang="en-US" sz="2800" b="1" dirty="0">
                <a:solidFill>
                  <a:schemeClr val="accent4"/>
                </a:solidFill>
              </a:rPr>
              <a:t> </a:t>
            </a:r>
            <a:endParaRPr dirty="0"/>
          </a:p>
        </p:txBody>
      </p:sp>
      <p:sp>
        <p:nvSpPr>
          <p:cNvPr id="587" name="Google Shape;587;p80"/>
          <p:cNvSpPr txBox="1">
            <a:spLocks noGrp="1"/>
          </p:cNvSpPr>
          <p:nvPr>
            <p:ph type="body" sz="half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</a:pPr>
            <a:endParaRPr/>
          </a:p>
        </p:txBody>
      </p:sp>
      <p:sp>
        <p:nvSpPr>
          <p:cNvPr id="588" name="Google Shape;588;p8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28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9" name="Google Shape;589;p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0083" y="516562"/>
            <a:ext cx="8060212" cy="5872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28"/>
          <p:cNvSpPr/>
          <p:nvPr/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6363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28"/>
          <p:cNvSpPr/>
          <p:nvPr/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28"/>
          <p:cNvSpPr txBox="1">
            <a:spLocks noGrp="1"/>
          </p:cNvSpPr>
          <p:nvPr>
            <p:ph type="title"/>
          </p:nvPr>
        </p:nvSpPr>
        <p:spPr>
          <a:xfrm>
            <a:off x="952107" y="954756"/>
            <a:ext cx="2957283" cy="4946003"/>
          </a:xfrm>
          <a:prstGeom prst="rect">
            <a:avLst/>
          </a:prstGeom>
          <a:solidFill>
            <a:srgbClr val="A7DDC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Garamond"/>
              <a:buNone/>
            </a:pPr>
            <a:r>
              <a:rPr lang="en-US" sz="3100" dirty="0">
                <a:solidFill>
                  <a:srgbClr val="FFFFFF"/>
                </a:solidFill>
              </a:rPr>
              <a:t>ZBRAJAJU LI SE BODOVI S VIŠE NATJECANJA</a:t>
            </a:r>
            <a:r>
              <a:rPr lang="hr-HR" sz="3100" dirty="0">
                <a:solidFill>
                  <a:srgbClr val="FFFFFF"/>
                </a:solidFill>
              </a:rPr>
              <a:t>?</a:t>
            </a:r>
            <a:br>
              <a:rPr lang="en-US" sz="3100" dirty="0">
                <a:solidFill>
                  <a:srgbClr val="FFFFFF"/>
                </a:solidFill>
              </a:rPr>
            </a:br>
            <a:endParaRPr sz="3100" dirty="0">
              <a:solidFill>
                <a:srgbClr val="FFFFFF"/>
              </a:solidFill>
            </a:endParaRPr>
          </a:p>
        </p:txBody>
      </p:sp>
      <p:sp>
        <p:nvSpPr>
          <p:cNvPr id="599" name="Google Shape;599;p28"/>
          <p:cNvSpPr txBox="1"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dirty="0">
              <a:latin typeface="Candara"/>
              <a:ea typeface="Candara"/>
              <a:cs typeface="Candara"/>
              <a:sym typeface="Candara"/>
            </a:endParaRPr>
          </a:p>
          <a:p>
            <a:pPr marL="0" lvl="0" indent="-1524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4000" dirty="0" err="1">
                <a:latin typeface="Candara"/>
                <a:ea typeface="Candara"/>
                <a:cs typeface="Candara"/>
                <a:sym typeface="Candara"/>
              </a:rPr>
              <a:t>Kandidatu</a:t>
            </a:r>
            <a:r>
              <a:rPr lang="en-US" sz="4000" dirty="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4000" dirty="0" err="1">
                <a:latin typeface="Candara"/>
                <a:ea typeface="Candara"/>
                <a:cs typeface="Candara"/>
                <a:sym typeface="Candara"/>
              </a:rPr>
              <a:t>koji</a:t>
            </a:r>
            <a:r>
              <a:rPr lang="en-US" sz="4000" dirty="0">
                <a:latin typeface="Candara"/>
                <a:ea typeface="Candara"/>
                <a:cs typeface="Candara"/>
                <a:sym typeface="Candara"/>
              </a:rPr>
              <a:t> je </a:t>
            </a:r>
            <a:r>
              <a:rPr lang="en-US" sz="4000" dirty="0" err="1">
                <a:latin typeface="Candara"/>
                <a:ea typeface="Candara"/>
                <a:cs typeface="Candara"/>
                <a:sym typeface="Candara"/>
              </a:rPr>
              <a:t>sudjelovao</a:t>
            </a:r>
            <a:r>
              <a:rPr lang="en-US" sz="4000" dirty="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4000" dirty="0" err="1">
                <a:latin typeface="Candara"/>
                <a:ea typeface="Candara"/>
                <a:cs typeface="Candara"/>
                <a:sym typeface="Candara"/>
              </a:rPr>
              <a:t>na</a:t>
            </a:r>
            <a:r>
              <a:rPr lang="en-US" sz="4000" dirty="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4000" dirty="0" err="1">
                <a:latin typeface="Candara"/>
                <a:ea typeface="Candara"/>
                <a:cs typeface="Candara"/>
                <a:sym typeface="Candara"/>
              </a:rPr>
              <a:t>više</a:t>
            </a:r>
            <a:r>
              <a:rPr lang="en-US" sz="4000" dirty="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4000" dirty="0" err="1">
                <a:latin typeface="Candara"/>
                <a:ea typeface="Candara"/>
                <a:cs typeface="Candara"/>
                <a:sym typeface="Candara"/>
              </a:rPr>
              <a:t>natjecanja</a:t>
            </a:r>
            <a:r>
              <a:rPr lang="en-US" sz="4000" dirty="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4000" dirty="0" err="1">
                <a:latin typeface="Candara"/>
                <a:ea typeface="Candara"/>
                <a:cs typeface="Candara"/>
                <a:sym typeface="Candara"/>
              </a:rPr>
              <a:t>ili</a:t>
            </a:r>
            <a:r>
              <a:rPr lang="en-US" sz="4000" dirty="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4000" dirty="0" err="1">
                <a:latin typeface="Candara"/>
                <a:ea typeface="Candara"/>
                <a:cs typeface="Candara"/>
                <a:sym typeface="Candara"/>
              </a:rPr>
              <a:t>na</a:t>
            </a:r>
            <a:r>
              <a:rPr lang="en-US" sz="4000" dirty="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4000" dirty="0" err="1">
                <a:latin typeface="Candara"/>
                <a:ea typeface="Candara"/>
                <a:cs typeface="Candara"/>
                <a:sym typeface="Candara"/>
              </a:rPr>
              <a:t>natjecanjima</a:t>
            </a:r>
            <a:r>
              <a:rPr lang="en-US" sz="4000" dirty="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4000" dirty="0" err="1">
                <a:latin typeface="Candara"/>
                <a:ea typeface="Candara"/>
                <a:cs typeface="Candara"/>
                <a:sym typeface="Candara"/>
              </a:rPr>
              <a:t>iz</a:t>
            </a:r>
            <a:r>
              <a:rPr lang="en-US" sz="4000" dirty="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4000" dirty="0" err="1">
                <a:latin typeface="Candara"/>
                <a:ea typeface="Candara"/>
                <a:cs typeface="Candara"/>
                <a:sym typeface="Candara"/>
              </a:rPr>
              <a:t>više</a:t>
            </a:r>
            <a:r>
              <a:rPr lang="en-US" sz="4000" dirty="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4000" dirty="0" err="1">
                <a:latin typeface="Candara"/>
                <a:ea typeface="Candara"/>
                <a:cs typeface="Candara"/>
                <a:sym typeface="Candara"/>
              </a:rPr>
              <a:t>područja</a:t>
            </a:r>
            <a:r>
              <a:rPr lang="en-US" sz="4000" dirty="0"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US" sz="4000" dirty="0" err="1">
                <a:latin typeface="Candara"/>
                <a:ea typeface="Candara"/>
                <a:cs typeface="Candara"/>
                <a:sym typeface="Candara"/>
              </a:rPr>
              <a:t>vrsta</a:t>
            </a:r>
            <a:r>
              <a:rPr lang="en-US" sz="4000" dirty="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4000" dirty="0" err="1">
                <a:latin typeface="Candara"/>
                <a:ea typeface="Candara"/>
                <a:cs typeface="Candara"/>
                <a:sym typeface="Candara"/>
              </a:rPr>
              <a:t>ili</a:t>
            </a:r>
            <a:r>
              <a:rPr lang="en-US" sz="4000" dirty="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4000" dirty="0" err="1">
                <a:latin typeface="Candara"/>
                <a:ea typeface="Candara"/>
                <a:cs typeface="Candara"/>
                <a:sym typeface="Candara"/>
              </a:rPr>
              <a:t>razina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4000" dirty="0"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4000" b="1" u="sng" dirty="0">
                <a:latin typeface="Candara"/>
                <a:ea typeface="Candara"/>
                <a:cs typeface="Candara"/>
                <a:sym typeface="Candara"/>
              </a:rPr>
              <a:t>  </a:t>
            </a:r>
            <a:r>
              <a:rPr lang="en-US" sz="4000" b="1" u="sng" dirty="0" err="1">
                <a:solidFill>
                  <a:srgbClr val="7CCCAB"/>
                </a:solidFill>
                <a:latin typeface="Candara"/>
                <a:ea typeface="Candara"/>
                <a:cs typeface="Candara"/>
                <a:sym typeface="Candara"/>
              </a:rPr>
              <a:t>vrednuje</a:t>
            </a:r>
            <a:r>
              <a:rPr lang="en-US" sz="4000" b="1" u="sng" dirty="0">
                <a:solidFill>
                  <a:srgbClr val="7CCCAB"/>
                </a:solidFill>
                <a:latin typeface="Candara"/>
                <a:ea typeface="Candara"/>
                <a:cs typeface="Candara"/>
                <a:sym typeface="Candara"/>
              </a:rPr>
              <a:t> se </a:t>
            </a:r>
            <a:r>
              <a:rPr lang="en-US" sz="4000" b="1" u="sng" dirty="0" err="1">
                <a:solidFill>
                  <a:srgbClr val="7CCCAB"/>
                </a:solidFill>
                <a:latin typeface="Candara"/>
                <a:ea typeface="Candara"/>
                <a:cs typeface="Candara"/>
                <a:sym typeface="Candara"/>
              </a:rPr>
              <a:t>samo</a:t>
            </a:r>
            <a:r>
              <a:rPr lang="en-US" sz="4000" b="1" u="sng" dirty="0">
                <a:solidFill>
                  <a:srgbClr val="7CCCAB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4000" b="1" u="sng" dirty="0" err="1">
                <a:solidFill>
                  <a:srgbClr val="7CCCAB"/>
                </a:solidFill>
                <a:latin typeface="Candara"/>
                <a:ea typeface="Candara"/>
                <a:cs typeface="Candara"/>
                <a:sym typeface="Candara"/>
              </a:rPr>
              <a:t>jedan</a:t>
            </a:r>
            <a:r>
              <a:rPr lang="en-US" sz="4000" b="1" u="sng" dirty="0">
                <a:solidFill>
                  <a:srgbClr val="7CCCAB"/>
                </a:solidFill>
                <a:latin typeface="Candara"/>
                <a:ea typeface="Candara"/>
                <a:cs typeface="Candara"/>
                <a:sym typeface="Candara"/>
              </a:rPr>
              <a:t> (</a:t>
            </a:r>
            <a:r>
              <a:rPr lang="en-US" sz="4000" b="1" u="sng" dirty="0" err="1">
                <a:solidFill>
                  <a:srgbClr val="7CCCAB"/>
                </a:solidFill>
                <a:latin typeface="Candara"/>
                <a:ea typeface="Candara"/>
                <a:cs typeface="Candara"/>
                <a:sym typeface="Candara"/>
              </a:rPr>
              <a:t>najpovoljniji</a:t>
            </a:r>
            <a:r>
              <a:rPr lang="en-US" sz="4000" b="1" u="sng" dirty="0">
                <a:solidFill>
                  <a:srgbClr val="7CCCAB"/>
                </a:solidFill>
                <a:latin typeface="Candara"/>
                <a:ea typeface="Candara"/>
                <a:cs typeface="Candara"/>
                <a:sym typeface="Candara"/>
              </a:rPr>
              <a:t>) </a:t>
            </a:r>
            <a:r>
              <a:rPr lang="en-US" sz="4000" b="1" u="sng" dirty="0" err="1">
                <a:solidFill>
                  <a:srgbClr val="7CCCAB"/>
                </a:solidFill>
                <a:latin typeface="Candara"/>
                <a:ea typeface="Candara"/>
                <a:cs typeface="Candara"/>
                <a:sym typeface="Candara"/>
              </a:rPr>
              <a:t>rezultat</a:t>
            </a:r>
            <a:r>
              <a:rPr lang="en-US" sz="4000" b="1" dirty="0">
                <a:solidFill>
                  <a:srgbClr val="7CCCAB"/>
                </a:solidFill>
                <a:latin typeface="Candara"/>
                <a:ea typeface="Candara"/>
                <a:cs typeface="Candara"/>
                <a:sym typeface="Candara"/>
              </a:rPr>
              <a:t>. </a:t>
            </a:r>
            <a:endParaRPr sz="4000" b="1" dirty="0">
              <a:solidFill>
                <a:srgbClr val="7CCCAB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073426"/>
          </a:xfrm>
        </p:spPr>
        <p:txBody>
          <a:bodyPr/>
          <a:lstStyle/>
          <a:p>
            <a:r>
              <a:rPr lang="hr-HR" sz="3600" dirty="0"/>
              <a:t>SREDNJOŠKOLSKI SUSTAV RH</a:t>
            </a:r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008" y="1073426"/>
            <a:ext cx="7287106" cy="5648050"/>
          </a:xfrm>
        </p:spPr>
      </p:pic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79522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" name="Google Shape;604;p31"/>
          <p:cNvGrpSpPr/>
          <p:nvPr/>
        </p:nvGrpSpPr>
        <p:grpSpPr>
          <a:xfrm>
            <a:off x="0" y="9037"/>
            <a:ext cx="12229962" cy="6856214"/>
            <a:chOff x="-15736" y="0"/>
            <a:chExt cx="12229962" cy="6856214"/>
          </a:xfrm>
        </p:grpSpPr>
        <p:pic>
          <p:nvPicPr>
            <p:cNvPr id="605" name="Google Shape;605;p3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6" name="Google Shape;606;p31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07" name="Google Shape;607;p3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8" name="Google Shape;608;p3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9" name="Google Shape;609;p31"/>
          <p:cNvSpPr txBox="1">
            <a:spLocks noGrp="1"/>
          </p:cNvSpPr>
          <p:nvPr>
            <p:ph type="title"/>
          </p:nvPr>
        </p:nvSpPr>
        <p:spPr>
          <a:xfrm>
            <a:off x="1295402" y="479503"/>
            <a:ext cx="9601196" cy="1003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ndara"/>
              <a:buNone/>
            </a:pPr>
            <a:r>
              <a:rPr lang="en-US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POSEBNI ELEMENTI VREDNOVANJA</a:t>
            </a:r>
            <a:endParaRPr>
              <a:solidFill>
                <a:srgbClr val="262626"/>
              </a:solidFill>
            </a:endParaRPr>
          </a:p>
        </p:txBody>
      </p:sp>
      <p:grpSp>
        <p:nvGrpSpPr>
          <p:cNvPr id="610" name="Google Shape;610;p31"/>
          <p:cNvGrpSpPr/>
          <p:nvPr/>
        </p:nvGrpSpPr>
        <p:grpSpPr>
          <a:xfrm>
            <a:off x="868542" y="1603163"/>
            <a:ext cx="10972800" cy="4993682"/>
            <a:chOff x="32211" y="59"/>
            <a:chExt cx="10972800" cy="4993682"/>
          </a:xfrm>
        </p:grpSpPr>
        <p:sp>
          <p:nvSpPr>
            <p:cNvPr id="611" name="Google Shape;611;p31"/>
            <p:cNvSpPr/>
            <p:nvPr/>
          </p:nvSpPr>
          <p:spPr>
            <a:xfrm>
              <a:off x="297834" y="59"/>
              <a:ext cx="10272620" cy="1932858"/>
            </a:xfrm>
            <a:prstGeom prst="roundRect">
              <a:avLst>
                <a:gd name="adj" fmla="val 16667"/>
              </a:avLst>
            </a:prstGeom>
            <a:solidFill>
              <a:srgbClr val="D77727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1"/>
            <p:cNvSpPr txBox="1"/>
            <p:nvPr/>
          </p:nvSpPr>
          <p:spPr>
            <a:xfrm>
              <a:off x="411305" y="132672"/>
              <a:ext cx="10045678" cy="14270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4775" tIns="72375" rIns="1447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lang="en-US" sz="28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kandidat koji živi u otežanim uvjetima obrazovanja </a:t>
              </a:r>
              <a:r>
                <a:rPr lang="en-US"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uzrokovanim nepovoljnim ekonomskim, socijalnim te odgojnim čimbenicima.</a:t>
              </a:r>
              <a:endPara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1"/>
            <p:cNvSpPr/>
            <p:nvPr/>
          </p:nvSpPr>
          <p:spPr>
            <a:xfrm>
              <a:off x="411305" y="2201323"/>
              <a:ext cx="10307475" cy="1665036"/>
            </a:xfrm>
            <a:prstGeom prst="roundRect">
              <a:avLst>
                <a:gd name="adj" fmla="val 16667"/>
              </a:avLst>
            </a:prstGeom>
            <a:solidFill>
              <a:srgbClr val="DCB13F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1"/>
            <p:cNvSpPr txBox="1"/>
            <p:nvPr/>
          </p:nvSpPr>
          <p:spPr>
            <a:xfrm>
              <a:off x="32211" y="3543236"/>
              <a:ext cx="10972800" cy="14505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4775" tIns="72375" rIns="1447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15" name="Google Shape;615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46381" y="4231115"/>
            <a:ext cx="4499238" cy="853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3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32"/>
          <p:cNvSpPr/>
          <p:nvPr/>
        </p:nvSpPr>
        <p:spPr>
          <a:xfrm>
            <a:off x="486138" y="496088"/>
            <a:ext cx="3823215" cy="5883295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32"/>
          <p:cNvSpPr/>
          <p:nvPr/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32"/>
          <p:cNvSpPr txBox="1"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en-US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Koji su to otežani uvjeti ?</a:t>
            </a:r>
            <a:endParaRPr>
              <a:solidFill>
                <a:srgbClr val="262626"/>
              </a:solidFill>
            </a:endParaRPr>
          </a:p>
        </p:txBody>
      </p:sp>
      <p:sp>
        <p:nvSpPr>
          <p:cNvPr id="624" name="Google Shape;624;p32"/>
          <p:cNvSpPr/>
          <p:nvPr/>
        </p:nvSpPr>
        <p:spPr>
          <a:xfrm>
            <a:off x="4652053" y="-2"/>
            <a:ext cx="7539947" cy="68580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5" name="Google Shape;625;p32"/>
          <p:cNvGrpSpPr/>
          <p:nvPr/>
        </p:nvGrpSpPr>
        <p:grpSpPr>
          <a:xfrm>
            <a:off x="4796375" y="207390"/>
            <a:ext cx="7246055" cy="5721805"/>
            <a:chOff x="884" y="638872"/>
            <a:chExt cx="7246055" cy="4485653"/>
          </a:xfrm>
        </p:grpSpPr>
        <p:sp>
          <p:nvSpPr>
            <p:cNvPr id="626" name="Google Shape;626;p32"/>
            <p:cNvSpPr/>
            <p:nvPr/>
          </p:nvSpPr>
          <p:spPr>
            <a:xfrm>
              <a:off x="884" y="638872"/>
              <a:ext cx="3450502" cy="2254016"/>
            </a:xfrm>
            <a:prstGeom prst="rect">
              <a:avLst/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2"/>
            <p:cNvSpPr txBox="1"/>
            <p:nvPr/>
          </p:nvSpPr>
          <p:spPr>
            <a:xfrm>
              <a:off x="884" y="638872"/>
              <a:ext cx="3450502" cy="21357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život uz jednoga </a:t>
              </a:r>
              <a:endPara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i/ili oba roditelja/skrbnika s dugotrajnom teškom bolesti</a:t>
              </a:r>
              <a:endPara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(potvrda liječnika) </a:t>
              </a:r>
              <a:endPara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2"/>
            <p:cNvSpPr/>
            <p:nvPr/>
          </p:nvSpPr>
          <p:spPr>
            <a:xfrm>
              <a:off x="3796437" y="638872"/>
              <a:ext cx="3450502" cy="2070301"/>
            </a:xfrm>
            <a:prstGeom prst="rect">
              <a:avLst/>
            </a:prstGeom>
            <a:blipFill rotWithShape="1">
              <a:blip r:embed="rId6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32"/>
            <p:cNvSpPr txBox="1"/>
            <p:nvPr/>
          </p:nvSpPr>
          <p:spPr>
            <a:xfrm>
              <a:off x="3796437" y="638872"/>
              <a:ext cx="3450502" cy="20703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život uz oba roditelja/skrbnika dugotrajno nezaposlenog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(potvrda HZZZ) </a:t>
              </a:r>
              <a:endPara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2"/>
            <p:cNvSpPr/>
            <p:nvPr/>
          </p:nvSpPr>
          <p:spPr>
            <a:xfrm>
              <a:off x="884" y="3054224"/>
              <a:ext cx="3450502" cy="2070301"/>
            </a:xfrm>
            <a:prstGeom prst="rect">
              <a:avLst/>
            </a:prstGeom>
            <a:blipFill rotWithShape="1">
              <a:blip r:embed="rId7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2"/>
            <p:cNvSpPr txBox="1"/>
            <p:nvPr/>
          </p:nvSpPr>
          <p:spPr>
            <a:xfrm>
              <a:off x="884" y="3054224"/>
              <a:ext cx="3450502" cy="20703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život uz samohranoga roditelja/skrbnika</a:t>
              </a:r>
              <a:endPara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(potvrda CZSS) </a:t>
              </a:r>
              <a:endPara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2"/>
            <p:cNvSpPr/>
            <p:nvPr/>
          </p:nvSpPr>
          <p:spPr>
            <a:xfrm>
              <a:off x="3796437" y="3054224"/>
              <a:ext cx="3450502" cy="2070301"/>
            </a:xfrm>
            <a:prstGeom prst="rect">
              <a:avLst/>
            </a:prstGeom>
            <a:blipFill rotWithShape="1">
              <a:blip r:embed="rId8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2"/>
            <p:cNvSpPr txBox="1"/>
            <p:nvPr/>
          </p:nvSpPr>
          <p:spPr>
            <a:xfrm>
              <a:off x="3796437" y="3054224"/>
              <a:ext cx="3450502" cy="20703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život bez jednog roditelja /skrbnika – koji je preminuo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(smrtovnica)</a:t>
              </a:r>
              <a:endPara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8" name="Google Shape;638;p34"/>
          <p:cNvGrpSpPr/>
          <p:nvPr/>
        </p:nvGrpSpPr>
        <p:grpSpPr>
          <a:xfrm>
            <a:off x="-15736" y="9939"/>
            <a:ext cx="12229962" cy="6856214"/>
            <a:chOff x="-15736" y="0"/>
            <a:chExt cx="12229962" cy="6856214"/>
          </a:xfrm>
        </p:grpSpPr>
        <p:pic>
          <p:nvPicPr>
            <p:cNvPr id="639" name="Google Shape;639;p3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0" name="Google Shape;640;p34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41" name="Google Shape;641;p3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2" name="Google Shape;642;p3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43" name="Google Shape;643;p34"/>
          <p:cNvSpPr txBox="1">
            <a:spLocks noGrp="1"/>
          </p:cNvSpPr>
          <p:nvPr>
            <p:ph type="title"/>
          </p:nvPr>
        </p:nvSpPr>
        <p:spPr>
          <a:xfrm>
            <a:off x="1311138" y="387401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hr-HR" dirty="0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TEŽE </a:t>
            </a:r>
            <a:r>
              <a:rPr lang="en-US" dirty="0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ZDRAVSTVENE TEŠKOĆE</a:t>
            </a:r>
            <a:endParaRPr dirty="0">
              <a:solidFill>
                <a:srgbClr val="262626"/>
              </a:solidFill>
            </a:endParaRPr>
          </a:p>
        </p:txBody>
      </p:sp>
      <p:grpSp>
        <p:nvGrpSpPr>
          <p:cNvPr id="644" name="Google Shape;644;p34"/>
          <p:cNvGrpSpPr/>
          <p:nvPr/>
        </p:nvGrpSpPr>
        <p:grpSpPr>
          <a:xfrm>
            <a:off x="942250" y="1691268"/>
            <a:ext cx="10494735" cy="4647563"/>
            <a:chOff x="0" y="-293648"/>
            <a:chExt cx="10494735" cy="4647563"/>
          </a:xfrm>
        </p:grpSpPr>
        <p:sp>
          <p:nvSpPr>
            <p:cNvPr id="645" name="Google Shape;645;p34"/>
            <p:cNvSpPr/>
            <p:nvPr/>
          </p:nvSpPr>
          <p:spPr>
            <a:xfrm>
              <a:off x="0" y="-293648"/>
              <a:ext cx="10494735" cy="1712123"/>
            </a:xfrm>
            <a:prstGeom prst="roundRect">
              <a:avLst>
                <a:gd name="adj" fmla="val 16667"/>
              </a:avLst>
            </a:prstGeom>
            <a:solidFill>
              <a:srgbClr val="39976D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4"/>
            <p:cNvSpPr txBox="1"/>
            <p:nvPr/>
          </p:nvSpPr>
          <p:spPr>
            <a:xfrm>
              <a:off x="67852" y="93753"/>
              <a:ext cx="10359031" cy="12568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lang="en-US" sz="27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Ako je učenik OŠ završio po redovnom programu uz zdravstvene teškoće i / ili dugotrajno liječenje koje su mu u značajnoj mjeri utjecale na uspjeh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34"/>
            <p:cNvSpPr/>
            <p:nvPr/>
          </p:nvSpPr>
          <p:spPr>
            <a:xfrm>
              <a:off x="0" y="1496235"/>
              <a:ext cx="10494735" cy="1389960"/>
            </a:xfrm>
            <a:prstGeom prst="roundRect">
              <a:avLst>
                <a:gd name="adj" fmla="val 16667"/>
              </a:avLst>
            </a:prstGeom>
            <a:solidFill>
              <a:srgbClr val="3E9599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34"/>
            <p:cNvSpPr txBox="1"/>
            <p:nvPr/>
          </p:nvSpPr>
          <p:spPr>
            <a:xfrm>
              <a:off x="67852" y="1564087"/>
              <a:ext cx="10359031" cy="12542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lang="en-US" sz="2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POTREBNO JE IMATI </a:t>
              </a:r>
              <a:r>
                <a:rPr lang="en-US" sz="24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mišljenje</a:t>
              </a:r>
              <a:r>
                <a:rPr lang="en-US" sz="2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HZZ </a:t>
              </a:r>
              <a:r>
                <a:rPr lang="en-US" sz="24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na</a:t>
              </a:r>
              <a:r>
                <a:rPr lang="en-US" sz="2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temelju</a:t>
              </a:r>
              <a:r>
                <a:rPr lang="en-US" sz="2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stručnog</a:t>
              </a:r>
              <a:r>
                <a:rPr lang="en-US" sz="2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mišljenja</a:t>
              </a:r>
              <a:r>
                <a:rPr lang="en-US" sz="2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nadležnoga</a:t>
              </a:r>
              <a:r>
                <a:rPr lang="en-US" sz="2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0" i="0" u="none" strike="noStrike" cap="none" dirty="0" err="1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školskog</a:t>
              </a:r>
              <a:r>
                <a:rPr lang="en-US" sz="2400" b="0" i="0" u="none" strike="noStrike" cap="none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0" i="0" u="none" strike="noStrike" cap="none" dirty="0" err="1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liječnika</a:t>
              </a:r>
              <a:r>
                <a:rPr lang="en-US" sz="2400" b="0" i="0" u="none" strike="noStrike" cap="none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 </a:t>
              </a:r>
              <a:r>
                <a:rPr lang="en-US" sz="24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na</a:t>
              </a:r>
              <a:r>
                <a:rPr lang="en-US" sz="2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temelju</a:t>
              </a:r>
              <a:r>
                <a:rPr lang="en-US" sz="2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prethodno</a:t>
              </a:r>
              <a:r>
                <a:rPr lang="en-US" sz="2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dostavljene</a:t>
              </a:r>
              <a:r>
                <a:rPr lang="en-US" sz="2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specijalističke</a:t>
              </a:r>
              <a:r>
                <a:rPr lang="en-US" sz="2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0" i="0" u="none" strike="noStrike" cap="none" dirty="0" err="1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medicinske</a:t>
              </a:r>
              <a:r>
                <a:rPr lang="en-US" sz="2400" b="0" i="0" u="none" strike="noStrike" cap="none" dirty="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0" i="0" u="none" strike="noStrike" cap="none" dirty="0" err="1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dokumentacije</a:t>
              </a:r>
              <a:r>
                <a:rPr lang="en-US" sz="2400" b="0" i="0" u="none" strike="noStrike" cap="none" dirty="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 </a:t>
              </a:r>
              <a:r>
                <a:rPr lang="en-US" sz="24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zdravstvenim</a:t>
              </a:r>
              <a:r>
                <a:rPr lang="en-US" sz="2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teškoćama</a:t>
              </a:r>
              <a:r>
                <a:rPr lang="en-US" sz="2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endParaRPr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4"/>
            <p:cNvSpPr/>
            <p:nvPr/>
          </p:nvSpPr>
          <p:spPr>
            <a:xfrm>
              <a:off x="0" y="2963955"/>
              <a:ext cx="10494735" cy="1389960"/>
            </a:xfrm>
            <a:prstGeom prst="roundRect">
              <a:avLst>
                <a:gd name="adj" fmla="val 16667"/>
              </a:avLst>
            </a:prstGeom>
            <a:solidFill>
              <a:srgbClr val="426E9C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34"/>
            <p:cNvSpPr txBox="1"/>
            <p:nvPr/>
          </p:nvSpPr>
          <p:spPr>
            <a:xfrm>
              <a:off x="67852" y="3031807"/>
              <a:ext cx="10359031" cy="12542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lang="en-US" sz="27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Predlažu 3 – 6 programa koje učenik može upisati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" name="Google Shape;655;p81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656" name="Google Shape;656;p8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7" name="Google Shape;657;p81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58" name="Google Shape;658;p8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9" name="Google Shape;659;p8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60" name="Google Shape;660;p81"/>
          <p:cNvSpPr txBox="1">
            <a:spLocks noGrp="1"/>
          </p:cNvSpPr>
          <p:nvPr>
            <p:ph type="title"/>
          </p:nvPr>
        </p:nvSpPr>
        <p:spPr>
          <a:xfrm>
            <a:off x="334236" y="431520"/>
            <a:ext cx="11458695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en-US" sz="2800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VREDNOVANJE KANDIDATA PRIPADNIKA ROMSKE NACIONALNE MANJINE I KANDIDATA BEZ RODITELJSKE SKRBI</a:t>
            </a:r>
            <a:endParaRPr sz="2800">
              <a:solidFill>
                <a:srgbClr val="262626"/>
              </a:solidFill>
            </a:endParaRPr>
          </a:p>
        </p:txBody>
      </p:sp>
      <p:grpSp>
        <p:nvGrpSpPr>
          <p:cNvPr id="661" name="Google Shape;661;p81"/>
          <p:cNvGrpSpPr/>
          <p:nvPr/>
        </p:nvGrpSpPr>
        <p:grpSpPr>
          <a:xfrm>
            <a:off x="245400" y="1828358"/>
            <a:ext cx="11968845" cy="4641677"/>
            <a:chOff x="0" y="-361777"/>
            <a:chExt cx="11096648" cy="3247972"/>
          </a:xfrm>
        </p:grpSpPr>
        <p:sp>
          <p:nvSpPr>
            <p:cNvPr id="662" name="Google Shape;662;p81"/>
            <p:cNvSpPr/>
            <p:nvPr/>
          </p:nvSpPr>
          <p:spPr>
            <a:xfrm>
              <a:off x="152948" y="-361777"/>
              <a:ext cx="10943700" cy="1704000"/>
            </a:xfrm>
            <a:prstGeom prst="roundRect">
              <a:avLst>
                <a:gd name="adj" fmla="val 16667"/>
              </a:avLst>
            </a:prstGeom>
            <a:solidFill>
              <a:srgbClr val="39976D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81"/>
            <p:cNvSpPr/>
            <p:nvPr/>
          </p:nvSpPr>
          <p:spPr>
            <a:xfrm>
              <a:off x="0" y="1496235"/>
              <a:ext cx="10494735" cy="1389960"/>
            </a:xfrm>
            <a:prstGeom prst="roundRect">
              <a:avLst>
                <a:gd name="adj" fmla="val 16667"/>
              </a:avLst>
            </a:prstGeom>
            <a:solidFill>
              <a:srgbClr val="3E9599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81"/>
            <p:cNvSpPr txBox="1"/>
            <p:nvPr/>
          </p:nvSpPr>
          <p:spPr>
            <a:xfrm>
              <a:off x="67845" y="1564088"/>
              <a:ext cx="10846200" cy="125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5" name="Google Shape;665;p81"/>
          <p:cNvSpPr txBox="1"/>
          <p:nvPr/>
        </p:nvSpPr>
        <p:spPr>
          <a:xfrm>
            <a:off x="726975" y="1913476"/>
            <a:ext cx="10537500" cy="24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850" tIns="102850" rIns="102850" bIns="1028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2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Kandidatu</a:t>
            </a:r>
            <a:r>
              <a:rPr lang="en-US" sz="2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koji</a:t>
            </a:r>
            <a:r>
              <a:rPr lang="en-US" sz="2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je </a:t>
            </a:r>
            <a:r>
              <a:rPr lang="en-US" sz="22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pripadnik</a:t>
            </a:r>
            <a:r>
              <a:rPr lang="en-US" sz="2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romske</a:t>
            </a:r>
            <a:r>
              <a:rPr lang="en-US" sz="2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nacionalne</a:t>
            </a:r>
            <a:r>
              <a:rPr lang="en-US" sz="2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manjine</a:t>
            </a:r>
            <a:r>
              <a:rPr lang="en-US" sz="2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a </a:t>
            </a:r>
            <a:r>
              <a:rPr lang="en-US" sz="22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upisuje</a:t>
            </a:r>
            <a:r>
              <a:rPr lang="en-US" sz="2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US" sz="22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2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temelju</a:t>
            </a:r>
            <a:r>
              <a:rPr lang="en-US" sz="2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Nacionalnog</a:t>
            </a:r>
            <a:r>
              <a:rPr lang="en-US" sz="2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plana</a:t>
            </a:r>
            <a:r>
              <a:rPr lang="en-US" sz="2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za</a:t>
            </a:r>
            <a:r>
              <a:rPr lang="en-US" sz="2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uključivanje</a:t>
            </a:r>
            <a:r>
              <a:rPr lang="en-US" sz="2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Roma </a:t>
            </a:r>
            <a:r>
              <a:rPr lang="en-US" sz="22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za</a:t>
            </a:r>
            <a:r>
              <a:rPr lang="en-US" sz="2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razdoblje</a:t>
            </a:r>
            <a:r>
              <a:rPr lang="en-US" sz="2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od 2021. do 2027. </a:t>
            </a:r>
            <a:r>
              <a:rPr lang="en-US" sz="22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godine</a:t>
            </a:r>
            <a:r>
              <a:rPr lang="en-US" sz="2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2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dodaju</a:t>
            </a:r>
            <a:r>
              <a:rPr lang="en-US" sz="2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hr-HR" sz="2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DVA BODA </a:t>
            </a:r>
            <a:r>
              <a:rPr lang="en-US" sz="22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2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broj</a:t>
            </a:r>
            <a:r>
              <a:rPr lang="en-US" sz="2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bodova</a:t>
            </a:r>
            <a:r>
              <a:rPr lang="en-US" sz="2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koji</a:t>
            </a:r>
            <a:r>
              <a:rPr lang="en-US" sz="2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je </a:t>
            </a:r>
            <a:r>
              <a:rPr lang="en-US" sz="22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utvrđen</a:t>
            </a:r>
            <a:r>
              <a:rPr lang="en-US" sz="2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tijekom</a:t>
            </a:r>
            <a:r>
              <a:rPr lang="en-US" sz="2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postupka</a:t>
            </a:r>
            <a:r>
              <a:rPr lang="en-US" sz="2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vrednovanja</a:t>
            </a:r>
            <a:r>
              <a:rPr lang="en-US" sz="2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600"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Potvrda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pripadnosti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romskoj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nacionalnoj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manjini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rodni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list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učenika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ili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rodni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list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jednog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od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roditelja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skrbnika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ili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izvadak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iz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popisa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birača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roditelja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skrbnika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endParaRPr sz="1600"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Google Shape;666;p81"/>
          <p:cNvSpPr txBox="1"/>
          <p:nvPr/>
        </p:nvSpPr>
        <p:spPr>
          <a:xfrm>
            <a:off x="150425" y="4789075"/>
            <a:ext cx="112866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Kandidatu koji je dijete bez roditelja ili odgovarajuće roditeljske skrbi prema zakonu koji uređuje socijalnu skrb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dodaje se jedan bod </a:t>
            </a: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 broj bodova koji je utvrđen tijekom postupka vrednovanja.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P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otvrdu nadležnog centra za socijalnu skrb da je kandidat dijete bez roditelja ili odgovarajuće roditeljske skrbi.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12d25715cb3_0_77"/>
          <p:cNvSpPr txBox="1">
            <a:spLocks noGrp="1"/>
          </p:cNvSpPr>
          <p:nvPr>
            <p:ph type="title"/>
          </p:nvPr>
        </p:nvSpPr>
        <p:spPr>
          <a:xfrm>
            <a:off x="1295400" y="982125"/>
            <a:ext cx="10308300" cy="1303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-US" sz="2860" b="1">
                <a:solidFill>
                  <a:schemeClr val="accent2"/>
                </a:solidFill>
              </a:rPr>
              <a:t>NOVOST VEZANA UZ PRIKUPLJANJE DOKUMENTACIJE </a:t>
            </a:r>
            <a:endParaRPr sz="2860" b="1"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60"/>
          </a:p>
        </p:txBody>
      </p:sp>
      <p:sp>
        <p:nvSpPr>
          <p:cNvPr id="673" name="Google Shape;673;g12d25715cb3_0_77"/>
          <p:cNvSpPr txBox="1">
            <a:spLocks noGrp="1"/>
          </p:cNvSpPr>
          <p:nvPr>
            <p:ph idx="1"/>
          </p:nvPr>
        </p:nvSpPr>
        <p:spPr>
          <a:xfrm>
            <a:off x="1098300" y="2168650"/>
            <a:ext cx="10308300" cy="3707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440"/>
              <a:buNone/>
            </a:pPr>
            <a:endParaRPr sz="2060" b="1" dirty="0"/>
          </a:p>
          <a:p>
            <a:pPr marL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440"/>
              <a:buNone/>
            </a:pPr>
            <a:r>
              <a:rPr lang="en-US" sz="2060" b="1" dirty="0">
                <a:solidFill>
                  <a:srgbClr val="FF0000"/>
                </a:solidFill>
              </a:rPr>
              <a:t>SADA </a:t>
            </a:r>
            <a:r>
              <a:rPr lang="en-US" sz="2060" b="1" dirty="0" err="1">
                <a:solidFill>
                  <a:srgbClr val="FF0000"/>
                </a:solidFill>
              </a:rPr>
              <a:t>učenik</a:t>
            </a:r>
            <a:r>
              <a:rPr lang="en-US" sz="2060" b="1" dirty="0">
                <a:solidFill>
                  <a:srgbClr val="FF0000"/>
                </a:solidFill>
              </a:rPr>
              <a:t> </a:t>
            </a:r>
            <a:r>
              <a:rPr lang="en-US" sz="2060" b="1" dirty="0" err="1">
                <a:solidFill>
                  <a:srgbClr val="FF0000"/>
                </a:solidFill>
              </a:rPr>
              <a:t>može</a:t>
            </a:r>
            <a:r>
              <a:rPr lang="en-US" sz="2060" b="1" dirty="0">
                <a:solidFill>
                  <a:srgbClr val="FF0000"/>
                </a:solidFill>
              </a:rPr>
              <a:t> </a:t>
            </a:r>
            <a:r>
              <a:rPr lang="en-US" sz="2060" b="1" dirty="0" err="1">
                <a:solidFill>
                  <a:srgbClr val="FF0000"/>
                </a:solidFill>
              </a:rPr>
              <a:t>odabrati</a:t>
            </a:r>
            <a:r>
              <a:rPr lang="en-US" sz="2060" b="1" dirty="0">
                <a:solidFill>
                  <a:srgbClr val="FF0000"/>
                </a:solidFill>
              </a:rPr>
              <a:t> </a:t>
            </a:r>
            <a:r>
              <a:rPr lang="en-US" sz="2060" b="1" dirty="0" err="1">
                <a:solidFill>
                  <a:srgbClr val="FF0000"/>
                </a:solidFill>
              </a:rPr>
              <a:t>jedan</a:t>
            </a:r>
            <a:r>
              <a:rPr lang="en-US" sz="2060" b="1" dirty="0">
                <a:solidFill>
                  <a:srgbClr val="FF0000"/>
                </a:solidFill>
              </a:rPr>
              <a:t> </a:t>
            </a:r>
            <a:r>
              <a:rPr lang="en-US" sz="2060" b="1" dirty="0" err="1">
                <a:solidFill>
                  <a:srgbClr val="FF0000"/>
                </a:solidFill>
              </a:rPr>
              <a:t>ili</a:t>
            </a:r>
            <a:r>
              <a:rPr lang="en-US" sz="2060" b="1" dirty="0">
                <a:solidFill>
                  <a:srgbClr val="FF0000"/>
                </a:solidFill>
              </a:rPr>
              <a:t> </a:t>
            </a:r>
            <a:r>
              <a:rPr lang="en-US" sz="2060" b="1" dirty="0" err="1">
                <a:solidFill>
                  <a:srgbClr val="FF0000"/>
                </a:solidFill>
              </a:rPr>
              <a:t>više</a:t>
            </a:r>
            <a:r>
              <a:rPr lang="en-US" sz="2060" b="1" dirty="0">
                <a:solidFill>
                  <a:srgbClr val="FF0000"/>
                </a:solidFill>
              </a:rPr>
              <a:t> </a:t>
            </a:r>
            <a:r>
              <a:rPr lang="en-US" sz="2060" b="1" dirty="0" err="1">
                <a:solidFill>
                  <a:srgbClr val="FF0000"/>
                </a:solidFill>
              </a:rPr>
              <a:t>uvjeta</a:t>
            </a:r>
            <a:r>
              <a:rPr lang="en-US" sz="2060" b="1" dirty="0">
                <a:solidFill>
                  <a:srgbClr val="FF0000"/>
                </a:solidFill>
              </a:rPr>
              <a:t> </a:t>
            </a:r>
            <a:r>
              <a:rPr lang="en-US" sz="2060" b="1" dirty="0" err="1">
                <a:solidFill>
                  <a:srgbClr val="FF0000"/>
                </a:solidFill>
              </a:rPr>
              <a:t>za</a:t>
            </a:r>
            <a:r>
              <a:rPr lang="en-US" sz="2060" b="1" dirty="0">
                <a:solidFill>
                  <a:srgbClr val="FF0000"/>
                </a:solidFill>
              </a:rPr>
              <a:t> </a:t>
            </a:r>
            <a:r>
              <a:rPr lang="en-US" sz="2060" b="1" dirty="0" err="1">
                <a:solidFill>
                  <a:srgbClr val="FF0000"/>
                </a:solidFill>
              </a:rPr>
              <a:t>koje</a:t>
            </a:r>
            <a:r>
              <a:rPr lang="en-US" sz="2060" b="1" dirty="0">
                <a:solidFill>
                  <a:srgbClr val="FF0000"/>
                </a:solidFill>
              </a:rPr>
              <a:t> </a:t>
            </a:r>
            <a:r>
              <a:rPr lang="en-US" sz="2060" b="1" dirty="0" err="1">
                <a:solidFill>
                  <a:srgbClr val="FF0000"/>
                </a:solidFill>
              </a:rPr>
              <a:t>misli</a:t>
            </a:r>
            <a:r>
              <a:rPr lang="en-US" sz="2060" b="1" dirty="0">
                <a:solidFill>
                  <a:srgbClr val="FF0000"/>
                </a:solidFill>
              </a:rPr>
              <a:t> da </a:t>
            </a:r>
            <a:r>
              <a:rPr lang="en-US" sz="2060" b="1" dirty="0" err="1">
                <a:solidFill>
                  <a:srgbClr val="FF0000"/>
                </a:solidFill>
              </a:rPr>
              <a:t>ispunjava</a:t>
            </a:r>
            <a:r>
              <a:rPr lang="en-US" sz="2060" b="1" dirty="0">
                <a:solidFill>
                  <a:srgbClr val="FF0000"/>
                </a:solidFill>
              </a:rPr>
              <a:t> i </a:t>
            </a:r>
            <a:r>
              <a:rPr lang="en-US" sz="2060" b="1" dirty="0" err="1">
                <a:solidFill>
                  <a:srgbClr val="FF0000"/>
                </a:solidFill>
              </a:rPr>
              <a:t>za</a:t>
            </a:r>
            <a:r>
              <a:rPr lang="en-US" sz="2060" b="1" dirty="0">
                <a:solidFill>
                  <a:srgbClr val="FF0000"/>
                </a:solidFill>
              </a:rPr>
              <a:t> </a:t>
            </a:r>
            <a:r>
              <a:rPr lang="en-US" sz="2060" b="1" dirty="0" err="1">
                <a:solidFill>
                  <a:srgbClr val="FF0000"/>
                </a:solidFill>
              </a:rPr>
              <a:t>njih</a:t>
            </a:r>
            <a:r>
              <a:rPr lang="en-US" sz="2060" b="1" dirty="0">
                <a:solidFill>
                  <a:srgbClr val="FF0000"/>
                </a:solidFill>
              </a:rPr>
              <a:t> </a:t>
            </a:r>
            <a:r>
              <a:rPr lang="en-US" sz="2060" b="1" dirty="0" err="1">
                <a:solidFill>
                  <a:srgbClr val="FF0000"/>
                </a:solidFill>
              </a:rPr>
              <a:t>može</a:t>
            </a:r>
            <a:r>
              <a:rPr lang="en-US" sz="2060" b="1" dirty="0">
                <a:solidFill>
                  <a:srgbClr val="FF0000"/>
                </a:solidFill>
              </a:rPr>
              <a:t> </a:t>
            </a:r>
            <a:r>
              <a:rPr lang="en-US" sz="2060" b="1" dirty="0" err="1">
                <a:solidFill>
                  <a:srgbClr val="FF0000"/>
                </a:solidFill>
              </a:rPr>
              <a:t>odabrati</a:t>
            </a:r>
            <a:r>
              <a:rPr lang="en-US" sz="2060" b="1" dirty="0">
                <a:solidFill>
                  <a:srgbClr val="FF0000"/>
                </a:solidFill>
              </a:rPr>
              <a:t> </a:t>
            </a:r>
            <a:r>
              <a:rPr lang="en-US" sz="2060" b="1" dirty="0" err="1">
                <a:solidFill>
                  <a:srgbClr val="FF0000"/>
                </a:solidFill>
              </a:rPr>
              <a:t>različite</a:t>
            </a:r>
            <a:r>
              <a:rPr lang="en-US" sz="2060" b="1" dirty="0">
                <a:solidFill>
                  <a:srgbClr val="FF0000"/>
                </a:solidFill>
              </a:rPr>
              <a:t> </a:t>
            </a:r>
            <a:r>
              <a:rPr lang="en-US" sz="2060" b="1" dirty="0" err="1">
                <a:solidFill>
                  <a:srgbClr val="FF0000"/>
                </a:solidFill>
              </a:rPr>
              <a:t>načine</a:t>
            </a:r>
            <a:r>
              <a:rPr lang="en-US" sz="2060" b="1" dirty="0">
                <a:solidFill>
                  <a:srgbClr val="FF0000"/>
                </a:solidFill>
              </a:rPr>
              <a:t> </a:t>
            </a:r>
            <a:r>
              <a:rPr lang="en-US" sz="2060" b="1" dirty="0" err="1">
                <a:solidFill>
                  <a:srgbClr val="FF0000"/>
                </a:solidFill>
              </a:rPr>
              <a:t>provjere</a:t>
            </a:r>
            <a:r>
              <a:rPr lang="en-US" sz="2060" b="1" dirty="0">
                <a:solidFill>
                  <a:srgbClr val="FF0000"/>
                </a:solidFill>
              </a:rPr>
              <a:t>  </a:t>
            </a:r>
            <a:r>
              <a:rPr lang="en-US" sz="2060" b="1" dirty="0" err="1">
                <a:solidFill>
                  <a:srgbClr val="FF0000"/>
                </a:solidFill>
              </a:rPr>
              <a:t>dokumentacije</a:t>
            </a:r>
            <a:endParaRPr sz="2060" b="1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440"/>
              <a:buNone/>
            </a:pPr>
            <a:endParaRPr sz="2060" b="1" dirty="0"/>
          </a:p>
          <a:p>
            <a:pPr marL="457200" lvl="0" indent="-35941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2060"/>
              <a:buAutoNum type="arabicPeriod"/>
            </a:pPr>
            <a:r>
              <a:rPr lang="en-US" sz="2060" b="1" dirty="0" err="1"/>
              <a:t>Automatska</a:t>
            </a:r>
            <a:r>
              <a:rPr lang="en-US" sz="2060" b="1" dirty="0"/>
              <a:t> </a:t>
            </a:r>
            <a:r>
              <a:rPr lang="en-US" sz="2060" b="1" dirty="0" err="1"/>
              <a:t>provjera</a:t>
            </a:r>
            <a:r>
              <a:rPr lang="en-US" sz="2060" b="1" dirty="0"/>
              <a:t> - </a:t>
            </a:r>
            <a:r>
              <a:rPr lang="en-US" sz="2060" b="1" dirty="0" err="1"/>
              <a:t>integracijom</a:t>
            </a:r>
            <a:r>
              <a:rPr lang="en-US" sz="2060" b="1" dirty="0"/>
              <a:t> </a:t>
            </a:r>
            <a:r>
              <a:rPr lang="en-US" sz="2060" b="1" dirty="0" err="1"/>
              <a:t>sa</a:t>
            </a:r>
            <a:r>
              <a:rPr lang="en-US" sz="2060" b="1" dirty="0"/>
              <a:t> </a:t>
            </a:r>
            <a:r>
              <a:rPr lang="en-US" sz="2060" b="1" dirty="0" err="1"/>
              <a:t>sustavima</a:t>
            </a:r>
            <a:r>
              <a:rPr lang="en-US" sz="2060" b="1" dirty="0"/>
              <a:t> </a:t>
            </a:r>
            <a:r>
              <a:rPr lang="en-US" sz="2060" b="1" dirty="0" err="1"/>
              <a:t>drugih</a:t>
            </a:r>
            <a:r>
              <a:rPr lang="en-US" sz="2060" b="1" dirty="0"/>
              <a:t> </a:t>
            </a:r>
            <a:r>
              <a:rPr lang="en-US" sz="2060" b="1" dirty="0" err="1"/>
              <a:t>tijela</a:t>
            </a:r>
            <a:r>
              <a:rPr lang="en-US" sz="2060" b="1" dirty="0"/>
              <a:t> </a:t>
            </a:r>
            <a:r>
              <a:rPr lang="en-US" sz="2060" b="1" dirty="0" err="1"/>
              <a:t>državne</a:t>
            </a:r>
            <a:r>
              <a:rPr lang="en-US" sz="2060" b="1" dirty="0"/>
              <a:t> </a:t>
            </a:r>
            <a:r>
              <a:rPr lang="en-US" sz="2060" b="1" dirty="0" err="1"/>
              <a:t>uprave</a:t>
            </a:r>
            <a:r>
              <a:rPr lang="en-US" sz="2060" b="1" dirty="0"/>
              <a:t> </a:t>
            </a:r>
            <a:r>
              <a:rPr lang="en-US" sz="2060" b="1" dirty="0" err="1"/>
              <a:t>ili</a:t>
            </a:r>
            <a:r>
              <a:rPr lang="en-US" sz="2060" b="1" dirty="0"/>
              <a:t> </a:t>
            </a:r>
            <a:r>
              <a:rPr lang="en-US" sz="2060" b="1" dirty="0" err="1"/>
              <a:t>eMaticom</a:t>
            </a:r>
            <a:r>
              <a:rPr lang="en-US" sz="2060" b="1" dirty="0"/>
              <a:t> (</a:t>
            </a:r>
            <a:r>
              <a:rPr lang="en-US" sz="2060" b="1" dirty="0" err="1"/>
              <a:t>potrebna</a:t>
            </a:r>
            <a:r>
              <a:rPr lang="en-US" sz="2060" b="1" dirty="0"/>
              <a:t> </a:t>
            </a:r>
            <a:r>
              <a:rPr lang="en-US" sz="2060" b="1" dirty="0" err="1"/>
              <a:t>privola</a:t>
            </a:r>
            <a:r>
              <a:rPr lang="en-US" sz="2060" b="1" dirty="0"/>
              <a:t> </a:t>
            </a:r>
            <a:r>
              <a:rPr lang="en-US" sz="2060" b="1" dirty="0" err="1"/>
              <a:t>roditelja</a:t>
            </a:r>
            <a:r>
              <a:rPr lang="en-US" sz="2060" b="1" dirty="0"/>
              <a:t>)</a:t>
            </a:r>
            <a:endParaRPr sz="2060" b="1" dirty="0"/>
          </a:p>
          <a:p>
            <a:pPr marL="457200" lvl="0" indent="-35941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60"/>
              <a:buAutoNum type="arabicPeriod"/>
            </a:pPr>
            <a:r>
              <a:rPr lang="en-US" sz="2060" b="1" dirty="0"/>
              <a:t>Da </a:t>
            </a:r>
            <a:r>
              <a:rPr lang="en-US" sz="2060" b="1" dirty="0" err="1"/>
              <a:t>sam</a:t>
            </a:r>
            <a:r>
              <a:rPr lang="en-US" sz="2060" b="1" dirty="0"/>
              <a:t> </a:t>
            </a:r>
            <a:r>
              <a:rPr lang="en-US" sz="2060" b="1" dirty="0" err="1"/>
              <a:t>učita</a:t>
            </a:r>
            <a:r>
              <a:rPr lang="en-US" sz="2060" b="1" dirty="0"/>
              <a:t> </a:t>
            </a:r>
            <a:r>
              <a:rPr lang="en-US" sz="2060" b="1" dirty="0" err="1"/>
              <a:t>dokument</a:t>
            </a:r>
            <a:r>
              <a:rPr lang="en-US" sz="2060" b="1" dirty="0"/>
              <a:t> </a:t>
            </a:r>
            <a:r>
              <a:rPr lang="en-US" sz="2060" b="1" dirty="0" err="1"/>
              <a:t>ili</a:t>
            </a:r>
            <a:r>
              <a:rPr lang="en-US" sz="2060" b="1" dirty="0"/>
              <a:t> </a:t>
            </a:r>
            <a:r>
              <a:rPr lang="en-US" sz="2060" b="1" dirty="0" err="1"/>
              <a:t>potvrdu</a:t>
            </a:r>
            <a:r>
              <a:rPr lang="en-US" sz="2060" b="1" dirty="0"/>
              <a:t>, </a:t>
            </a:r>
            <a:endParaRPr sz="2060" b="1" dirty="0"/>
          </a:p>
          <a:p>
            <a:pPr marL="457200" lvl="0" indent="-35941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60"/>
              <a:buAutoNum type="arabicPeriod"/>
            </a:pPr>
            <a:r>
              <a:rPr lang="en-US" sz="2060" b="1" dirty="0"/>
              <a:t>Da </a:t>
            </a:r>
            <a:r>
              <a:rPr lang="en-US" sz="2060" b="1" dirty="0" err="1"/>
              <a:t>potvrdu</a:t>
            </a:r>
            <a:r>
              <a:rPr lang="en-US" sz="2060" b="1" dirty="0"/>
              <a:t> </a:t>
            </a:r>
            <a:r>
              <a:rPr lang="en-US" sz="2060" b="1" dirty="0" err="1"/>
              <a:t>donese</a:t>
            </a:r>
            <a:r>
              <a:rPr lang="en-US" sz="2060" b="1" dirty="0"/>
              <a:t> </a:t>
            </a:r>
            <a:r>
              <a:rPr lang="en-US" sz="2060" b="1" dirty="0" err="1"/>
              <a:t>razredniku</a:t>
            </a:r>
            <a:r>
              <a:rPr lang="en-US" sz="2060" b="1" dirty="0"/>
              <a:t> / </a:t>
            </a:r>
            <a:r>
              <a:rPr lang="en-US" sz="2060" b="1" dirty="0" err="1"/>
              <a:t>pedagoginji</a:t>
            </a:r>
            <a:endParaRPr sz="2060" b="1" dirty="0"/>
          </a:p>
          <a:p>
            <a:pPr marL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440"/>
              <a:buNone/>
            </a:pPr>
            <a:endParaRPr sz="1060" b="1" dirty="0"/>
          </a:p>
          <a:p>
            <a:pPr marL="0" lvl="0" indent="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440"/>
              <a:buNone/>
            </a:pPr>
            <a:r>
              <a:rPr lang="en-US" sz="2060" b="1" dirty="0" err="1"/>
              <a:t>Nakon</a:t>
            </a:r>
            <a:r>
              <a:rPr lang="en-US" sz="2060" b="1" dirty="0"/>
              <a:t> </a:t>
            </a:r>
            <a:r>
              <a:rPr lang="en-US" sz="2060" b="1" dirty="0" err="1"/>
              <a:t>odabranog</a:t>
            </a:r>
            <a:r>
              <a:rPr lang="en-US" sz="2060" b="1" dirty="0"/>
              <a:t> </a:t>
            </a:r>
            <a:r>
              <a:rPr lang="en-US" sz="2060" b="1" dirty="0" err="1"/>
              <a:t>načina</a:t>
            </a:r>
            <a:r>
              <a:rPr lang="en-US" sz="2060" b="1" dirty="0"/>
              <a:t> </a:t>
            </a:r>
            <a:r>
              <a:rPr lang="en-US" sz="2060" b="1" dirty="0" err="1"/>
              <a:t>provjere</a:t>
            </a:r>
            <a:r>
              <a:rPr lang="en-US" sz="2060" b="1" dirty="0"/>
              <a:t>  </a:t>
            </a:r>
            <a:r>
              <a:rPr lang="en-US" sz="2060" b="1" dirty="0" err="1"/>
              <a:t>dokumentacije</a:t>
            </a:r>
            <a:r>
              <a:rPr lang="en-US" sz="2060" b="1" dirty="0"/>
              <a:t> </a:t>
            </a:r>
            <a:r>
              <a:rPr lang="en-US" sz="2060" b="1" dirty="0" err="1"/>
              <a:t>napravljene</a:t>
            </a:r>
            <a:r>
              <a:rPr lang="en-US" sz="2060" b="1" dirty="0"/>
              <a:t> </a:t>
            </a:r>
            <a:r>
              <a:rPr lang="en-US" sz="2060" b="1" dirty="0" err="1"/>
              <a:t>izmjene</a:t>
            </a:r>
            <a:r>
              <a:rPr lang="en-US" sz="2060" b="1" dirty="0"/>
              <a:t> </a:t>
            </a:r>
            <a:r>
              <a:rPr lang="en-US" sz="2060" b="1" dirty="0" err="1"/>
              <a:t>potrebno</a:t>
            </a:r>
            <a:r>
              <a:rPr lang="en-US" sz="2060" b="1" dirty="0"/>
              <a:t>  je</a:t>
            </a:r>
            <a:r>
              <a:rPr lang="hr-HR" sz="2060" b="1" dirty="0"/>
              <a:t> SPREMITI</a:t>
            </a:r>
            <a:endParaRPr sz="2060" b="1" dirty="0"/>
          </a:p>
        </p:txBody>
      </p:sp>
      <p:sp>
        <p:nvSpPr>
          <p:cNvPr id="674" name="Google Shape;674;g12d25715cb3_0_7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34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12d25715cb3_0_8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>
                <a:solidFill>
                  <a:schemeClr val="accent3"/>
                </a:solidFill>
              </a:rPr>
              <a:t>Ako učenik zatraži automatsku provjeru</a:t>
            </a:r>
            <a:endParaRPr sz="5600" b="1">
              <a:solidFill>
                <a:schemeClr val="accent3"/>
              </a:solidFill>
            </a:endParaRPr>
          </a:p>
        </p:txBody>
      </p:sp>
      <p:sp>
        <p:nvSpPr>
          <p:cNvPr id="681" name="Google Shape;681;g12d25715cb3_0_84"/>
          <p:cNvSpPr txBox="1">
            <a:spLocks noGrp="1"/>
          </p:cNvSpPr>
          <p:nvPr>
            <p:ph idx="1"/>
          </p:nvPr>
        </p:nvSpPr>
        <p:spPr>
          <a:xfrm>
            <a:off x="1295400" y="2386537"/>
            <a:ext cx="9601200" cy="3489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Roditelji se prijavljuju u sustav  radi davanja privole za dohvaćanje podataka kojim se dokazuju elementi  koji donose  dodatne bodove za upis</a:t>
            </a:r>
            <a:endParaRPr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  </a:t>
            </a:r>
            <a:endParaRPr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Upute za prijavu putem sustava NIAS dostupne su na mrežnoj stranici NIAS-a na adresi:</a:t>
            </a:r>
            <a:endParaRPr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100" u="sng">
                <a:solidFill>
                  <a:schemeClr val="hlink"/>
                </a:solidFill>
                <a:hlinkClick r:id="rId3"/>
              </a:rPr>
              <a:t>https://nias.gov.hr/Content/Documents/NIAS_Korisnicka_uputa.pd(https://nias.gov.hr/)</a:t>
            </a:r>
            <a:endParaRPr sz="210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endParaRPr sz="1500"/>
          </a:p>
        </p:txBody>
      </p:sp>
      <p:sp>
        <p:nvSpPr>
          <p:cNvPr id="682" name="Google Shape;682;g12d25715cb3_0_8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35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45"/>
          <p:cNvSpPr txBox="1">
            <a:spLocks noGrp="1"/>
          </p:cNvSpPr>
          <p:nvPr>
            <p:ph type="title"/>
          </p:nvPr>
        </p:nvSpPr>
        <p:spPr>
          <a:xfrm>
            <a:off x="7463125" y="1261425"/>
            <a:ext cx="3987600" cy="13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538B"/>
              </a:buClr>
              <a:buSzPts val="6600"/>
              <a:buNone/>
            </a:pPr>
            <a:r>
              <a:rPr lang="en-US" sz="6600" b="1">
                <a:solidFill>
                  <a:srgbClr val="1D538B"/>
                </a:solidFill>
              </a:rPr>
              <a:t>ROKOVI</a:t>
            </a:r>
            <a:endParaRPr/>
          </a:p>
        </p:txBody>
      </p:sp>
      <p:sp>
        <p:nvSpPr>
          <p:cNvPr id="803" name="Google Shape;803;p45"/>
          <p:cNvSpPr txBox="1"/>
          <p:nvPr/>
        </p:nvSpPr>
        <p:spPr>
          <a:xfrm>
            <a:off x="8077200" y="6392862"/>
            <a:ext cx="1905000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36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4" name="Google Shape;804;p45" descr="Deadlines &gt; Education Abroa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050" y="544650"/>
            <a:ext cx="6896099" cy="58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4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7D2342-908C-4441-8DDF-420AE1127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914" y="236429"/>
            <a:ext cx="10842171" cy="619456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F5025D1-57F6-4568-A52B-CA8FCA82B22D}"/>
              </a:ext>
            </a:extLst>
          </p:cNvPr>
          <p:cNvSpPr/>
          <p:nvPr/>
        </p:nvSpPr>
        <p:spPr>
          <a:xfrm>
            <a:off x="709127" y="513184"/>
            <a:ext cx="10776857" cy="27991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78D93D3-E6CC-42CF-ABB7-EDF5C58E2959}"/>
              </a:ext>
            </a:extLst>
          </p:cNvPr>
          <p:cNvSpPr/>
          <p:nvPr/>
        </p:nvSpPr>
        <p:spPr>
          <a:xfrm>
            <a:off x="709127" y="1324947"/>
            <a:ext cx="10776857" cy="27991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E4165B-CA36-4C5D-821A-8B8401A55BAE}"/>
              </a:ext>
            </a:extLst>
          </p:cNvPr>
          <p:cNvSpPr/>
          <p:nvPr/>
        </p:nvSpPr>
        <p:spPr>
          <a:xfrm>
            <a:off x="674914" y="1604865"/>
            <a:ext cx="10807959" cy="10170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E5C24E-A1DD-47E3-BBFD-B08FA66E09E9}"/>
              </a:ext>
            </a:extLst>
          </p:cNvPr>
          <p:cNvSpPr/>
          <p:nvPr/>
        </p:nvSpPr>
        <p:spPr>
          <a:xfrm>
            <a:off x="-457200" y="3368351"/>
            <a:ext cx="45719" cy="60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09813D-F36A-4F94-856E-7C67021D8D9F}"/>
              </a:ext>
            </a:extLst>
          </p:cNvPr>
          <p:cNvSpPr/>
          <p:nvPr/>
        </p:nvSpPr>
        <p:spPr>
          <a:xfrm>
            <a:off x="674914" y="2621902"/>
            <a:ext cx="10842171" cy="2799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5823F5-3B6C-42B8-B44D-4618E5538914}"/>
              </a:ext>
            </a:extLst>
          </p:cNvPr>
          <p:cNvSpPr/>
          <p:nvPr/>
        </p:nvSpPr>
        <p:spPr>
          <a:xfrm>
            <a:off x="709126" y="3429000"/>
            <a:ext cx="10773747" cy="2799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E9644A-3354-4D30-930A-8150909BCBCE}"/>
              </a:ext>
            </a:extLst>
          </p:cNvPr>
          <p:cNvSpPr/>
          <p:nvPr/>
        </p:nvSpPr>
        <p:spPr>
          <a:xfrm>
            <a:off x="709126" y="3708918"/>
            <a:ext cx="10773747" cy="22626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12d25715cb3_0_101"/>
          <p:cNvSpPr txBox="1">
            <a:spLocks noGrp="1"/>
          </p:cNvSpPr>
          <p:nvPr>
            <p:ph type="title"/>
          </p:nvPr>
        </p:nvSpPr>
        <p:spPr>
          <a:xfrm>
            <a:off x="1497102" y="1028682"/>
            <a:ext cx="9601200" cy="1303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sz="560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Rang liste</a:t>
            </a:r>
            <a:endParaRPr sz="5600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g12d25715cb3_0_10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  <p:sp>
        <p:nvSpPr>
          <p:cNvPr id="818" name="Google Shape;818;g12d25715cb3_0_101"/>
          <p:cNvSpPr txBox="1"/>
          <p:nvPr/>
        </p:nvSpPr>
        <p:spPr>
          <a:xfrm>
            <a:off x="985750" y="2079125"/>
            <a:ext cx="10420800" cy="107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-HR" sz="3400" b="1" dirty="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10</a:t>
            </a:r>
            <a:r>
              <a:rPr lang="en-US" sz="3400" b="1" dirty="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.7.202</a:t>
            </a:r>
            <a:r>
              <a:rPr lang="hr-HR" sz="3400" b="1" dirty="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r>
              <a:rPr lang="en-US" sz="3400" b="1" dirty="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.  </a:t>
            </a:r>
            <a:r>
              <a:rPr lang="en-US" sz="3400" dirty="0" err="1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objava</a:t>
            </a:r>
            <a:r>
              <a:rPr lang="en-US" sz="3400" dirty="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en-US" sz="3400" dirty="0" err="1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konačnih</a:t>
            </a:r>
            <a:r>
              <a:rPr lang="en-US" sz="3400" dirty="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3400" dirty="0" err="1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ljestvica</a:t>
            </a:r>
            <a:r>
              <a:rPr lang="en-US" sz="3400" dirty="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en-US" sz="3400" dirty="0" err="1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poretka</a:t>
            </a:r>
            <a:endParaRPr dirty="0">
              <a:solidFill>
                <a:schemeClr val="accent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56"/>
          <p:cNvSpPr txBox="1">
            <a:spLocks noGrp="1"/>
          </p:cNvSpPr>
          <p:nvPr>
            <p:ph type="title"/>
          </p:nvPr>
        </p:nvSpPr>
        <p:spPr>
          <a:xfrm>
            <a:off x="1021975" y="692150"/>
            <a:ext cx="10511400" cy="12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44"/>
              <a:buFont typeface="Candara"/>
              <a:buNone/>
            </a:pPr>
            <a:r>
              <a:rPr lang="en-US" sz="4000" dirty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UPISNICE  </a:t>
            </a:r>
            <a:r>
              <a:rPr lang="en-US" sz="4000" dirty="0" err="1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i</a:t>
            </a:r>
            <a:r>
              <a:rPr lang="en-US" sz="4000" dirty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ostali</a:t>
            </a:r>
            <a:r>
              <a:rPr lang="en-US" sz="4000" dirty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dokumenti</a:t>
            </a:r>
            <a:r>
              <a:rPr lang="en-US" sz="4000" dirty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   1</a:t>
            </a:r>
            <a:r>
              <a:rPr lang="hr-HR" sz="2900" dirty="0">
                <a:solidFill>
                  <a:srgbClr val="FF0000"/>
                </a:solidFill>
                <a:latin typeface="Arial"/>
                <a:ea typeface="Candara"/>
                <a:cs typeface="Arial"/>
                <a:sym typeface="Arial"/>
              </a:rPr>
              <a:t>0</a:t>
            </a:r>
            <a:r>
              <a:rPr lang="en-US" sz="29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.-13.7.202</a:t>
            </a:r>
            <a:r>
              <a:rPr lang="hr-HR" sz="29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29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2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5900" dirty="0">
              <a:solidFill>
                <a:srgbClr val="FF0000"/>
              </a:solidFill>
            </a:endParaRPr>
          </a:p>
        </p:txBody>
      </p:sp>
      <p:sp>
        <p:nvSpPr>
          <p:cNvPr id="824" name="Google Shape;824;p56"/>
          <p:cNvSpPr txBox="1">
            <a:spLocks noGrp="1"/>
          </p:cNvSpPr>
          <p:nvPr>
            <p:ph idx="1"/>
          </p:nvPr>
        </p:nvSpPr>
        <p:spPr>
          <a:xfrm>
            <a:off x="1021969" y="2584180"/>
            <a:ext cx="9894269" cy="40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lvl="0" indent="-266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</a:pPr>
            <a:endParaRPr sz="100" b="1" dirty="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73050" lvl="0" indent="-27305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Char char="*"/>
            </a:pPr>
            <a:r>
              <a:rPr lang="en-US" sz="2800" b="1" dirty="0" err="1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učenici</a:t>
            </a:r>
            <a:r>
              <a:rPr lang="en-US" sz="2800" b="1" dirty="0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ispisuju</a:t>
            </a:r>
            <a:r>
              <a:rPr lang="en-US" sz="2800" b="1" dirty="0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sa</a:t>
            </a:r>
            <a:r>
              <a:rPr lang="en-US" sz="2800" b="1" dirty="0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svog</a:t>
            </a:r>
            <a:r>
              <a:rPr lang="en-US" sz="2800" b="1" dirty="0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sučelja</a:t>
            </a:r>
            <a:r>
              <a:rPr lang="en-US" sz="2800" b="1" dirty="0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 i </a:t>
            </a:r>
            <a:r>
              <a:rPr lang="en-US" sz="2800" b="1" dirty="0" err="1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donose</a:t>
            </a:r>
            <a:r>
              <a:rPr lang="en-US" sz="2800" b="1" dirty="0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 u </a:t>
            </a:r>
            <a:r>
              <a:rPr lang="en-US" sz="2800" b="1" dirty="0" err="1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srednju</a:t>
            </a:r>
            <a:r>
              <a:rPr lang="en-US" sz="2800" b="1" dirty="0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školu</a:t>
            </a:r>
            <a:r>
              <a:rPr lang="en-US" sz="2800" b="1" dirty="0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na</a:t>
            </a:r>
            <a:r>
              <a:rPr lang="en-US" sz="2800" b="1" dirty="0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upis</a:t>
            </a:r>
            <a:r>
              <a:rPr lang="en-US" sz="2800" b="1" dirty="0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sa</a:t>
            </a:r>
            <a:r>
              <a:rPr lang="en-US" sz="2800" b="1" dirty="0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svim</a:t>
            </a:r>
            <a:r>
              <a:rPr lang="en-US" sz="2800" b="1" dirty="0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ostalim</a:t>
            </a:r>
            <a:r>
              <a:rPr lang="en-US" sz="2800" b="1" dirty="0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dokumentima</a:t>
            </a:r>
            <a:r>
              <a:rPr lang="en-US" sz="2800" b="1" dirty="0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koje</a:t>
            </a:r>
            <a:r>
              <a:rPr lang="en-US" sz="2800" b="1" dirty="0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traži</a:t>
            </a:r>
            <a:r>
              <a:rPr lang="en-US" sz="2800" b="1" dirty="0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 ta </a:t>
            </a:r>
            <a:r>
              <a:rPr lang="en-US" sz="2800" b="1" dirty="0" err="1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škola</a:t>
            </a:r>
            <a:endParaRPr lang="hr-HR" sz="2800" b="1" dirty="0">
              <a:solidFill>
                <a:srgbClr val="00B05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73050" indent="-273050" algn="ctr">
              <a:spcBef>
                <a:spcPts val="560"/>
              </a:spcBef>
              <a:buSzPts val="2800"/>
              <a:buFont typeface="Noto Sans Symbols"/>
              <a:buChar char="*"/>
            </a:pPr>
            <a:r>
              <a:rPr lang="en-US" sz="24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Upisnica</a:t>
            </a:r>
            <a:r>
              <a:rPr lang="en-US" sz="24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je </a:t>
            </a:r>
            <a:r>
              <a:rPr lang="en-US" sz="24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dokument</a:t>
            </a:r>
            <a:r>
              <a:rPr lang="en-US" sz="24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kojim</a:t>
            </a:r>
            <a:r>
              <a:rPr lang="en-US" sz="24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kandidat</a:t>
            </a:r>
            <a:r>
              <a:rPr lang="en-US" sz="24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sz="24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roditelj</a:t>
            </a:r>
            <a:r>
              <a:rPr lang="en-US" sz="24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/</a:t>
            </a:r>
            <a:r>
              <a:rPr lang="en-US" sz="24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skrbnik</a:t>
            </a:r>
            <a:r>
              <a:rPr lang="en-US" sz="24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potvrđuju</a:t>
            </a:r>
            <a:r>
              <a:rPr lang="en-US" sz="24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svoj</a:t>
            </a:r>
            <a:r>
              <a:rPr lang="en-US" sz="24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upis</a:t>
            </a:r>
            <a:r>
              <a:rPr lang="en-US" sz="24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u </a:t>
            </a:r>
            <a:r>
              <a:rPr lang="en-US" sz="24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školu</a:t>
            </a:r>
            <a:r>
              <a:rPr lang="en-US" sz="24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sz="24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program u </a:t>
            </a:r>
            <a:r>
              <a:rPr lang="en-US" sz="24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koje</a:t>
            </a:r>
            <a:r>
              <a:rPr lang="en-US" sz="24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su</a:t>
            </a:r>
            <a:r>
              <a:rPr lang="en-US" sz="24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ostvarili</a:t>
            </a:r>
            <a:r>
              <a:rPr lang="en-US" sz="24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pravo</a:t>
            </a:r>
            <a:r>
              <a:rPr lang="en-US" sz="24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upisa</a:t>
            </a:r>
            <a:r>
              <a:rPr lang="en-US" sz="24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. </a:t>
            </a:r>
            <a:r>
              <a:rPr lang="en-US" sz="24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Upisnicu</a:t>
            </a:r>
            <a:r>
              <a:rPr lang="en-US" sz="24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moraju</a:t>
            </a:r>
            <a:r>
              <a:rPr lang="en-US" sz="24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na</a:t>
            </a:r>
            <a:r>
              <a:rPr lang="en-US" sz="24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sustav</a:t>
            </a:r>
            <a:r>
              <a:rPr lang="en-US" sz="24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prenijeti</a:t>
            </a:r>
            <a:r>
              <a:rPr lang="en-US" sz="24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i="1" u="sng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svi</a:t>
            </a:r>
            <a:r>
              <a:rPr lang="en-US" sz="24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kandidati</a:t>
            </a:r>
            <a:r>
              <a:rPr lang="en-US" sz="24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. </a:t>
            </a:r>
            <a:r>
              <a:rPr lang="en-US" sz="24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Upisnica</a:t>
            </a:r>
            <a:r>
              <a:rPr lang="en-US" sz="24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mora </a:t>
            </a:r>
            <a:r>
              <a:rPr lang="en-US" sz="24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biti</a:t>
            </a:r>
            <a:r>
              <a:rPr lang="en-US" sz="24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potpisana</a:t>
            </a:r>
            <a:r>
              <a:rPr lang="en-US" sz="24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od </a:t>
            </a:r>
            <a:r>
              <a:rPr lang="en-US" sz="24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strane</a:t>
            </a:r>
            <a:r>
              <a:rPr lang="en-US" sz="24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kandidata</a:t>
            </a:r>
            <a:r>
              <a:rPr lang="en-US" sz="24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en-US" sz="24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roditelja</a:t>
            </a:r>
            <a:r>
              <a:rPr lang="en-US" sz="24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/</a:t>
            </a:r>
            <a:r>
              <a:rPr lang="en-US" sz="2400" i="1" dirty="0" err="1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skrbnika</a:t>
            </a:r>
            <a:r>
              <a:rPr lang="en-US" sz="2400" i="1" dirty="0">
                <a:solidFill>
                  <a:srgbClr val="FF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  <a:endParaRPr lang="en-US" sz="2400" i="1" dirty="0">
              <a:solidFill>
                <a:srgbClr val="FF0000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73050" lvl="0" indent="-27305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Char char="*"/>
            </a:pPr>
            <a:endParaRPr dirty="0"/>
          </a:p>
          <a:p>
            <a:pPr marL="273050" lvl="0" indent="-27305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Char char="*"/>
            </a:pPr>
            <a:r>
              <a:rPr lang="en-US" sz="2800" b="1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rokove</a:t>
            </a:r>
            <a:r>
              <a:rPr lang="en-US" sz="2800" b="1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b="1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određuju</a:t>
            </a:r>
            <a:r>
              <a:rPr lang="en-US" sz="2800" b="1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b="1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srednje</a:t>
            </a:r>
            <a:r>
              <a:rPr lang="en-US" sz="2800" b="1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b="1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škole</a:t>
            </a:r>
            <a:r>
              <a:rPr lang="en-US" sz="2800" b="1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pa je </a:t>
            </a:r>
            <a:r>
              <a:rPr lang="en-US" sz="2800" b="1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potrebno</a:t>
            </a:r>
            <a:r>
              <a:rPr lang="en-US" sz="2800" b="1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b="1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pratiti</a:t>
            </a:r>
            <a:r>
              <a:rPr lang="en-US" sz="2800" b="1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b="1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njihove</a:t>
            </a:r>
            <a:r>
              <a:rPr lang="en-US" sz="2800" b="1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web </a:t>
            </a:r>
            <a:r>
              <a:rPr lang="en-US" sz="2800" b="1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stranice</a:t>
            </a:r>
            <a:endParaRPr b="1" dirty="0"/>
          </a:p>
          <a:p>
            <a:pPr marL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6"/>
          <p:cNvSpPr/>
          <p:nvPr/>
        </p:nvSpPr>
        <p:spPr>
          <a:xfrm>
            <a:off x="486138" y="496088"/>
            <a:ext cx="3823215" cy="5883295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6"/>
          <p:cNvSpPr/>
          <p:nvPr/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6"/>
          <p:cNvSpPr txBox="1"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Candara"/>
              <a:buNone/>
            </a:pPr>
            <a:r>
              <a:rPr lang="en-US" sz="28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ZAKONODAVNI OKVIR</a:t>
            </a:r>
            <a:endParaRPr sz="2800">
              <a:solidFill>
                <a:srgbClr val="262626"/>
              </a:solidFill>
            </a:endParaRPr>
          </a:p>
        </p:txBody>
      </p:sp>
      <p:sp>
        <p:nvSpPr>
          <p:cNvPr id="191" name="Google Shape;191;p6"/>
          <p:cNvSpPr/>
          <p:nvPr/>
        </p:nvSpPr>
        <p:spPr>
          <a:xfrm>
            <a:off x="4652053" y="-2"/>
            <a:ext cx="7539947" cy="68580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2" name="Google Shape;192;p6"/>
          <p:cNvGrpSpPr/>
          <p:nvPr/>
        </p:nvGrpSpPr>
        <p:grpSpPr>
          <a:xfrm>
            <a:off x="5003125" y="23485"/>
            <a:ext cx="7290076" cy="6857753"/>
            <a:chOff x="0" y="609604"/>
            <a:chExt cx="7435060" cy="5391315"/>
          </a:xfrm>
        </p:grpSpPr>
        <p:sp>
          <p:nvSpPr>
            <p:cNvPr id="193" name="Google Shape;193;p6"/>
            <p:cNvSpPr/>
            <p:nvPr/>
          </p:nvSpPr>
          <p:spPr>
            <a:xfrm>
              <a:off x="0" y="609604"/>
              <a:ext cx="7435060" cy="1482974"/>
            </a:xfrm>
            <a:prstGeom prst="roundRect">
              <a:avLst>
                <a:gd name="adj" fmla="val 16667"/>
              </a:avLst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6"/>
            <p:cNvSpPr txBox="1"/>
            <p:nvPr/>
          </p:nvSpPr>
          <p:spPr>
            <a:xfrm>
              <a:off x="72393" y="681997"/>
              <a:ext cx="7290274" cy="1338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Zakon</a:t>
              </a:r>
              <a:r>
                <a:rPr lang="en-US" sz="28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o </a:t>
              </a:r>
              <a:r>
                <a:rPr lang="en-US" sz="2800" b="1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odgoju</a:t>
              </a:r>
              <a:r>
                <a:rPr lang="en-US" sz="28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i </a:t>
              </a:r>
              <a:r>
                <a:rPr lang="en-US" sz="2800" b="1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obrazovanju</a:t>
              </a:r>
              <a:r>
                <a:rPr lang="en-US" sz="28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u OŠ i SŠ</a:t>
              </a:r>
              <a:endParaRPr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1" u="sng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https://www.zakon.hr/z/317/Zakon-o-odgoju-i-obrazovanju-u-osnovnoj-i-srednjoj-%C5%A1koli</a:t>
              </a:r>
              <a:endParaRPr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endParaRPr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0" y="2555538"/>
              <a:ext cx="7435060" cy="1482974"/>
            </a:xfrm>
            <a:prstGeom prst="roundRect">
              <a:avLst>
                <a:gd name="adj" fmla="val 16667"/>
              </a:avLst>
            </a:prstGeom>
            <a:blipFill rotWithShape="1">
              <a:blip r:embed="rId7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6"/>
            <p:cNvSpPr txBox="1"/>
            <p:nvPr/>
          </p:nvSpPr>
          <p:spPr>
            <a:xfrm>
              <a:off x="72393" y="2627931"/>
              <a:ext cx="7290274" cy="1338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300" b="1" i="0" u="sng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Pravilnik</a:t>
              </a:r>
              <a:r>
                <a:rPr lang="en-US" sz="2300" b="1" i="0" u="sng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o </a:t>
              </a:r>
              <a:r>
                <a:rPr lang="en-US" sz="2300" b="1" i="0" u="sng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elementima</a:t>
              </a:r>
              <a:r>
                <a:rPr lang="en-US" sz="2300" b="1" i="0" u="sng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i </a:t>
              </a:r>
              <a:r>
                <a:rPr lang="en-US" sz="2300" b="1" i="0" u="sng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kriterijima</a:t>
              </a:r>
              <a:r>
                <a:rPr lang="en-US" sz="2300" b="1" i="0" u="sng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 </a:t>
              </a:r>
              <a:r>
                <a:rPr lang="en-US" sz="2300" b="1" i="0" u="sng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za</a:t>
              </a:r>
              <a:r>
                <a:rPr lang="en-US" sz="2300" b="1" i="0" u="sng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2300" b="1" i="0" u="sng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izbor</a:t>
              </a:r>
              <a:r>
                <a:rPr lang="en-US" sz="2300" b="1" i="0" u="sng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2300" b="1" i="0" u="sng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kandidata</a:t>
              </a:r>
              <a:r>
                <a:rPr lang="en-US" sz="2300" b="1" i="0" u="sng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2300" b="1" i="0" u="sng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za</a:t>
              </a:r>
              <a:r>
                <a:rPr lang="en-US" sz="2300" b="1" i="0" u="sng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2300" b="1" i="0" u="sng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upis</a:t>
              </a:r>
              <a:r>
                <a:rPr lang="en-US" sz="2300" b="1" i="0" u="sng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u 1.r. SŠ/ </a:t>
              </a:r>
              <a:r>
                <a:rPr lang="en-US" sz="2300" b="1" i="0" u="sng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dopuna</a:t>
              </a:r>
              <a:r>
                <a:rPr lang="en-US" sz="2300" b="1" i="0" u="sng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2300" b="1" i="0" u="sng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pravilnika</a:t>
              </a:r>
              <a:r>
                <a:rPr lang="en-US" sz="2300" b="1" i="0" u="sng" strike="noStrike" cap="none" dirty="0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8"/>
                </a:rPr>
                <a:t> </a:t>
              </a:r>
              <a:endParaRPr sz="2300" b="1" i="0" strike="noStrike" cap="none" dirty="0"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sng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endParaRPr sz="1800" b="1" i="0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u="sng" dirty="0" err="1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Pravilnik</a:t>
              </a:r>
              <a:r>
                <a:rPr lang="en-US" sz="1800" u="sng" dirty="0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o </a:t>
              </a:r>
              <a:r>
                <a:rPr lang="en-US" sz="1800" u="sng" dirty="0" err="1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izmjenama</a:t>
              </a:r>
              <a:r>
                <a:rPr lang="en-US" sz="1800" u="sng" dirty="0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i </a:t>
              </a:r>
              <a:r>
                <a:rPr lang="en-US" sz="1800" u="sng" dirty="0" err="1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dopunama</a:t>
              </a:r>
              <a:r>
                <a:rPr lang="en-US" sz="1800" u="sng" dirty="0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1800" u="sng" dirty="0" err="1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Pravilnika</a:t>
              </a:r>
              <a:r>
                <a:rPr lang="en-US" sz="1800" u="sng" dirty="0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o </a:t>
              </a:r>
              <a:r>
                <a:rPr lang="en-US" sz="1800" u="sng" dirty="0" err="1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elementima</a:t>
              </a:r>
              <a:r>
                <a:rPr lang="en-US" sz="1800" u="sng" dirty="0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i </a:t>
              </a:r>
              <a:r>
                <a:rPr lang="en-US" sz="1800" u="sng" dirty="0" err="1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kriterijima</a:t>
              </a:r>
              <a:r>
                <a:rPr lang="en-US" sz="1800" u="sng" dirty="0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1800" u="sng" dirty="0" err="1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za</a:t>
              </a:r>
              <a:r>
                <a:rPr lang="en-US" sz="1800" u="sng" dirty="0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1800" u="sng" dirty="0" err="1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izbor</a:t>
              </a:r>
              <a:r>
                <a:rPr lang="en-US" sz="1800" u="sng" dirty="0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1800" u="sng" dirty="0" err="1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kandidata</a:t>
              </a:r>
              <a:r>
                <a:rPr lang="en-US" sz="1800" u="sng" dirty="0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1800" u="sng" dirty="0" err="1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za</a:t>
              </a:r>
              <a:r>
                <a:rPr lang="en-US" sz="1800" u="sng" dirty="0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1800" u="sng" dirty="0" err="1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upis</a:t>
              </a:r>
              <a:r>
                <a:rPr lang="en-US" sz="1800" u="sng" dirty="0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u I. </a:t>
              </a:r>
              <a:r>
                <a:rPr lang="en-US" sz="1800" u="sng" dirty="0" err="1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razred</a:t>
              </a:r>
              <a:r>
                <a:rPr lang="en-US" sz="1800" u="sng" dirty="0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1800" u="sng" dirty="0" err="1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srednje</a:t>
              </a:r>
              <a:r>
                <a:rPr lang="en-US" sz="1800" u="sng" dirty="0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1800" u="sng" dirty="0" err="1">
                  <a:solidFill>
                    <a:schemeClr val="dk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škole</a:t>
              </a:r>
              <a:endParaRPr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0" y="4517945"/>
              <a:ext cx="7435060" cy="1482974"/>
            </a:xfrm>
            <a:prstGeom prst="roundRect">
              <a:avLst>
                <a:gd name="adj" fmla="val 16667"/>
              </a:avLst>
            </a:prstGeom>
            <a:blipFill rotWithShape="1">
              <a:blip r:embed="rId11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6"/>
            <p:cNvSpPr txBox="1"/>
            <p:nvPr/>
          </p:nvSpPr>
          <p:spPr>
            <a:xfrm>
              <a:off x="72393" y="4590338"/>
              <a:ext cx="7290274" cy="1338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Odluka</a:t>
              </a:r>
              <a:r>
                <a:rPr lang="en-US" sz="24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o </a:t>
              </a:r>
              <a:r>
                <a:rPr lang="en-US" sz="2400" b="1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upisu</a:t>
              </a:r>
              <a:r>
                <a:rPr lang="en-US" sz="24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1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kandidata</a:t>
              </a:r>
              <a:r>
                <a:rPr lang="en-US" sz="24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u 1.r. SŠ </a:t>
              </a:r>
              <a:r>
                <a:rPr lang="en-US" sz="2400" b="1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za</a:t>
              </a:r>
              <a:r>
                <a:rPr lang="en-US" sz="24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1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šk</a:t>
              </a:r>
              <a:r>
                <a:rPr lang="en-US" sz="24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 god. 202</a:t>
              </a:r>
              <a:r>
                <a:rPr lang="hr-HR" sz="24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lang="en-US" sz="24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./202</a:t>
              </a:r>
              <a:r>
                <a:rPr lang="hr-HR" sz="24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lang="en-US" sz="24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lvl="0" algn="ctr">
                <a:lnSpc>
                  <a:spcPct val="90000"/>
                </a:lnSpc>
                <a:spcBef>
                  <a:spcPts val="840"/>
                </a:spcBef>
                <a:buSzPts val="1800"/>
              </a:pPr>
              <a:r>
                <a:rPr lang="hr-HR" sz="1800" i="1" dirty="0">
                  <a:solidFill>
                    <a:srgbClr val="2C7153"/>
                  </a:solidFill>
                </a:rPr>
                <a:t>https://narodne-novine.nn.hr/clanci/sluzbeni/2023_05_55_948.html</a:t>
              </a:r>
              <a:endParaRPr sz="1800" b="0" i="1" u="none" strike="noStrike" cap="none" dirty="0">
                <a:solidFill>
                  <a:srgbClr val="2C7153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10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104"/>
          <p:cNvSpPr/>
          <p:nvPr/>
        </p:nvSpPr>
        <p:spPr>
          <a:xfrm>
            <a:off x="486138" y="496088"/>
            <a:ext cx="3823215" cy="5883295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104"/>
          <p:cNvSpPr/>
          <p:nvPr/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104"/>
          <p:cNvSpPr txBox="1">
            <a:spLocks noGrp="1"/>
          </p:cNvSpPr>
          <p:nvPr>
            <p:ph type="title"/>
          </p:nvPr>
        </p:nvSpPr>
        <p:spPr>
          <a:xfrm>
            <a:off x="608012" y="496088"/>
            <a:ext cx="3552006" cy="5353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ndara"/>
              <a:buNone/>
            </a:pPr>
            <a:r>
              <a:rPr lang="en-US" sz="3100" b="1">
                <a:solidFill>
                  <a:srgbClr val="7CCCAB"/>
                </a:solidFill>
              </a:rPr>
              <a:t>ZDRAVSTVENA SPOSOBNOST KANDIDATA</a:t>
            </a:r>
            <a:endParaRPr sz="3100" b="1">
              <a:solidFill>
                <a:srgbClr val="7CCCAB"/>
              </a:solidFill>
            </a:endParaRPr>
          </a:p>
        </p:txBody>
      </p:sp>
      <p:sp>
        <p:nvSpPr>
          <p:cNvPr id="721" name="Google Shape;721;p104"/>
          <p:cNvSpPr/>
          <p:nvPr/>
        </p:nvSpPr>
        <p:spPr>
          <a:xfrm>
            <a:off x="4652053" y="-2"/>
            <a:ext cx="7539947" cy="68580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2" name="Google Shape;722;p104"/>
          <p:cNvGrpSpPr/>
          <p:nvPr/>
        </p:nvGrpSpPr>
        <p:grpSpPr>
          <a:xfrm>
            <a:off x="4976318" y="214824"/>
            <a:ext cx="7349903" cy="7119234"/>
            <a:chOff x="1628382" y="2947"/>
            <a:chExt cx="3953547" cy="6815816"/>
          </a:xfrm>
        </p:grpSpPr>
        <p:sp>
          <p:nvSpPr>
            <p:cNvPr id="723" name="Google Shape;723;p104"/>
            <p:cNvSpPr/>
            <p:nvPr/>
          </p:nvSpPr>
          <p:spPr>
            <a:xfrm>
              <a:off x="1750636" y="2947"/>
              <a:ext cx="3813842" cy="1945365"/>
            </a:xfrm>
            <a:prstGeom prst="roundRect">
              <a:avLst>
                <a:gd name="adj" fmla="val 16667"/>
              </a:avLst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104"/>
            <p:cNvSpPr txBox="1"/>
            <p:nvPr/>
          </p:nvSpPr>
          <p:spPr>
            <a:xfrm>
              <a:off x="1845601" y="97912"/>
              <a:ext cx="3623912" cy="1755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53325" rIns="10667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104"/>
            <p:cNvSpPr/>
            <p:nvPr/>
          </p:nvSpPr>
          <p:spPr>
            <a:xfrm>
              <a:off x="1750632" y="2045575"/>
              <a:ext cx="3768000" cy="2329500"/>
            </a:xfrm>
            <a:prstGeom prst="roundRect">
              <a:avLst>
                <a:gd name="adj" fmla="val 16667"/>
              </a:avLst>
            </a:prstGeom>
            <a:blipFill rotWithShape="1">
              <a:blip r:embed="rId6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104"/>
            <p:cNvSpPr txBox="1"/>
            <p:nvPr/>
          </p:nvSpPr>
          <p:spPr>
            <a:xfrm>
              <a:off x="1628382" y="2429564"/>
              <a:ext cx="3939900" cy="194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53325" rIns="106675" bIns="53325" anchor="ctr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Potvrd</a:t>
              </a:r>
              <a:r>
                <a:rPr lang="en-US" sz="2000" dirty="0" err="1">
                  <a:solidFill>
                    <a:schemeClr val="lt1"/>
                  </a:solidFill>
                </a:rPr>
                <a:t>a</a:t>
              </a:r>
              <a: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nadležnoga</a:t>
              </a:r>
              <a: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školskog</a:t>
              </a:r>
              <a: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liječnika</a:t>
              </a:r>
              <a: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o </a:t>
              </a:r>
              <a:r>
                <a:rPr lang="en-US" sz="2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zdravstvenoj</a:t>
              </a:r>
              <a: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sposobnosti</a:t>
              </a:r>
              <a: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kandidata</a:t>
              </a:r>
              <a: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za </a:t>
              </a:r>
              <a:r>
                <a:rPr lang="en-US" sz="2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propisani</a:t>
              </a:r>
              <a: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program </a:t>
              </a:r>
              <a:r>
                <a:rPr lang="en-US" sz="2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ili</a:t>
              </a:r>
              <a: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liječničku</a:t>
              </a:r>
              <a: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svjedodžbu</a:t>
              </a:r>
              <a: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medicine </a:t>
              </a:r>
              <a:r>
                <a:rPr lang="en-US" sz="2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rada</a:t>
              </a:r>
              <a: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rgbClr val="FFC000"/>
                  </a:solidFill>
                </a:rPr>
                <a:t>OSIM UČENIKA S TEŠKOĆAMA - KOJI  IMAJU MIŠLJENJE HZZ (</a:t>
              </a:r>
              <a:r>
                <a:rPr lang="en-US" sz="2000" dirty="0" err="1">
                  <a:solidFill>
                    <a:srgbClr val="FFC000"/>
                  </a:solidFill>
                </a:rPr>
                <a:t>tamo</a:t>
              </a:r>
              <a:r>
                <a:rPr lang="en-US" sz="2000" dirty="0">
                  <a:solidFill>
                    <a:srgbClr val="FFC000"/>
                  </a:solidFill>
                </a:rPr>
                <a:t> </a:t>
              </a:r>
              <a:r>
                <a:rPr lang="en-US" sz="2000" dirty="0" err="1">
                  <a:solidFill>
                    <a:srgbClr val="FFC000"/>
                  </a:solidFill>
                </a:rPr>
                <a:t>su</a:t>
              </a:r>
              <a:r>
                <a:rPr lang="en-US" sz="2000" dirty="0">
                  <a:solidFill>
                    <a:srgbClr val="FFC000"/>
                  </a:solidFill>
                </a:rPr>
                <a:t> </a:t>
              </a:r>
              <a:r>
                <a:rPr lang="en-US" sz="2000" dirty="0" err="1">
                  <a:solidFill>
                    <a:srgbClr val="FFC000"/>
                  </a:solidFill>
                </a:rPr>
                <a:t>obavili</a:t>
              </a:r>
              <a:r>
                <a:rPr lang="en-US" sz="2000" dirty="0">
                  <a:solidFill>
                    <a:srgbClr val="FFC000"/>
                  </a:solidFill>
                </a:rPr>
                <a:t> </a:t>
              </a:r>
              <a:r>
                <a:rPr lang="en-US" sz="2000" dirty="0" err="1">
                  <a:solidFill>
                    <a:srgbClr val="FFC000"/>
                  </a:solidFill>
                </a:rPr>
                <a:t>i</a:t>
              </a:r>
              <a:r>
                <a:rPr lang="en-US" sz="2000" dirty="0">
                  <a:solidFill>
                    <a:srgbClr val="FFC000"/>
                  </a:solidFill>
                </a:rPr>
                <a:t> </a:t>
              </a:r>
              <a:r>
                <a:rPr lang="en-US" sz="2000" dirty="0" err="1">
                  <a:solidFill>
                    <a:srgbClr val="FFC000"/>
                  </a:solidFill>
                </a:rPr>
                <a:t>zdravstveni</a:t>
              </a:r>
              <a:r>
                <a:rPr lang="en-US" sz="2000" dirty="0">
                  <a:solidFill>
                    <a:srgbClr val="FFC000"/>
                  </a:solidFill>
                </a:rPr>
                <a:t> </a:t>
              </a:r>
              <a:r>
                <a:rPr lang="en-US" sz="2000" dirty="0" err="1">
                  <a:solidFill>
                    <a:srgbClr val="FFC000"/>
                  </a:solidFill>
                </a:rPr>
                <a:t>pregled</a:t>
              </a:r>
              <a:r>
                <a:rPr lang="en-US" sz="2000" dirty="0">
                  <a:solidFill>
                    <a:srgbClr val="FFC000"/>
                  </a:solidFill>
                </a:rPr>
                <a:t>)</a:t>
              </a:r>
              <a:endParaRPr sz="2000" dirty="0">
                <a:solidFill>
                  <a:srgbClr val="FFC000"/>
                </a:solidFill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endParaRPr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104"/>
            <p:cNvSpPr/>
            <p:nvPr/>
          </p:nvSpPr>
          <p:spPr>
            <a:xfrm>
              <a:off x="1745829" y="4626965"/>
              <a:ext cx="3836100" cy="1945500"/>
            </a:xfrm>
            <a:prstGeom prst="roundRect">
              <a:avLst>
                <a:gd name="adj" fmla="val 16667"/>
              </a:avLst>
            </a:prstGeom>
            <a:blipFill rotWithShape="1">
              <a:blip r:embed="rId7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104"/>
            <p:cNvSpPr txBox="1"/>
            <p:nvPr/>
          </p:nvSpPr>
          <p:spPr>
            <a:xfrm>
              <a:off x="1750636" y="4580596"/>
              <a:ext cx="3664644" cy="22381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51425" rIns="102850" bIns="5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lang="en-US" sz="20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lang="en-US" sz="22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znimno</a:t>
              </a:r>
              <a:r>
                <a:rPr lang="en-US" sz="22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US" sz="22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kandidat</a:t>
              </a:r>
              <a:r>
                <a:rPr lang="en-US" sz="22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2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koji</a:t>
              </a:r>
              <a:r>
                <a:rPr lang="en-US" sz="22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u </a:t>
              </a:r>
              <a:r>
                <a:rPr lang="en-US" sz="22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trenutku</a:t>
              </a:r>
              <a:r>
                <a:rPr lang="en-US" sz="22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2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upisa</a:t>
              </a:r>
              <a:r>
                <a:rPr lang="en-US" sz="22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2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nije</a:t>
              </a:r>
              <a:r>
                <a:rPr lang="en-US" sz="22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u </a:t>
              </a:r>
              <a:r>
                <a:rPr lang="en-US" sz="22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mogućnosti</a:t>
              </a:r>
              <a:r>
                <a:rPr lang="en-US" sz="22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2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dostaviti</a:t>
              </a:r>
              <a:r>
                <a:rPr lang="en-US" sz="22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2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liječničku</a:t>
              </a:r>
              <a:r>
                <a:rPr lang="en-US" sz="22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2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svjedodžbu</a:t>
              </a:r>
              <a:r>
                <a:rPr lang="en-US" sz="22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medicine </a:t>
              </a:r>
              <a:r>
                <a:rPr lang="en-US" sz="22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rada</a:t>
              </a:r>
              <a:r>
                <a:rPr lang="en-US" sz="22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US" sz="22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pri</a:t>
              </a:r>
              <a:r>
                <a:rPr lang="en-US" sz="22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2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upisu</a:t>
              </a:r>
              <a:r>
                <a:rPr lang="en-US" sz="22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2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dostavlja</a:t>
              </a:r>
              <a:r>
                <a:rPr lang="en-US" sz="22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2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potvrdu</a:t>
              </a:r>
              <a:r>
                <a:rPr lang="en-US" sz="22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2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obiteljskog</a:t>
              </a:r>
              <a:r>
                <a:rPr lang="en-US" sz="22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2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liječnika</a:t>
              </a:r>
              <a:r>
                <a:rPr lang="en-US" sz="22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, a </a:t>
              </a:r>
              <a:r>
                <a:rPr lang="en-US" sz="22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liječničku</a:t>
              </a:r>
              <a:r>
                <a:rPr lang="en-US" sz="22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2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svjedodžbu</a:t>
              </a:r>
              <a:r>
                <a:rPr lang="en-US" sz="22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medicine </a:t>
              </a:r>
              <a:r>
                <a:rPr lang="en-US" sz="22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rada</a:t>
              </a:r>
              <a:r>
                <a:rPr lang="en-US" sz="22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2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dostavlja</a:t>
              </a:r>
              <a:r>
                <a:rPr lang="en-US" sz="22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2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školi</a:t>
              </a:r>
              <a:r>
                <a:rPr lang="en-US" sz="22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2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najkasnije</a:t>
              </a:r>
              <a:r>
                <a:rPr lang="en-US" sz="22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do 30. </a:t>
              </a:r>
              <a:r>
                <a:rPr lang="en-US" sz="22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rujna</a:t>
              </a:r>
              <a:r>
                <a:rPr lang="en-US" sz="22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2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tekuće</a:t>
              </a:r>
              <a:r>
                <a:rPr lang="en-US" sz="22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2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školske</a:t>
              </a:r>
              <a:r>
                <a:rPr lang="en-US" sz="22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2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godine</a:t>
              </a:r>
              <a:endParaRPr sz="2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000" dirty="0">
                <a:solidFill>
                  <a:schemeClr val="lt1"/>
                </a:solidFill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endParaRPr sz="2000" dirty="0">
                <a:solidFill>
                  <a:schemeClr val="lt1"/>
                </a:solidFill>
              </a:endParaRPr>
            </a:p>
          </p:txBody>
        </p:sp>
      </p:grpSp>
      <p:sp>
        <p:nvSpPr>
          <p:cNvPr id="729" name="Google Shape;729;p104"/>
          <p:cNvSpPr txBox="1"/>
          <p:nvPr/>
        </p:nvSpPr>
        <p:spPr>
          <a:xfrm>
            <a:off x="5288437" y="314017"/>
            <a:ext cx="7005300" cy="12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Za neke programe obvezno je utvrđivanje zdravstvene sposobnost</a:t>
            </a: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i: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10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hr-HR" dirty="0"/>
              <a:t>Jesenski upisni rok</a:t>
            </a:r>
            <a:endParaRPr dirty="0"/>
          </a:p>
        </p:txBody>
      </p:sp>
      <p:sp>
        <p:nvSpPr>
          <p:cNvPr id="830" name="Google Shape;830;p10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14FAC1-262A-4623-A15F-8970829E1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752" y="1321918"/>
            <a:ext cx="9858496" cy="5118407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48"/>
          <p:cNvSpPr txBox="1">
            <a:spLocks noGrp="1"/>
          </p:cNvSpPr>
          <p:nvPr>
            <p:ph type="title"/>
          </p:nvPr>
        </p:nvSpPr>
        <p:spPr>
          <a:xfrm>
            <a:off x="828574" y="3857111"/>
            <a:ext cx="10680569" cy="2679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6000" b="1" i="0" u="none" strike="noStrike" cap="none" dirty="0">
                <a:latin typeface="Garamond"/>
                <a:ea typeface="Garamond"/>
                <a:cs typeface="Garamond"/>
                <a:sym typeface="Garamond"/>
              </a:rPr>
              <a:t>U </a:t>
            </a:r>
            <a:r>
              <a:rPr lang="en-US" sz="6000" b="1" i="0" u="none" strike="noStrike" cap="none" dirty="0" err="1">
                <a:latin typeface="Garamond"/>
                <a:ea typeface="Garamond"/>
                <a:cs typeface="Garamond"/>
                <a:sym typeface="Garamond"/>
              </a:rPr>
              <a:t>drugome</a:t>
            </a:r>
            <a:r>
              <a:rPr lang="hr-HR" sz="6000" b="1" i="0" u="none" strike="noStrike" cap="none" dirty="0">
                <a:latin typeface="Garamond"/>
                <a:ea typeface="Garamond"/>
                <a:cs typeface="Garamond"/>
                <a:sym typeface="Garamond"/>
              </a:rPr>
              <a:t>,</a:t>
            </a:r>
            <a:r>
              <a:rPr lang="en-US" sz="6000" b="1" i="0" u="none" strike="noStrike" cap="none" dirty="0"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6000" b="1" i="0" u="none" strike="noStrike" cap="none" dirty="0" err="1">
                <a:latin typeface="Garamond"/>
                <a:ea typeface="Garamond"/>
                <a:cs typeface="Garamond"/>
                <a:sym typeface="Garamond"/>
              </a:rPr>
              <a:t>odnosno</a:t>
            </a:r>
            <a:r>
              <a:rPr lang="en-US" sz="6000" b="1" i="0" u="none" strike="noStrike" cap="none" dirty="0"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6000" b="1" i="0" u="none" strike="noStrike" cap="none" dirty="0" err="1">
                <a:latin typeface="Garamond"/>
                <a:ea typeface="Garamond"/>
                <a:cs typeface="Garamond"/>
                <a:sym typeface="Garamond"/>
              </a:rPr>
              <a:t>jesenskom</a:t>
            </a:r>
            <a:r>
              <a:rPr lang="en-US" sz="6000" b="1" i="0" u="none" strike="noStrike" cap="none" dirty="0"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6000" b="1" i="0" u="none" strike="noStrike" cap="none" dirty="0" err="1">
                <a:latin typeface="Garamond"/>
                <a:ea typeface="Garamond"/>
                <a:cs typeface="Garamond"/>
                <a:sym typeface="Garamond"/>
              </a:rPr>
              <a:t>upisnom</a:t>
            </a:r>
            <a:r>
              <a:rPr lang="en-US" sz="6000" b="1" i="0" u="none" strike="noStrike" cap="none" dirty="0"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6000" b="1" i="0" u="none" strike="noStrike" cap="none" dirty="0" err="1">
                <a:latin typeface="Garamond"/>
                <a:ea typeface="Garamond"/>
                <a:cs typeface="Garamond"/>
                <a:sym typeface="Garamond"/>
              </a:rPr>
              <a:t>roku</a:t>
            </a:r>
            <a:r>
              <a:rPr lang="en-US" sz="6000" b="1" i="0" u="none" strike="noStrike" cap="none" dirty="0"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6000" b="1" i="0" u="none" strike="noStrike" cap="none" dirty="0" err="1">
                <a:latin typeface="Garamond"/>
                <a:ea typeface="Garamond"/>
                <a:cs typeface="Garamond"/>
                <a:sym typeface="Garamond"/>
              </a:rPr>
              <a:t>moguće</a:t>
            </a:r>
            <a:r>
              <a:rPr lang="en-US" sz="6000" b="1" i="0" u="none" strike="noStrike" cap="none" dirty="0">
                <a:latin typeface="Garamond"/>
                <a:ea typeface="Garamond"/>
                <a:cs typeface="Garamond"/>
                <a:sym typeface="Garamond"/>
              </a:rPr>
              <a:t> je </a:t>
            </a:r>
            <a:r>
              <a:rPr lang="en-US" sz="6000" b="1" i="0" u="none" strike="noStrike" cap="none" dirty="0" err="1">
                <a:latin typeface="Garamond"/>
                <a:ea typeface="Garamond"/>
                <a:cs typeface="Garamond"/>
                <a:sym typeface="Garamond"/>
              </a:rPr>
              <a:t>prijaviti</a:t>
            </a:r>
            <a:r>
              <a:rPr lang="en-US" sz="6000" b="1" i="0" u="none" strike="noStrike" cap="none" dirty="0"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6000" b="1" i="0" u="none" strike="noStrike" cap="none" dirty="0" err="1">
                <a:latin typeface="Garamond"/>
                <a:ea typeface="Garamond"/>
                <a:cs typeface="Garamond"/>
                <a:sym typeface="Garamond"/>
              </a:rPr>
              <a:t>samo</a:t>
            </a:r>
            <a:r>
              <a:rPr lang="en-US" sz="6000" b="1" i="0" u="none" strike="noStrike" cap="none" dirty="0"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6000" b="1" i="0" u="none" strike="noStrike" cap="none" dirty="0" err="1">
                <a:latin typeface="Garamond"/>
                <a:ea typeface="Garamond"/>
                <a:cs typeface="Garamond"/>
                <a:sym typeface="Garamond"/>
              </a:rPr>
              <a:t>obrazovne</a:t>
            </a:r>
            <a:r>
              <a:rPr lang="en-US" sz="6000" b="1" i="0" u="none" strike="noStrike" cap="none" dirty="0"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6000" b="1" i="0" u="none" strike="noStrike" cap="none" dirty="0" err="1">
                <a:latin typeface="Garamond"/>
                <a:ea typeface="Garamond"/>
                <a:cs typeface="Garamond"/>
                <a:sym typeface="Garamond"/>
              </a:rPr>
              <a:t>programe</a:t>
            </a:r>
            <a:r>
              <a:rPr lang="en-US" sz="6000" b="1" i="0" u="none" strike="noStrike" cap="none" dirty="0"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6000" b="1" i="0" u="none" strike="noStrike" cap="none" dirty="0" err="1">
                <a:latin typeface="Garamond"/>
                <a:ea typeface="Garamond"/>
                <a:cs typeface="Garamond"/>
                <a:sym typeface="Garamond"/>
              </a:rPr>
              <a:t>za</a:t>
            </a:r>
            <a:r>
              <a:rPr lang="en-US" sz="6000" b="1" i="0" u="none" strike="noStrike" cap="none" dirty="0"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6000" b="1" i="0" u="none" strike="noStrike" cap="none" dirty="0" err="1">
                <a:latin typeface="Garamond"/>
                <a:ea typeface="Garamond"/>
                <a:cs typeface="Garamond"/>
                <a:sym typeface="Garamond"/>
              </a:rPr>
              <a:t>koje</a:t>
            </a:r>
            <a:r>
              <a:rPr lang="en-US" sz="6000" b="1" i="0" u="none" strike="noStrike" cap="none" dirty="0"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6000" b="1" i="0" u="none" strike="noStrike" cap="none" dirty="0" err="1">
                <a:latin typeface="Garamond"/>
                <a:ea typeface="Garamond"/>
                <a:cs typeface="Garamond"/>
                <a:sym typeface="Garamond"/>
              </a:rPr>
              <a:t>upisna</a:t>
            </a:r>
            <a:r>
              <a:rPr lang="en-US" sz="6000" b="1" i="0" u="none" strike="noStrike" cap="none" dirty="0"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6000" b="1" i="0" u="none" strike="noStrike" cap="none" dirty="0" err="1">
                <a:latin typeface="Garamond"/>
                <a:ea typeface="Garamond"/>
                <a:cs typeface="Garamond"/>
                <a:sym typeface="Garamond"/>
              </a:rPr>
              <a:t>kvota</a:t>
            </a:r>
            <a:r>
              <a:rPr lang="en-US" sz="6000" b="1" i="0" u="none" strike="noStrike" cap="none" dirty="0">
                <a:latin typeface="Garamond"/>
                <a:ea typeface="Garamond"/>
                <a:cs typeface="Garamond"/>
                <a:sym typeface="Garamond"/>
              </a:rPr>
              <a:t> u </a:t>
            </a:r>
            <a:r>
              <a:rPr lang="en-US" sz="6000" b="1" i="0" u="none" strike="noStrike" cap="none" dirty="0" err="1">
                <a:latin typeface="Garamond"/>
                <a:ea typeface="Garamond"/>
                <a:cs typeface="Garamond"/>
                <a:sym typeface="Garamond"/>
              </a:rPr>
              <a:t>ljetnom</a:t>
            </a:r>
            <a:r>
              <a:rPr lang="en-US" sz="6000" b="1" i="0" u="none" strike="noStrike" cap="none" dirty="0"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6000" b="1" i="0" u="none" strike="noStrike" cap="none" dirty="0" err="1">
                <a:latin typeface="Garamond"/>
                <a:ea typeface="Garamond"/>
                <a:cs typeface="Garamond"/>
                <a:sym typeface="Garamond"/>
              </a:rPr>
              <a:t>roku</a:t>
            </a:r>
            <a:r>
              <a:rPr lang="en-US" sz="6000" b="1" i="0" u="none" strike="noStrike" cap="none" dirty="0"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6000" b="1" i="0" u="none" strike="noStrike" cap="none" dirty="0" err="1">
                <a:latin typeface="Garamond"/>
                <a:ea typeface="Garamond"/>
                <a:cs typeface="Garamond"/>
                <a:sym typeface="Garamond"/>
              </a:rPr>
              <a:t>nije</a:t>
            </a:r>
            <a:r>
              <a:rPr lang="en-US" sz="6000" b="1" i="0" u="none" strike="noStrike" cap="none" dirty="0"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6000" b="1" i="0" u="none" strike="noStrike" cap="none" dirty="0" err="1">
                <a:latin typeface="Garamond"/>
                <a:ea typeface="Garamond"/>
                <a:cs typeface="Garamond"/>
                <a:sym typeface="Garamond"/>
              </a:rPr>
              <a:t>popunjena</a:t>
            </a:r>
            <a:r>
              <a:rPr lang="en-US" sz="6000" b="1" i="0" u="none" strike="noStrike" cap="none" dirty="0">
                <a:latin typeface="Garamond"/>
                <a:ea typeface="Garamond"/>
                <a:cs typeface="Garamond"/>
                <a:sym typeface="Garamond"/>
              </a:rPr>
              <a:t>.</a:t>
            </a:r>
            <a:endParaRPr sz="6000" dirty="0"/>
          </a:p>
        </p:txBody>
      </p:sp>
      <p:sp>
        <p:nvSpPr>
          <p:cNvPr id="837" name="Google Shape;837;p4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ts val="800"/>
              <a:buNone/>
            </a:pPr>
            <a:fld id="{00000000-1234-1234-1234-123412341234}" type="slidenum">
              <a:rPr lang="en-US" sz="800"/>
              <a:t>42</a:t>
            </a:fld>
            <a:endParaRPr sz="8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49"/>
          <p:cNvSpPr txBox="1">
            <a:spLocks noGrp="1"/>
          </p:cNvSpPr>
          <p:nvPr>
            <p:ph type="title"/>
          </p:nvPr>
        </p:nvSpPr>
        <p:spPr>
          <a:xfrm>
            <a:off x="1919287" y="8366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Garamond"/>
              <a:buNone/>
            </a:pPr>
            <a:endParaRPr sz="4400" dirty="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843" name="Google Shape;843;p49"/>
          <p:cNvSpPr txBox="1">
            <a:spLocks noGrp="1"/>
          </p:cNvSpPr>
          <p:nvPr>
            <p:ph idx="1"/>
          </p:nvPr>
        </p:nvSpPr>
        <p:spPr>
          <a:xfrm>
            <a:off x="1981200" y="1989138"/>
            <a:ext cx="8229600" cy="413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1219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844" name="Google Shape;844;p49"/>
          <p:cNvSpPr txBox="1"/>
          <p:nvPr/>
        </p:nvSpPr>
        <p:spPr>
          <a:xfrm>
            <a:off x="5514975" y="6249988"/>
            <a:ext cx="1162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43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EA900D-5121-4F07-AA2E-C88703200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781" y="364278"/>
            <a:ext cx="10273004" cy="6068272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58"/>
          <p:cNvSpPr txBox="1">
            <a:spLocks noGrp="1"/>
          </p:cNvSpPr>
          <p:nvPr>
            <p:ph idx="1"/>
          </p:nvPr>
        </p:nvSpPr>
        <p:spPr>
          <a:xfrm>
            <a:off x="592480" y="499620"/>
            <a:ext cx="11212833" cy="635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3050" lvl="0" indent="-2730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</a:pPr>
            <a:endParaRPr sz="4700" b="1" dirty="0">
              <a:solidFill>
                <a:srgbClr val="FF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73050" lvl="0" indent="-273050" algn="ctr" rtl="0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SzPts val="4700"/>
              <a:buNone/>
            </a:pPr>
            <a:r>
              <a:rPr lang="en-US" sz="4700" b="1" dirty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IZNIMNO VAŽNO :</a:t>
            </a:r>
            <a:endParaRPr dirty="0"/>
          </a:p>
          <a:p>
            <a:pPr marL="273050" lvl="0" indent="-273050" algn="just" rtl="0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SzPts val="4700"/>
              <a:buNone/>
            </a:pPr>
            <a:endParaRPr sz="4700" b="1" dirty="0">
              <a:solidFill>
                <a:srgbClr val="FF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73050" lvl="0" indent="-304800" algn="just" rtl="0">
              <a:lnSpc>
                <a:spcPct val="150000"/>
              </a:lnSpc>
              <a:spcBef>
                <a:spcPts val="440"/>
              </a:spcBef>
              <a:spcAft>
                <a:spcPts val="0"/>
              </a:spcAft>
              <a:buSzPts val="2700"/>
              <a:buFont typeface="Noto Sans Symbols"/>
              <a:buChar char="✔"/>
            </a:pPr>
            <a:r>
              <a:rPr lang="en-US" sz="2700" b="1" u="sng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pratiti</a:t>
            </a:r>
            <a:r>
              <a:rPr lang="en-US" sz="2700" b="1" u="sng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700" b="1" u="sng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redovito</a:t>
            </a:r>
            <a:r>
              <a:rPr lang="en-US" sz="2700" b="1" u="sng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700" b="1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sve</a:t>
            </a:r>
            <a:r>
              <a:rPr lang="en-US" sz="2700" b="1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700" b="1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obavijesti</a:t>
            </a:r>
            <a:r>
              <a:rPr lang="en-US" sz="2700" b="1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700" b="1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na</a:t>
            </a:r>
            <a:r>
              <a:rPr lang="en-US" sz="2700" b="1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700" b="1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linku</a:t>
            </a:r>
            <a:r>
              <a:rPr lang="en-US" sz="2700" b="1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 </a:t>
            </a:r>
            <a:r>
              <a:rPr lang="en-US" sz="2700" b="1" u="sng" dirty="0">
                <a:solidFill>
                  <a:schemeClr val="hlink"/>
                </a:solidFill>
                <a:latin typeface="Candara"/>
                <a:ea typeface="Candara"/>
                <a:cs typeface="Candara"/>
                <a:sym typeface="Candara"/>
                <a:hlinkClick r:id="rId3"/>
              </a:rPr>
              <a:t>srednje.e-upisi.hr</a:t>
            </a:r>
            <a:r>
              <a:rPr lang="hr-HR" sz="2700" b="1" u="sng" dirty="0">
                <a:solidFill>
                  <a:schemeClr val="hlink"/>
                </a:solidFill>
                <a:latin typeface="Candara"/>
                <a:ea typeface="Candara"/>
                <a:cs typeface="Candara"/>
                <a:sym typeface="Candara"/>
              </a:rPr>
              <a:t> - NASLOVNICA</a:t>
            </a:r>
            <a:endParaRPr sz="2700" b="1" dirty="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73050" lvl="0" indent="-304800" algn="just" rtl="0">
              <a:lnSpc>
                <a:spcPct val="150000"/>
              </a:lnSpc>
              <a:spcBef>
                <a:spcPts val="440"/>
              </a:spcBef>
              <a:spcAft>
                <a:spcPts val="0"/>
              </a:spcAft>
              <a:buSzPts val="2700"/>
              <a:buFont typeface="Noto Sans Symbols"/>
              <a:buChar char="✔"/>
            </a:pPr>
            <a:r>
              <a:rPr lang="en-US" sz="2700" b="1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pratiti</a:t>
            </a:r>
            <a:r>
              <a:rPr lang="en-US" sz="2700" b="1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web </a:t>
            </a:r>
            <a:r>
              <a:rPr lang="en-US" sz="2700" b="1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stranicu</a:t>
            </a:r>
            <a:r>
              <a:rPr lang="en-US" sz="2700" b="1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700" b="1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škole</a:t>
            </a:r>
            <a:r>
              <a:rPr lang="en-US" sz="2700" b="1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u </a:t>
            </a:r>
            <a:r>
              <a:rPr lang="en-US" sz="2700" b="1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koju</a:t>
            </a:r>
            <a:r>
              <a:rPr lang="en-US" sz="2700" b="1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se </a:t>
            </a:r>
            <a:r>
              <a:rPr lang="en-US" sz="2700" b="1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učenik</a:t>
            </a:r>
            <a:r>
              <a:rPr lang="en-US" sz="2700" b="1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700" b="1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želi</a:t>
            </a:r>
            <a:r>
              <a:rPr lang="en-US" sz="2700" b="1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700" b="1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upisati</a:t>
            </a:r>
            <a:endParaRPr sz="2900" dirty="0"/>
          </a:p>
          <a:p>
            <a:pPr marL="273050" lvl="0" indent="-304800" algn="just" rtl="0">
              <a:lnSpc>
                <a:spcPct val="150000"/>
              </a:lnSpc>
              <a:spcBef>
                <a:spcPts val="440"/>
              </a:spcBef>
              <a:spcAft>
                <a:spcPts val="0"/>
              </a:spcAft>
              <a:buSzPts val="2700"/>
              <a:buFont typeface="Noto Sans Symbols"/>
              <a:buChar char="✔"/>
            </a:pPr>
            <a:r>
              <a:rPr lang="en-US" sz="2700" b="1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pridržavati</a:t>
            </a:r>
            <a:r>
              <a:rPr lang="en-US" sz="2700" b="1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se </a:t>
            </a:r>
            <a:r>
              <a:rPr lang="en-US" sz="2700" b="1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zadanih</a:t>
            </a:r>
            <a:r>
              <a:rPr lang="en-US" sz="2700" b="1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700" b="1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rokova</a:t>
            </a:r>
            <a:endParaRPr sz="2900" dirty="0"/>
          </a:p>
          <a:p>
            <a:pPr marL="273050" lvl="0" indent="-133350" algn="just" rtl="0">
              <a:lnSpc>
                <a:spcPct val="15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 sz="2200" b="1" dirty="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73050" lvl="0" indent="-273050" algn="just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 sz="2200" b="1" dirty="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73050" lvl="0" indent="-273050" algn="just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en-US" sz="2200" b="1" i="1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                       </a:t>
            </a:r>
            <a:endParaRPr dirty="0"/>
          </a:p>
        </p:txBody>
      </p:sp>
      <p:pic>
        <p:nvPicPr>
          <p:cNvPr id="859" name="Google Shape;859;p58" descr="C:\Users\E\AppData\Local\Microsoft\Windows\Temporary Internet Files\Content.IE5\CC6DGRCI\atencion1[1]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2487" y="4941887"/>
            <a:ext cx="20828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68"/>
          <p:cNvSpPr txBox="1">
            <a:spLocks noGrp="1"/>
          </p:cNvSpPr>
          <p:nvPr>
            <p:ph type="title"/>
          </p:nvPr>
        </p:nvSpPr>
        <p:spPr>
          <a:xfrm>
            <a:off x="191300" y="1194725"/>
            <a:ext cx="11661000" cy="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800"/>
              <a:buNone/>
            </a:pPr>
            <a:r>
              <a:rPr lang="en-US" sz="3300" b="1">
                <a:solidFill>
                  <a:schemeClr val="accent4"/>
                </a:solidFill>
              </a:rPr>
              <a:t>CARNETOVA služba za podršku  obrazovnom sustavu:</a:t>
            </a:r>
            <a:br>
              <a:rPr lang="en-US" sz="3300" b="1">
                <a:solidFill>
                  <a:schemeClr val="accent4"/>
                </a:solidFill>
              </a:rPr>
            </a:br>
            <a:br>
              <a:rPr lang="en-US" sz="2800">
                <a:solidFill>
                  <a:schemeClr val="accent4"/>
                </a:solidFill>
              </a:rPr>
            </a:br>
            <a:endParaRPr>
              <a:solidFill>
                <a:schemeClr val="accent4"/>
              </a:solidFill>
            </a:endParaRPr>
          </a:p>
        </p:txBody>
      </p:sp>
      <p:sp>
        <p:nvSpPr>
          <p:cNvPr id="913" name="Google Shape;913;p68"/>
          <p:cNvSpPr txBox="1">
            <a:spLocks noGrp="1"/>
          </p:cNvSpPr>
          <p:nvPr>
            <p:ph idx="1"/>
          </p:nvPr>
        </p:nvSpPr>
        <p:spPr>
          <a:xfrm>
            <a:off x="812200" y="1799825"/>
            <a:ext cx="10623000" cy="47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7155" lvl="0" indent="0" algn="ctr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828"/>
              <a:buNone/>
            </a:pPr>
            <a:r>
              <a:rPr lang="en-US" sz="2460" dirty="0"/>
              <a:t>(</a:t>
            </a:r>
            <a:r>
              <a:rPr lang="en-US" sz="2460" dirty="0" err="1"/>
              <a:t>radnim</a:t>
            </a:r>
            <a:r>
              <a:rPr lang="en-US" sz="2460" dirty="0"/>
              <a:t> </a:t>
            </a:r>
            <a:r>
              <a:rPr lang="en-US" sz="2460" dirty="0" err="1"/>
              <a:t>danom</a:t>
            </a:r>
            <a:r>
              <a:rPr lang="en-US" sz="2460" dirty="0"/>
              <a:t> od 8:00 do 20:00).</a:t>
            </a:r>
            <a:endParaRPr sz="2460" dirty="0"/>
          </a:p>
          <a:p>
            <a:pPr marL="97155" lvl="0" indent="0" algn="ctr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828"/>
              <a:buNone/>
            </a:pPr>
            <a:endParaRPr sz="1960" dirty="0"/>
          </a:p>
          <a:p>
            <a:pPr marL="97155" lvl="0" indent="0" algn="ctr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828"/>
              <a:buNone/>
            </a:pPr>
            <a:r>
              <a:rPr lang="en-US" sz="2460" b="1" dirty="0" err="1">
                <a:solidFill>
                  <a:srgbClr val="C00000"/>
                </a:solidFill>
              </a:rPr>
              <a:t>Kod</a:t>
            </a:r>
            <a:r>
              <a:rPr lang="en-US" sz="2460" b="1" dirty="0">
                <a:solidFill>
                  <a:srgbClr val="C00000"/>
                </a:solidFill>
              </a:rPr>
              <a:t> </a:t>
            </a:r>
            <a:r>
              <a:rPr lang="en-US" sz="2460" b="1" dirty="0" err="1">
                <a:solidFill>
                  <a:srgbClr val="C00000"/>
                </a:solidFill>
              </a:rPr>
              <a:t>svakog</a:t>
            </a:r>
            <a:r>
              <a:rPr lang="en-US" sz="2460" b="1" dirty="0">
                <a:solidFill>
                  <a:srgbClr val="C00000"/>
                </a:solidFill>
              </a:rPr>
              <a:t> </a:t>
            </a:r>
            <a:r>
              <a:rPr lang="en-US" sz="2460" b="1" dirty="0" err="1">
                <a:solidFill>
                  <a:srgbClr val="C00000"/>
                </a:solidFill>
              </a:rPr>
              <a:t>upita</a:t>
            </a:r>
            <a:r>
              <a:rPr lang="en-US" sz="2460" b="1" dirty="0">
                <a:solidFill>
                  <a:srgbClr val="C00000"/>
                </a:solidFill>
              </a:rPr>
              <a:t> OBAVEZNO </a:t>
            </a:r>
            <a:r>
              <a:rPr lang="en-US" sz="2460" b="1" dirty="0" err="1">
                <a:solidFill>
                  <a:srgbClr val="C00000"/>
                </a:solidFill>
              </a:rPr>
              <a:t>navesti</a:t>
            </a:r>
            <a:r>
              <a:rPr lang="en-US" sz="2460" b="1" dirty="0">
                <a:solidFill>
                  <a:srgbClr val="C00000"/>
                </a:solidFill>
              </a:rPr>
              <a:t> </a:t>
            </a:r>
            <a:r>
              <a:rPr lang="en-US" sz="2460" b="1" dirty="0" err="1">
                <a:solidFill>
                  <a:srgbClr val="C00000"/>
                </a:solidFill>
              </a:rPr>
              <a:t>sljedeće</a:t>
            </a:r>
            <a:r>
              <a:rPr lang="en-US" sz="2460" b="1" dirty="0">
                <a:solidFill>
                  <a:srgbClr val="C00000"/>
                </a:solidFill>
              </a:rPr>
              <a:t> </a:t>
            </a:r>
            <a:r>
              <a:rPr lang="en-US" sz="2460" b="1" dirty="0" err="1">
                <a:solidFill>
                  <a:srgbClr val="C00000"/>
                </a:solidFill>
              </a:rPr>
              <a:t>podatke</a:t>
            </a:r>
            <a:r>
              <a:rPr lang="en-US" sz="2460" b="1" dirty="0">
                <a:solidFill>
                  <a:srgbClr val="C00000"/>
                </a:solidFill>
              </a:rPr>
              <a:t>:</a:t>
            </a:r>
            <a:endParaRPr sz="2460" b="1" dirty="0">
              <a:solidFill>
                <a:srgbClr val="C00000"/>
              </a:solidFill>
            </a:endParaRPr>
          </a:p>
          <a:p>
            <a:pPr marL="97155" lvl="0" indent="0" algn="ctr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828"/>
              <a:buNone/>
            </a:pPr>
            <a:endParaRPr sz="1260" b="1" dirty="0">
              <a:solidFill>
                <a:srgbClr val="C00000"/>
              </a:solidFill>
            </a:endParaRPr>
          </a:p>
          <a:p>
            <a:pPr marL="97155" lvl="0" indent="0" algn="ctr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828"/>
              <a:buNone/>
            </a:pPr>
            <a:r>
              <a:rPr lang="en-US" sz="2460" dirty="0"/>
              <a:t>Ime </a:t>
            </a:r>
            <a:r>
              <a:rPr lang="en-US" sz="2460" dirty="0" err="1"/>
              <a:t>i</a:t>
            </a:r>
            <a:r>
              <a:rPr lang="en-US" sz="2460" dirty="0"/>
              <a:t> </a:t>
            </a:r>
            <a:r>
              <a:rPr lang="en-US" sz="2460" dirty="0" err="1"/>
              <a:t>prezime</a:t>
            </a:r>
            <a:endParaRPr sz="2460" dirty="0"/>
          </a:p>
          <a:p>
            <a:pPr marL="97155" lvl="0" indent="0" algn="ctr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828"/>
              <a:buNone/>
            </a:pPr>
            <a:r>
              <a:rPr lang="en-US" sz="2460" dirty="0" err="1"/>
              <a:t>Korisničku</a:t>
            </a:r>
            <a:r>
              <a:rPr lang="en-US" sz="2460" dirty="0"/>
              <a:t> </a:t>
            </a:r>
            <a:r>
              <a:rPr lang="en-US" sz="2460" dirty="0" err="1"/>
              <a:t>oznaku</a:t>
            </a:r>
            <a:endParaRPr sz="2460" dirty="0"/>
          </a:p>
          <a:p>
            <a:pPr marL="97155" lvl="0" indent="0" algn="ctr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828"/>
              <a:buNone/>
            </a:pPr>
            <a:r>
              <a:rPr lang="en-US" sz="2460" dirty="0" err="1"/>
              <a:t>Kontakt</a:t>
            </a:r>
            <a:r>
              <a:rPr lang="en-US" sz="2460" dirty="0"/>
              <a:t> </a:t>
            </a:r>
            <a:r>
              <a:rPr lang="en-US" sz="2460" dirty="0" err="1"/>
              <a:t>telefon</a:t>
            </a:r>
            <a:r>
              <a:rPr lang="en-US" sz="2460" dirty="0"/>
              <a:t>/</a:t>
            </a:r>
            <a:r>
              <a:rPr lang="en-US" sz="2460" dirty="0" err="1"/>
              <a:t>mobitel</a:t>
            </a:r>
            <a:endParaRPr sz="2460" dirty="0"/>
          </a:p>
          <a:p>
            <a:pPr marL="97155" lvl="0" indent="0" algn="ctr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828"/>
              <a:buNone/>
            </a:pPr>
            <a:r>
              <a:rPr lang="en-US" sz="2460" dirty="0" err="1"/>
              <a:t>Detaljan</a:t>
            </a:r>
            <a:r>
              <a:rPr lang="en-US" sz="2460" dirty="0"/>
              <a:t> </a:t>
            </a:r>
            <a:r>
              <a:rPr lang="en-US" sz="2460" dirty="0" err="1"/>
              <a:t>opis</a:t>
            </a:r>
            <a:r>
              <a:rPr lang="en-US" sz="2460" dirty="0"/>
              <a:t> </a:t>
            </a:r>
            <a:r>
              <a:rPr lang="en-US" sz="2460" dirty="0" err="1"/>
              <a:t>problema</a:t>
            </a:r>
            <a:r>
              <a:rPr lang="en-US" sz="2460" dirty="0"/>
              <a:t> </a:t>
            </a:r>
            <a:r>
              <a:rPr lang="en-US" sz="2460" dirty="0" err="1"/>
              <a:t>uz</a:t>
            </a:r>
            <a:r>
              <a:rPr lang="en-US" sz="2460" dirty="0"/>
              <a:t> </a:t>
            </a:r>
            <a:r>
              <a:rPr lang="en-US" sz="2460" dirty="0" err="1"/>
              <a:t>sve</a:t>
            </a:r>
            <a:r>
              <a:rPr lang="en-US" sz="2460" dirty="0"/>
              <a:t> </a:t>
            </a:r>
            <a:r>
              <a:rPr lang="en-US" sz="2460" dirty="0" err="1"/>
              <a:t>informacije</a:t>
            </a:r>
            <a:r>
              <a:rPr lang="en-US" sz="2460" dirty="0"/>
              <a:t> za </a:t>
            </a:r>
            <a:r>
              <a:rPr lang="en-US" sz="2460" dirty="0" err="1"/>
              <a:t>koje</a:t>
            </a:r>
            <a:r>
              <a:rPr lang="en-US" sz="2460" dirty="0"/>
              <a:t> </a:t>
            </a:r>
            <a:r>
              <a:rPr lang="en-US" sz="2460" dirty="0" err="1"/>
              <a:t>smatraš</a:t>
            </a:r>
            <a:r>
              <a:rPr lang="en-US" sz="2460" dirty="0"/>
              <a:t> da bi </a:t>
            </a:r>
            <a:r>
              <a:rPr lang="en-US" sz="2460" dirty="0" err="1"/>
              <a:t>mogle</a:t>
            </a:r>
            <a:r>
              <a:rPr lang="en-US" sz="2460" dirty="0"/>
              <a:t> </a:t>
            </a:r>
            <a:r>
              <a:rPr lang="en-US" sz="2460" dirty="0" err="1"/>
              <a:t>pridonijeti</a:t>
            </a:r>
            <a:r>
              <a:rPr lang="en-US" sz="2460" dirty="0"/>
              <a:t> </a:t>
            </a:r>
            <a:r>
              <a:rPr lang="en-US" sz="2460" dirty="0" err="1"/>
              <a:t>bržem</a:t>
            </a:r>
            <a:r>
              <a:rPr lang="en-US" sz="2460" dirty="0"/>
              <a:t> </a:t>
            </a:r>
            <a:r>
              <a:rPr lang="en-US" sz="2460" dirty="0" err="1"/>
              <a:t>rješavanju</a:t>
            </a:r>
            <a:r>
              <a:rPr lang="en-US" sz="2460" dirty="0"/>
              <a:t> </a:t>
            </a:r>
            <a:r>
              <a:rPr lang="en-US" sz="2460" dirty="0" err="1"/>
              <a:t>tvog</a:t>
            </a:r>
            <a:r>
              <a:rPr lang="en-US" sz="2460" dirty="0"/>
              <a:t> </a:t>
            </a:r>
            <a:r>
              <a:rPr lang="en-US" sz="2460" dirty="0" err="1"/>
              <a:t>upit</a:t>
            </a:r>
            <a:r>
              <a:rPr lang="hr-HR" sz="2460" dirty="0"/>
              <a:t>a</a:t>
            </a:r>
            <a:endParaRPr sz="2460" dirty="0"/>
          </a:p>
          <a:p>
            <a:pPr marL="97155" lvl="0" indent="0" algn="ctr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828"/>
              <a:buNone/>
            </a:pPr>
            <a:endParaRPr sz="1060" dirty="0"/>
          </a:p>
          <a:p>
            <a:pPr marL="97155" lvl="0" indent="0" algn="ctr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828"/>
              <a:buNone/>
            </a:pPr>
            <a:r>
              <a:rPr lang="en-US" sz="2460" b="1" dirty="0"/>
              <a:t>E-</a:t>
            </a:r>
            <a:r>
              <a:rPr lang="en-US" sz="2460" b="1" dirty="0" err="1"/>
              <a:t>pošta</a:t>
            </a:r>
            <a:r>
              <a:rPr lang="en-US" sz="2460" b="1" dirty="0"/>
              <a:t>: </a:t>
            </a:r>
            <a:r>
              <a:rPr lang="en-US" sz="2460" b="1" u="sng" dirty="0">
                <a:solidFill>
                  <a:schemeClr val="hlink"/>
                </a:solidFill>
                <a:hlinkClick r:id="rId3"/>
              </a:rPr>
              <a:t>helpdesk@skole.hr</a:t>
            </a:r>
            <a:r>
              <a:rPr lang="en-US" sz="2460" b="1" dirty="0"/>
              <a:t>   </a:t>
            </a:r>
            <a:r>
              <a:rPr lang="en-US" sz="2460" b="1" dirty="0" err="1"/>
              <a:t>Telefon</a:t>
            </a:r>
            <a:r>
              <a:rPr lang="en-US" sz="2460" b="1" dirty="0"/>
              <a:t>: 01 6661 500</a:t>
            </a:r>
            <a:endParaRPr sz="2460" b="1" dirty="0"/>
          </a:p>
          <a:p>
            <a:pPr marL="97155" lvl="0" indent="0" algn="ctr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828"/>
              <a:buNone/>
            </a:pPr>
            <a:endParaRPr sz="2460" dirty="0"/>
          </a:p>
          <a:p>
            <a:pPr marL="97155" lvl="0" indent="0" algn="ctr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828"/>
              <a:buNone/>
            </a:pPr>
            <a:endParaRPr sz="1760" dirty="0"/>
          </a:p>
        </p:txBody>
      </p:sp>
      <p:sp>
        <p:nvSpPr>
          <p:cNvPr id="914" name="Google Shape;914;p68"/>
          <p:cNvSpPr txBox="1"/>
          <p:nvPr/>
        </p:nvSpPr>
        <p:spPr>
          <a:xfrm>
            <a:off x="8077200" y="6392862"/>
            <a:ext cx="1905000" cy="34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45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7964" y="2292824"/>
            <a:ext cx="10972800" cy="1600200"/>
          </a:xfrm>
        </p:spPr>
        <p:txBody>
          <a:bodyPr/>
          <a:lstStyle/>
          <a:p>
            <a:r>
              <a:rPr lang="hr-HR" dirty="0"/>
              <a:t>JOŠ MALO INFORMACIJA…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46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60556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g12f8a360fa3_4_8"/>
          <p:cNvSpPr txBox="1">
            <a:spLocks noGrp="1"/>
          </p:cNvSpPr>
          <p:nvPr>
            <p:ph type="title"/>
          </p:nvPr>
        </p:nvSpPr>
        <p:spPr>
          <a:xfrm>
            <a:off x="1014052" y="796407"/>
            <a:ext cx="9601200" cy="1303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672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>
                <a:solidFill>
                  <a:srgbClr val="00B050"/>
                </a:solidFill>
              </a:rPr>
              <a:t>POPIS DEFICITARNIH ZANIMANJA / STIPENDIJE GRADA :</a:t>
            </a:r>
            <a:endParaRPr sz="5700" b="1">
              <a:solidFill>
                <a:srgbClr val="00B050"/>
              </a:solidFill>
            </a:endParaRPr>
          </a:p>
        </p:txBody>
      </p:sp>
      <p:sp>
        <p:nvSpPr>
          <p:cNvPr id="946" name="Google Shape;946;g12f8a360fa3_4_8"/>
          <p:cNvSpPr txBox="1">
            <a:spLocks noGrp="1"/>
          </p:cNvSpPr>
          <p:nvPr>
            <p:ph type="body" idx="1"/>
          </p:nvPr>
        </p:nvSpPr>
        <p:spPr>
          <a:xfrm>
            <a:off x="1295400" y="2476446"/>
            <a:ext cx="4718400" cy="576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672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672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672"/>
              </a:spcBef>
              <a:spcAft>
                <a:spcPts val="0"/>
              </a:spcAft>
              <a:buNone/>
            </a:pPr>
            <a:endParaRPr sz="1650" b="1">
              <a:solidFill>
                <a:srgbClr val="111111"/>
              </a:solidFill>
              <a:highlight>
                <a:srgbClr val="F9FAFC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672"/>
              </a:spcBef>
              <a:spcAft>
                <a:spcPts val="0"/>
              </a:spcAft>
              <a:buNone/>
            </a:pPr>
            <a:r>
              <a:rPr lang="en-US" sz="1650" b="1">
                <a:solidFill>
                  <a:srgbClr val="111111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3. GODIŠNJE </a:t>
            </a:r>
            <a:endParaRPr sz="1650" b="1">
              <a:solidFill>
                <a:srgbClr val="111111"/>
              </a:solidFill>
              <a:highlight>
                <a:srgbClr val="F9FAFC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8" name="Google Shape;948;g12f8a360fa3_4_8"/>
          <p:cNvSpPr txBox="1">
            <a:spLocks noGrp="1"/>
          </p:cNvSpPr>
          <p:nvPr>
            <p:ph type="body" sz="quarter" idx="3"/>
          </p:nvPr>
        </p:nvSpPr>
        <p:spPr>
          <a:xfrm>
            <a:off x="901250" y="3429000"/>
            <a:ext cx="5112600" cy="2446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ctr" rtl="0">
              <a:lnSpc>
                <a:spcPct val="150000"/>
              </a:lnSpc>
              <a:spcBef>
                <a:spcPts val="672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50" b="1" dirty="0" err="1">
                <a:solidFill>
                  <a:schemeClr val="accent1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tesar</a:t>
            </a:r>
            <a:r>
              <a:rPr lang="en-US" sz="1950" b="1" dirty="0">
                <a:solidFill>
                  <a:schemeClr val="accent1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950" b="1" dirty="0" err="1">
                <a:solidFill>
                  <a:schemeClr val="accent1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armirač</a:t>
            </a:r>
            <a:r>
              <a:rPr lang="en-US" sz="1950" b="1" dirty="0">
                <a:solidFill>
                  <a:schemeClr val="accent1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950" b="1" dirty="0" err="1">
                <a:solidFill>
                  <a:schemeClr val="accent1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fasader</a:t>
            </a:r>
            <a:r>
              <a:rPr lang="en-US" sz="1950" b="1" dirty="0">
                <a:solidFill>
                  <a:schemeClr val="accent1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950" b="1" dirty="0" err="1">
                <a:solidFill>
                  <a:schemeClr val="accent1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mesar</a:t>
            </a:r>
            <a:r>
              <a:rPr lang="en-US" sz="1950" b="1" dirty="0">
                <a:solidFill>
                  <a:schemeClr val="accent1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950" b="1" dirty="0" err="1">
                <a:solidFill>
                  <a:schemeClr val="accent1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elektroinstalater</a:t>
            </a:r>
            <a:r>
              <a:rPr lang="en-US" sz="1950" b="1" dirty="0">
                <a:solidFill>
                  <a:schemeClr val="accent1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950" b="1" dirty="0" err="1">
                <a:solidFill>
                  <a:schemeClr val="accent1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vodoinstalater</a:t>
            </a:r>
            <a:r>
              <a:rPr lang="en-US" sz="1950" b="1" dirty="0">
                <a:solidFill>
                  <a:schemeClr val="accent1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950" b="1" dirty="0" err="1">
                <a:solidFill>
                  <a:schemeClr val="accent1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kuhar</a:t>
            </a:r>
            <a:r>
              <a:rPr lang="en-US" sz="1950" b="1" dirty="0">
                <a:solidFill>
                  <a:schemeClr val="accent1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950" b="1" dirty="0" err="1">
                <a:solidFill>
                  <a:schemeClr val="accent1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konobar</a:t>
            </a:r>
            <a:r>
              <a:rPr lang="en-US" sz="1950" b="1" dirty="0">
                <a:solidFill>
                  <a:schemeClr val="accent1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950" b="1" dirty="0" err="1">
                <a:solidFill>
                  <a:schemeClr val="accent1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kozmetičar</a:t>
            </a:r>
            <a:r>
              <a:rPr lang="en-US" sz="1950" b="1" dirty="0">
                <a:solidFill>
                  <a:schemeClr val="accent1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950" b="1" dirty="0" err="1">
                <a:solidFill>
                  <a:schemeClr val="accent1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frizer</a:t>
            </a:r>
            <a:r>
              <a:rPr lang="en-US" sz="1950" b="1" dirty="0">
                <a:solidFill>
                  <a:schemeClr val="accent1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950" b="1" dirty="0" err="1">
                <a:solidFill>
                  <a:schemeClr val="accent1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dimnjačar</a:t>
            </a:r>
            <a:r>
              <a:rPr lang="en-US" sz="1950" b="1" dirty="0">
                <a:solidFill>
                  <a:schemeClr val="accent1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950" b="1" dirty="0" err="1">
                <a:solidFill>
                  <a:schemeClr val="accent1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slastičar</a:t>
            </a:r>
            <a:r>
              <a:rPr lang="hr-HR" sz="1950" b="1" dirty="0">
                <a:solidFill>
                  <a:schemeClr val="accent1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, pekar, vozače motornih vozila, cvjećar, pekar, pediker, konobar, stolar, ...</a:t>
            </a:r>
            <a:endParaRPr sz="1950" b="1" dirty="0">
              <a:solidFill>
                <a:schemeClr val="accent1"/>
              </a:solidFill>
              <a:highlight>
                <a:srgbClr val="F9FAFC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700" dirty="0">
              <a:solidFill>
                <a:schemeClr val="accent1"/>
              </a:solidFill>
            </a:endParaRPr>
          </a:p>
        </p:txBody>
      </p:sp>
      <p:sp>
        <p:nvSpPr>
          <p:cNvPr id="947" name="Google Shape;947;g12f8a360fa3_4_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47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g12f8a360fa3_4_8"/>
          <p:cNvSpPr txBox="1">
            <a:spLocks noGrp="1"/>
          </p:cNvSpPr>
          <p:nvPr>
            <p:ph sz="quarter" idx="13"/>
          </p:nvPr>
        </p:nvSpPr>
        <p:spPr>
          <a:xfrm>
            <a:off x="6180670" y="2476446"/>
            <a:ext cx="4718400" cy="576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672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50" b="1">
                <a:solidFill>
                  <a:srgbClr val="111111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4. GODIŠNJE </a:t>
            </a:r>
            <a:endParaRPr/>
          </a:p>
        </p:txBody>
      </p:sp>
      <p:sp>
        <p:nvSpPr>
          <p:cNvPr id="950" name="Google Shape;950;g12f8a360fa3_4_8"/>
          <p:cNvSpPr txBox="1">
            <a:spLocks noGrp="1"/>
          </p:cNvSpPr>
          <p:nvPr>
            <p:ph sz="quarter" idx="14"/>
          </p:nvPr>
        </p:nvSpPr>
        <p:spPr>
          <a:xfrm>
            <a:off x="6180670" y="3243262"/>
            <a:ext cx="4718400" cy="263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050" b="1" dirty="0">
                <a:solidFill>
                  <a:srgbClr val="9900FF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lang="en-US" sz="2050" b="1" dirty="0" err="1">
                <a:solidFill>
                  <a:srgbClr val="9900FF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medicinske</a:t>
            </a:r>
            <a:r>
              <a:rPr lang="en-US" sz="2050" b="1" dirty="0">
                <a:solidFill>
                  <a:srgbClr val="9900FF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50" b="1" dirty="0" err="1">
                <a:solidFill>
                  <a:srgbClr val="9900FF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sestre</a:t>
            </a:r>
            <a:r>
              <a:rPr lang="en-US" sz="2050" b="1" dirty="0">
                <a:solidFill>
                  <a:srgbClr val="9900FF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50" b="1" dirty="0" err="1">
                <a:solidFill>
                  <a:srgbClr val="9900FF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-US" sz="2050" b="1" dirty="0">
                <a:solidFill>
                  <a:srgbClr val="9900FF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50" b="1" dirty="0" err="1">
                <a:solidFill>
                  <a:srgbClr val="9900FF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tehničari</a:t>
            </a:r>
            <a:r>
              <a:rPr lang="en-US" sz="2050" b="1" dirty="0">
                <a:solidFill>
                  <a:srgbClr val="9900FF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050" b="1" dirty="0" err="1">
                <a:solidFill>
                  <a:srgbClr val="9900FF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dentalni</a:t>
            </a:r>
            <a:r>
              <a:rPr lang="en-US" sz="2050" b="1" dirty="0">
                <a:solidFill>
                  <a:srgbClr val="9900FF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50" b="1" dirty="0" err="1">
                <a:solidFill>
                  <a:srgbClr val="9900FF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asistenti</a:t>
            </a:r>
            <a:r>
              <a:rPr lang="en-US" sz="2050" b="1" dirty="0">
                <a:solidFill>
                  <a:srgbClr val="9900FF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050" b="1" dirty="0" err="1">
                <a:solidFill>
                  <a:srgbClr val="9900FF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zdravstveno-laboratorijski</a:t>
            </a:r>
            <a:r>
              <a:rPr lang="en-US" sz="2050" b="1" dirty="0">
                <a:solidFill>
                  <a:srgbClr val="9900FF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50" b="1" dirty="0" err="1">
                <a:solidFill>
                  <a:srgbClr val="9900FF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tehničara</a:t>
            </a:r>
            <a:r>
              <a:rPr lang="en-US" sz="2050" b="1" dirty="0">
                <a:solidFill>
                  <a:srgbClr val="9900FF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50" b="1" dirty="0" err="1">
                <a:solidFill>
                  <a:srgbClr val="9900FF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-US" sz="2050" b="1" dirty="0">
                <a:solidFill>
                  <a:srgbClr val="9900FF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hr-HR" sz="2050" b="1" dirty="0">
                <a:solidFill>
                  <a:srgbClr val="9900FF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farmaceutski tehničari</a:t>
            </a:r>
            <a:endParaRPr sz="3100" b="1" dirty="0"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g12f8a360fa3_4_18"/>
          <p:cNvSpPr txBox="1">
            <a:spLocks noGrp="1"/>
          </p:cNvSpPr>
          <p:nvPr>
            <p:ph type="title"/>
          </p:nvPr>
        </p:nvSpPr>
        <p:spPr>
          <a:xfrm>
            <a:off x="1295402" y="714557"/>
            <a:ext cx="9601200" cy="414447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700" b="1" dirty="0" err="1">
                <a:solidFill>
                  <a:srgbClr val="00B050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Potrebno</a:t>
            </a:r>
            <a:r>
              <a:rPr lang="en-US" sz="3700" b="1" dirty="0">
                <a:solidFill>
                  <a:srgbClr val="00B050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 je </a:t>
            </a:r>
            <a:r>
              <a:rPr lang="en-US" sz="3700" b="1" dirty="0" err="1">
                <a:solidFill>
                  <a:srgbClr val="00B050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povećati</a:t>
            </a:r>
            <a:r>
              <a:rPr lang="en-US" sz="3700" b="1" dirty="0">
                <a:solidFill>
                  <a:srgbClr val="00B050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700" b="1" dirty="0" err="1">
                <a:solidFill>
                  <a:srgbClr val="00B050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kvote</a:t>
            </a:r>
            <a:r>
              <a:rPr lang="en-US" sz="3700" b="1" dirty="0">
                <a:solidFill>
                  <a:srgbClr val="00B050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 za </a:t>
            </a:r>
            <a:r>
              <a:rPr lang="en-US" sz="3700" b="1" dirty="0" err="1">
                <a:solidFill>
                  <a:srgbClr val="00B050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studije</a:t>
            </a:r>
            <a:r>
              <a:rPr lang="en-US" sz="3700" b="1" dirty="0">
                <a:solidFill>
                  <a:srgbClr val="00B050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5700" b="1" dirty="0">
              <a:solidFill>
                <a:srgbClr val="00B050"/>
              </a:solidFill>
            </a:endParaRPr>
          </a:p>
        </p:txBody>
      </p:sp>
      <p:sp>
        <p:nvSpPr>
          <p:cNvPr id="958" name="Google Shape;958;g12f8a360fa3_4_1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48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364E60-824C-43DD-8437-10905BCB0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b="1" dirty="0">
                <a:latin typeface="Montserrat" panose="020B0604020202020204" charset="-18"/>
              </a:rPr>
              <a:t>matematika; smjer: nastavnički, </a:t>
            </a:r>
          </a:p>
          <a:p>
            <a:r>
              <a:rPr lang="hr-HR" b="1" dirty="0">
                <a:latin typeface="Montserrat" panose="020B0604020202020204" charset="-18"/>
              </a:rPr>
              <a:t>rehabilitacija, logopedija, farmacija, medicina</a:t>
            </a:r>
          </a:p>
          <a:p>
            <a:r>
              <a:rPr lang="hr-HR" b="1" dirty="0">
                <a:latin typeface="Montserrat" panose="020B0604020202020204" charset="-18"/>
              </a:rPr>
              <a:t>strojarstvo, građevinarstvo</a:t>
            </a:r>
          </a:p>
          <a:p>
            <a:r>
              <a:rPr lang="hr-HR" b="1" dirty="0">
                <a:latin typeface="Montserrat" panose="020B0604020202020204" charset="-18"/>
              </a:rPr>
              <a:t>rani i predškolski odgoj i obrazovanje</a:t>
            </a:r>
          </a:p>
          <a:p>
            <a:r>
              <a:rPr lang="hr-HR" b="1" dirty="0">
                <a:latin typeface="Montserrat" panose="020B0604020202020204" charset="-18"/>
              </a:rPr>
              <a:t>elektrotehnika i informacijska tehnologija, računarstvo</a:t>
            </a:r>
          </a:p>
          <a:p>
            <a:r>
              <a:rPr lang="hr-HR" b="1" dirty="0">
                <a:latin typeface="Montserrat" panose="020B0604020202020204" charset="-18"/>
              </a:rPr>
              <a:t>germanistika (dvopredmetni)</a:t>
            </a:r>
          </a:p>
          <a:p>
            <a:r>
              <a:rPr lang="hr-HR" b="1" dirty="0">
                <a:latin typeface="Montserrat" panose="020B0604020202020204" charset="-18"/>
              </a:rPr>
              <a:t>fizika i kemija; smjer: nastavnički, fizika i informatika; smjer: nastavnički, fizika; smjer: nastavnički, biologija i kemija; smjer: nastavnički, fizika i tehnika; smjer: nastavnički*</a:t>
            </a:r>
          </a:p>
          <a:p>
            <a:r>
              <a:rPr lang="hr-HR" b="1" dirty="0">
                <a:latin typeface="Montserrat" panose="020B0604020202020204" charset="-18"/>
              </a:rPr>
              <a:t>glazbena pedagogija</a:t>
            </a:r>
          </a:p>
          <a:p>
            <a:r>
              <a:rPr lang="hr-HR" b="1" dirty="0">
                <a:latin typeface="Montserrat" panose="020B0604020202020204" charset="-18"/>
              </a:rPr>
              <a:t>učiteljski studij</a:t>
            </a:r>
          </a:p>
          <a:p>
            <a:r>
              <a:rPr lang="hr-HR" b="1" dirty="0">
                <a:latin typeface="Montserrat" panose="020B0604020202020204" charset="-18"/>
              </a:rPr>
              <a:t>sestrinstvo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g12f8a360fa3_4_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>
                <a:solidFill>
                  <a:srgbClr val="00B050"/>
                </a:solidFill>
              </a:rPr>
              <a:t>SUFICITARNA ZANIMANJA - ima viška</a:t>
            </a:r>
            <a:r>
              <a:rPr lang="en-US"/>
              <a:t> </a:t>
            </a:r>
            <a:endParaRPr/>
          </a:p>
        </p:txBody>
      </p:sp>
      <p:sp>
        <p:nvSpPr>
          <p:cNvPr id="965" name="Google Shape;965;g12f8a360fa3_4_25"/>
          <p:cNvSpPr txBox="1">
            <a:spLocks noGrp="1"/>
          </p:cNvSpPr>
          <p:nvPr>
            <p:ph type="body" idx="1"/>
          </p:nvPr>
        </p:nvSpPr>
        <p:spPr>
          <a:xfrm>
            <a:off x="1349991" y="1425569"/>
            <a:ext cx="4718400" cy="576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672"/>
              </a:spcBef>
              <a:spcAft>
                <a:spcPts val="0"/>
              </a:spcAft>
              <a:buNone/>
            </a:pPr>
            <a:r>
              <a:rPr lang="en-US" dirty="0"/>
              <a:t> SREDNJE ŠKOLE </a:t>
            </a:r>
            <a:endParaRPr dirty="0"/>
          </a:p>
        </p:txBody>
      </p:sp>
      <p:sp>
        <p:nvSpPr>
          <p:cNvPr id="966" name="Google Shape;966;g12f8a360fa3_4_25"/>
          <p:cNvSpPr txBox="1"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3651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hr-HR" sz="1800" b="1" dirty="0">
                <a:solidFill>
                  <a:srgbClr val="FF0000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Fotograf, </a:t>
            </a:r>
            <a:r>
              <a:rPr lang="en-US" sz="1800" b="1" dirty="0" err="1">
                <a:solidFill>
                  <a:srgbClr val="FF0000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ekonomisti</a:t>
            </a:r>
            <a:r>
              <a:rPr lang="en-US" sz="1800" b="1" dirty="0">
                <a:solidFill>
                  <a:srgbClr val="FF0000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, web </a:t>
            </a:r>
            <a:r>
              <a:rPr lang="en-US" sz="1800" b="1" dirty="0" err="1">
                <a:solidFill>
                  <a:srgbClr val="FF0000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dizajneri</a:t>
            </a:r>
            <a:r>
              <a:rPr lang="en-US" sz="1800" b="1" dirty="0">
                <a:solidFill>
                  <a:srgbClr val="FF0000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,</a:t>
            </a:r>
            <a:r>
              <a:rPr lang="hr-HR" sz="1800" b="1" dirty="0">
                <a:solidFill>
                  <a:srgbClr val="FF0000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 grafički urednik dizajner,</a:t>
            </a:r>
            <a:r>
              <a:rPr lang="en-US" sz="1800" b="1" dirty="0">
                <a:solidFill>
                  <a:srgbClr val="FF0000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hr-HR" sz="1800" b="1" dirty="0">
                <a:solidFill>
                  <a:srgbClr val="FF0000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tehničar za logistiku i  špediciju, </a:t>
            </a:r>
            <a:r>
              <a:rPr lang="en-US" sz="1800" b="1" dirty="0" err="1">
                <a:solidFill>
                  <a:srgbClr val="FF0000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veterinarski</a:t>
            </a:r>
            <a:r>
              <a:rPr lang="en-US" sz="1800" b="1" dirty="0">
                <a:solidFill>
                  <a:srgbClr val="FF0000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tehničar</a:t>
            </a:r>
            <a:r>
              <a:rPr lang="en-US" sz="1800" b="1" dirty="0">
                <a:solidFill>
                  <a:srgbClr val="FF0000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800" b="1" dirty="0" err="1">
                <a:solidFill>
                  <a:srgbClr val="FF0000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modni</a:t>
            </a:r>
            <a:r>
              <a:rPr lang="en-US" sz="1800" b="1" dirty="0">
                <a:solidFill>
                  <a:srgbClr val="FF0000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tehničar</a:t>
            </a:r>
            <a:r>
              <a:rPr lang="hr-HR" sz="1800" b="1" dirty="0">
                <a:solidFill>
                  <a:srgbClr val="FF0000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, hotelijersko-turistički tehničar, tekstilno-kemijski tehničar</a:t>
            </a:r>
            <a:endParaRPr sz="1800" b="1" dirty="0">
              <a:solidFill>
                <a:srgbClr val="FF0000"/>
              </a:solidFill>
            </a:endParaRPr>
          </a:p>
        </p:txBody>
      </p:sp>
      <p:sp>
        <p:nvSpPr>
          <p:cNvPr id="969" name="Google Shape;969;g12f8a360fa3_4_2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49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7" name="Google Shape;967;g12f8a360fa3_4_25"/>
          <p:cNvSpPr txBox="1">
            <a:spLocks noGrp="1"/>
          </p:cNvSpPr>
          <p:nvPr>
            <p:ph sz="quarter" idx="13"/>
          </p:nvPr>
        </p:nvSpPr>
        <p:spPr>
          <a:xfrm>
            <a:off x="6197601" y="4892676"/>
            <a:ext cx="4718400" cy="576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672"/>
              </a:spcBef>
              <a:spcAft>
                <a:spcPts val="0"/>
              </a:spcAft>
              <a:buNone/>
            </a:pPr>
            <a:r>
              <a:rPr lang="en-US" dirty="0"/>
              <a:t>STUDIJI </a:t>
            </a:r>
            <a:endParaRPr dirty="0"/>
          </a:p>
        </p:txBody>
      </p:sp>
      <p:sp>
        <p:nvSpPr>
          <p:cNvPr id="968" name="Google Shape;968;g12f8a360fa3_4_25"/>
          <p:cNvSpPr txBox="1">
            <a:spLocks noGrp="1"/>
          </p:cNvSpPr>
          <p:nvPr>
            <p:ph sz="quarter" idx="14"/>
          </p:nvPr>
        </p:nvSpPr>
        <p:spPr>
          <a:xfrm>
            <a:off x="1100081" y="3678443"/>
            <a:ext cx="4718400" cy="263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0" lvl="0" indent="0" algn="ctr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050" b="1" dirty="0" err="1">
                <a:solidFill>
                  <a:schemeClr val="accent3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javne</a:t>
            </a:r>
            <a:r>
              <a:rPr lang="en-US" sz="2050" b="1" dirty="0">
                <a:solidFill>
                  <a:schemeClr val="accent3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50" b="1" dirty="0" err="1">
                <a:solidFill>
                  <a:schemeClr val="accent3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uprave</a:t>
            </a:r>
            <a:r>
              <a:rPr lang="en-US" sz="2050" b="1" dirty="0">
                <a:solidFill>
                  <a:schemeClr val="accent3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050" b="1" dirty="0" err="1">
                <a:solidFill>
                  <a:schemeClr val="accent3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fizioterapije</a:t>
            </a:r>
            <a:r>
              <a:rPr lang="en-US" sz="2050" b="1" dirty="0">
                <a:solidFill>
                  <a:schemeClr val="accent3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050" b="1" dirty="0" err="1">
                <a:solidFill>
                  <a:schemeClr val="accent3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poslovne</a:t>
            </a:r>
            <a:r>
              <a:rPr lang="en-US" sz="2050" b="1" dirty="0">
                <a:solidFill>
                  <a:schemeClr val="accent3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50" b="1" dirty="0" err="1">
                <a:solidFill>
                  <a:schemeClr val="accent3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ekonomije</a:t>
            </a:r>
            <a:r>
              <a:rPr lang="en-US" sz="2050" b="1" dirty="0">
                <a:solidFill>
                  <a:schemeClr val="accent3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050" b="1" dirty="0" err="1">
                <a:solidFill>
                  <a:schemeClr val="accent3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izobrazbe</a:t>
            </a:r>
            <a:r>
              <a:rPr lang="en-US" sz="2050" b="1" dirty="0">
                <a:solidFill>
                  <a:schemeClr val="accent3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50" b="1" dirty="0" err="1">
                <a:solidFill>
                  <a:schemeClr val="accent3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trenera</a:t>
            </a:r>
            <a:r>
              <a:rPr lang="en-US" sz="2050" b="1" dirty="0">
                <a:solidFill>
                  <a:schemeClr val="accent3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050" b="1" dirty="0" err="1">
                <a:solidFill>
                  <a:schemeClr val="accent3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dizajna</a:t>
            </a:r>
            <a:r>
              <a:rPr lang="en-US" sz="2050" b="1" dirty="0">
                <a:solidFill>
                  <a:schemeClr val="accent3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050" b="1" dirty="0" err="1">
                <a:solidFill>
                  <a:schemeClr val="accent3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politologije</a:t>
            </a:r>
            <a:r>
              <a:rPr lang="en-US" sz="2050" b="1" dirty="0">
                <a:solidFill>
                  <a:schemeClr val="accent3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050" b="1" dirty="0" err="1">
                <a:solidFill>
                  <a:schemeClr val="accent3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novinarstva</a:t>
            </a:r>
            <a:r>
              <a:rPr lang="en-US" sz="2050" b="1" dirty="0">
                <a:solidFill>
                  <a:schemeClr val="accent3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050" b="1" dirty="0" err="1">
                <a:solidFill>
                  <a:schemeClr val="accent3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sociologije</a:t>
            </a:r>
            <a:r>
              <a:rPr lang="en-US" sz="2050" b="1" dirty="0">
                <a:solidFill>
                  <a:schemeClr val="accent3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050" b="1" dirty="0" err="1">
                <a:solidFill>
                  <a:schemeClr val="accent3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tekstilne</a:t>
            </a:r>
            <a:r>
              <a:rPr lang="en-US" sz="2050" b="1" dirty="0">
                <a:solidFill>
                  <a:schemeClr val="accent3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50" b="1" dirty="0" err="1">
                <a:solidFill>
                  <a:schemeClr val="accent3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tehnologije</a:t>
            </a:r>
            <a:r>
              <a:rPr lang="en-US" sz="2050" b="1" dirty="0">
                <a:solidFill>
                  <a:schemeClr val="accent3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050" b="1" dirty="0" err="1">
                <a:solidFill>
                  <a:schemeClr val="accent3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agroekologije</a:t>
            </a:r>
            <a:r>
              <a:rPr lang="en-US" sz="2050" b="1" dirty="0">
                <a:solidFill>
                  <a:schemeClr val="accent3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50" b="1" dirty="0" err="1">
                <a:solidFill>
                  <a:schemeClr val="accent3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urbanog</a:t>
            </a:r>
            <a:r>
              <a:rPr lang="en-US" sz="2050" b="1" dirty="0">
                <a:solidFill>
                  <a:schemeClr val="accent3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50" b="1" dirty="0" err="1">
                <a:solidFill>
                  <a:schemeClr val="accent3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šumarstva</a:t>
            </a:r>
            <a:r>
              <a:rPr lang="en-US" sz="2050" b="1" dirty="0">
                <a:solidFill>
                  <a:schemeClr val="accent3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050" b="1" dirty="0" err="1">
                <a:solidFill>
                  <a:schemeClr val="accent3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kineziologije</a:t>
            </a:r>
            <a:r>
              <a:rPr lang="en-US" sz="2050" b="1" dirty="0">
                <a:solidFill>
                  <a:schemeClr val="accent3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50" b="1" dirty="0" err="1">
                <a:solidFill>
                  <a:schemeClr val="accent3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-US" sz="2050" b="1" dirty="0">
                <a:solidFill>
                  <a:schemeClr val="accent3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50" b="1" dirty="0" err="1">
                <a:solidFill>
                  <a:schemeClr val="accent3"/>
                </a:solidFill>
                <a:highlight>
                  <a:srgbClr val="F9FAFC"/>
                </a:highlight>
                <a:latin typeface="Montserrat"/>
                <a:ea typeface="Montserrat"/>
                <a:cs typeface="Montserrat"/>
                <a:sym typeface="Montserrat"/>
              </a:rPr>
              <a:t>ekonomije</a:t>
            </a:r>
            <a:endParaRPr sz="3100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486138" y="496088"/>
            <a:ext cx="3823215" cy="5883295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"/>
          <p:cNvSpPr txBox="1"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11111"/>
              <a:buFont typeface="Candara"/>
              <a:buNone/>
            </a:pPr>
            <a:br>
              <a:rPr lang="en-US" sz="24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br>
              <a:rPr lang="en-US" sz="24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br>
              <a:rPr lang="en-US" sz="24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br>
              <a:rPr lang="en-US" sz="24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31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UPIS SE ODVIJA PUTEM MREŽNE STRANICE</a:t>
            </a:r>
            <a:br>
              <a:rPr lang="en-US" sz="31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31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br>
              <a:rPr lang="en-US" sz="31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31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Nacionalnog informacijskog sustava prijava i upisa u srednje škole   - NISpuSŠ</a:t>
            </a:r>
            <a:br>
              <a:rPr lang="en-US" sz="31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br>
              <a:rPr lang="en-US" sz="31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br>
              <a:rPr lang="en-US" sz="31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br>
              <a:rPr lang="en-US" sz="3100" b="1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endParaRPr sz="2400">
              <a:solidFill>
                <a:srgbClr val="262626"/>
              </a:solidFill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4652053" y="-2"/>
            <a:ext cx="7539947" cy="68580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8" name="Google Shape;208;p3"/>
          <p:cNvGrpSpPr/>
          <p:nvPr/>
        </p:nvGrpSpPr>
        <p:grpSpPr>
          <a:xfrm>
            <a:off x="4794400" y="835025"/>
            <a:ext cx="7394536" cy="5337586"/>
            <a:chOff x="0" y="30356"/>
            <a:chExt cx="5914209" cy="4236852"/>
          </a:xfrm>
        </p:grpSpPr>
        <p:sp>
          <p:nvSpPr>
            <p:cNvPr id="209" name="Google Shape;209;p3"/>
            <p:cNvSpPr/>
            <p:nvPr/>
          </p:nvSpPr>
          <p:spPr>
            <a:xfrm>
              <a:off x="0" y="1009728"/>
              <a:ext cx="5914209" cy="1521000"/>
            </a:xfrm>
            <a:prstGeom prst="roundRect">
              <a:avLst>
                <a:gd name="adj" fmla="val 16667"/>
              </a:avLst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3"/>
            <p:cNvSpPr txBox="1"/>
            <p:nvPr/>
          </p:nvSpPr>
          <p:spPr>
            <a:xfrm>
              <a:off x="74247" y="30356"/>
              <a:ext cx="5765700" cy="242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247650" rIns="247650" bIns="247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00"/>
                <a:buFont typeface="Arial"/>
                <a:buNone/>
              </a:pPr>
              <a:endParaRPr sz="48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00"/>
                <a:buFont typeface="Arial"/>
                <a:buNone/>
              </a:pPr>
              <a:endParaRPr sz="48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00"/>
                <a:buFont typeface="Arial"/>
                <a:buNone/>
              </a:pPr>
              <a:r>
                <a:rPr lang="en-US" sz="4300" b="0" i="0" u="sng" strike="noStrike" cap="none" dirty="0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6"/>
                </a:rPr>
                <a:t>https://srednje.e-upisi.hr</a:t>
              </a:r>
              <a:endParaRPr sz="43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500"/>
                <a:buFont typeface="Arial"/>
                <a:buNone/>
              </a:pPr>
              <a:r>
                <a:rPr lang="en-US" sz="4300" u="sng" dirty="0">
                  <a:solidFill>
                    <a:schemeClr val="dk1"/>
                  </a:solidFill>
                </a:rPr>
                <a:t>2</a:t>
              </a:r>
              <a:r>
                <a:rPr lang="hr-HR" sz="4300" u="sng" dirty="0">
                  <a:solidFill>
                    <a:schemeClr val="dk1"/>
                  </a:solidFill>
                </a:rPr>
                <a:t>9</a:t>
              </a:r>
              <a:r>
                <a:rPr lang="en-US" sz="4300" u="sng" dirty="0">
                  <a:solidFill>
                    <a:schemeClr val="dk1"/>
                  </a:solidFill>
                </a:rPr>
                <a:t>.5.202</a:t>
              </a:r>
              <a:r>
                <a:rPr lang="hr-HR" sz="4300" u="sng" dirty="0">
                  <a:solidFill>
                    <a:schemeClr val="dk1"/>
                  </a:solidFill>
                </a:rPr>
                <a:t>3.</a:t>
              </a:r>
              <a:endParaRPr sz="4300" u="sng" dirty="0">
                <a:solidFill>
                  <a:schemeClr val="dk1"/>
                </a:solidFill>
              </a:endParaRPr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0" y="2746208"/>
              <a:ext cx="5914209" cy="1521000"/>
            </a:xfrm>
            <a:prstGeom prst="roundRect">
              <a:avLst>
                <a:gd name="adj" fmla="val 16667"/>
              </a:avLst>
            </a:prstGeom>
            <a:blipFill rotWithShape="1">
              <a:blip r:embed="rId7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3"/>
            <p:cNvSpPr txBox="1"/>
            <p:nvPr/>
          </p:nvSpPr>
          <p:spPr>
            <a:xfrm>
              <a:off x="74249" y="2820457"/>
              <a:ext cx="5765711" cy="13725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 svakom upisnom roku kandidat se može prijaviti za upis u najviše 6 obrazovnih programa.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12f8d0da032_0_0"/>
          <p:cNvSpPr txBox="1">
            <a:spLocks noGrp="1"/>
          </p:cNvSpPr>
          <p:nvPr>
            <p:ph type="title"/>
          </p:nvPr>
        </p:nvSpPr>
        <p:spPr>
          <a:xfrm>
            <a:off x="1295400" y="982125"/>
            <a:ext cx="10341600" cy="1303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ZAKLJUČIVANJE OCJENA ZA 8.R </a:t>
            </a:r>
            <a:r>
              <a:rPr lang="en-US" sz="4800" dirty="0">
                <a:solidFill>
                  <a:srgbClr val="FF0000"/>
                </a:solidFill>
              </a:rPr>
              <a:t>- DO 2</a:t>
            </a:r>
            <a:r>
              <a:rPr lang="hr-HR" sz="4800" dirty="0">
                <a:solidFill>
                  <a:srgbClr val="FF0000"/>
                </a:solidFill>
              </a:rPr>
              <a:t>1.</a:t>
            </a:r>
            <a:r>
              <a:rPr lang="en-US" sz="4800" dirty="0">
                <a:solidFill>
                  <a:srgbClr val="FF0000"/>
                </a:solidFill>
              </a:rPr>
              <a:t>6. </a:t>
            </a:r>
            <a:endParaRPr sz="4800" dirty="0">
              <a:solidFill>
                <a:srgbClr val="FF0000"/>
              </a:solidFill>
            </a:endParaRPr>
          </a:p>
        </p:txBody>
      </p:sp>
      <p:sp>
        <p:nvSpPr>
          <p:cNvPr id="976" name="Google Shape;976;g12f8d0da032_0_0"/>
          <p:cNvSpPr txBox="1">
            <a:spLocks noGrp="1"/>
          </p:cNvSpPr>
          <p:nvPr>
            <p:ph sz="half" idx="2"/>
          </p:nvPr>
        </p:nvSpPr>
        <p:spPr>
          <a:xfrm>
            <a:off x="4028363" y="2686784"/>
            <a:ext cx="4135273" cy="366956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400" dirty="0" err="1"/>
              <a:t>Potrebno</a:t>
            </a:r>
            <a:r>
              <a:rPr lang="en-US" sz="3400" dirty="0"/>
              <a:t> je </a:t>
            </a:r>
            <a:r>
              <a:rPr lang="en-US" sz="3400" dirty="0" err="1"/>
              <a:t>ocjene</a:t>
            </a:r>
            <a:r>
              <a:rPr lang="en-US" sz="3400" dirty="0"/>
              <a:t> </a:t>
            </a:r>
            <a:endParaRPr sz="3400" dirty="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400" dirty="0" err="1">
                <a:solidFill>
                  <a:srgbClr val="0000FF"/>
                </a:solidFill>
              </a:rPr>
              <a:t>zaključiti</a:t>
            </a:r>
            <a:r>
              <a:rPr lang="en-US" sz="3400" dirty="0">
                <a:solidFill>
                  <a:srgbClr val="0000FF"/>
                </a:solidFill>
              </a:rPr>
              <a:t> </a:t>
            </a:r>
            <a:endParaRPr sz="3400" dirty="0">
              <a:solidFill>
                <a:srgbClr val="0000FF"/>
              </a:solidFill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400" dirty="0"/>
              <a:t>i</a:t>
            </a:r>
            <a:endParaRPr sz="3400" dirty="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3400" dirty="0" err="1">
                <a:solidFill>
                  <a:srgbClr val="CC3399"/>
                </a:solidFill>
              </a:rPr>
              <a:t>zaključati</a:t>
            </a:r>
            <a:r>
              <a:rPr lang="en-US" sz="3400" dirty="0">
                <a:solidFill>
                  <a:srgbClr val="CC3399"/>
                </a:solidFill>
              </a:rPr>
              <a:t>  </a:t>
            </a:r>
            <a:endParaRPr sz="3400" dirty="0">
              <a:solidFill>
                <a:srgbClr val="CC3399"/>
              </a:solidFill>
            </a:endParaRPr>
          </a:p>
        </p:txBody>
      </p:sp>
      <p:sp>
        <p:nvSpPr>
          <p:cNvPr id="977" name="Google Shape;977;g12f8d0da032_0_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50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g12f8a360fa3_4_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1666"/>
              <a:buFont typeface="Candara"/>
              <a:buNone/>
            </a:pPr>
            <a:r>
              <a:rPr lang="hr-HR" sz="4800" dirty="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I </a:t>
            </a:r>
            <a:r>
              <a:rPr lang="en-US" sz="4800" dirty="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NA KRAJU …</a:t>
            </a:r>
            <a:endParaRPr dirty="0"/>
          </a:p>
        </p:txBody>
      </p:sp>
      <p:sp>
        <p:nvSpPr>
          <p:cNvPr id="985" name="Google Shape;985;g12f8a360fa3_4_35"/>
          <p:cNvSpPr txBox="1">
            <a:spLocks noGrp="1"/>
          </p:cNvSpPr>
          <p:nvPr>
            <p:ph idx="1"/>
          </p:nvPr>
        </p:nvSpPr>
        <p:spPr>
          <a:xfrm>
            <a:off x="395784" y="1405719"/>
            <a:ext cx="11400431" cy="469482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>
              <a:spcBef>
                <a:spcPts val="360"/>
              </a:spcBef>
              <a:buAutoNum type="arabicPeriod"/>
            </a:pPr>
            <a:r>
              <a:rPr lang="hr-HR" dirty="0"/>
              <a:t>Zajedno s djetetom </a:t>
            </a:r>
            <a:r>
              <a:rPr lang="hr-HR" b="1" dirty="0"/>
              <a:t>razmotrite opcije</a:t>
            </a:r>
            <a:r>
              <a:rPr lang="hr-HR" dirty="0"/>
              <a:t>. Možete napraviti popis škola koje su od interesa djetetu te argumentirano raspraviti o </a:t>
            </a:r>
            <a:r>
              <a:rPr lang="hr-HR" b="1" dirty="0"/>
              <a:t>pozitivnim i negativnim stranama </a:t>
            </a:r>
            <a:r>
              <a:rPr lang="hr-HR" dirty="0"/>
              <a:t>svake pojedinačno (udaljenost od doma, kriteriji upisa, interesi, predmeti, daljnje mogućnosti i </a:t>
            </a:r>
            <a:r>
              <a:rPr lang="hr-HR" dirty="0" err="1"/>
              <a:t>sl</a:t>
            </a:r>
            <a:r>
              <a:rPr lang="hr-HR" dirty="0"/>
              <a:t>). </a:t>
            </a:r>
            <a:r>
              <a:rPr lang="hr-HR" dirty="0">
                <a:solidFill>
                  <a:srgbClr val="FF0000"/>
                </a:solidFill>
              </a:rPr>
              <a:t>Budite podrška djetetu, no konačna odluka neka ostane na njima! </a:t>
            </a:r>
            <a:r>
              <a:rPr lang="hr-HR" dirty="0"/>
              <a:t>Upravo dijete znaš što ga/ju najviše zanima i kojim bi putem volio/</a:t>
            </a:r>
            <a:r>
              <a:rPr lang="hr-HR" dirty="0" err="1"/>
              <a:t>la</a:t>
            </a:r>
            <a:r>
              <a:rPr lang="hr-HR" dirty="0"/>
              <a:t> krenuti.</a:t>
            </a:r>
          </a:p>
          <a:p>
            <a:pPr marL="0" lvl="0" indent="0">
              <a:spcBef>
                <a:spcPts val="360"/>
              </a:spcBef>
              <a:buNone/>
            </a:pPr>
            <a:endParaRPr lang="hr-HR" dirty="0"/>
          </a:p>
          <a:p>
            <a:pPr marL="0" lvl="0" indent="0">
              <a:spcBef>
                <a:spcPts val="360"/>
              </a:spcBef>
              <a:buNone/>
            </a:pPr>
            <a:r>
              <a:rPr lang="hr-HR" dirty="0"/>
              <a:t>2. </a:t>
            </a:r>
            <a:r>
              <a:rPr lang="hr-HR" dirty="0">
                <a:solidFill>
                  <a:srgbClr val="FF0000"/>
                </a:solidFill>
              </a:rPr>
              <a:t>BITI PODRŠKA U CIJELOM PROCESU!</a:t>
            </a:r>
          </a:p>
          <a:p>
            <a:pPr marL="0" lvl="0" indent="0">
              <a:spcBef>
                <a:spcPts val="360"/>
              </a:spcBef>
              <a:buNone/>
            </a:pPr>
            <a:r>
              <a:rPr lang="hr-HR" dirty="0">
                <a:solidFill>
                  <a:srgbClr val="FF0000"/>
                </a:solidFill>
              </a:rPr>
              <a:t>3. VAŽNOST PREDVIDLJIVOSTI I PRIPREME JER NAM DAJE SIGURNOST! </a:t>
            </a:r>
            <a:r>
              <a:rPr lang="hr-HR" dirty="0">
                <a:solidFill>
                  <a:schemeClr val="tx1"/>
                </a:solidFill>
              </a:rPr>
              <a:t>– na vrijeme sve pripremiti, proučiti put do škole i sl.</a:t>
            </a:r>
          </a:p>
          <a:p>
            <a:pPr marL="0" lvl="0" indent="0">
              <a:spcBef>
                <a:spcPts val="360"/>
              </a:spcBef>
              <a:buNone/>
            </a:pPr>
            <a:r>
              <a:rPr lang="hr-HR" dirty="0"/>
              <a:t>3. Za svaku promjenu potrebno je vrijeme prilagodbe. </a:t>
            </a:r>
            <a:r>
              <a:rPr lang="hr-HR" dirty="0">
                <a:solidFill>
                  <a:srgbClr val="FF0000"/>
                </a:solidFill>
              </a:rPr>
              <a:t>Budite strpljivi.</a:t>
            </a:r>
          </a:p>
          <a:p>
            <a:pPr marL="0" lvl="0" indent="0">
              <a:spcBef>
                <a:spcPts val="360"/>
              </a:spcBef>
              <a:buNone/>
            </a:pPr>
            <a:endParaRPr dirty="0"/>
          </a:p>
        </p:txBody>
      </p:sp>
      <p:sp>
        <p:nvSpPr>
          <p:cNvPr id="986" name="Google Shape;986;g12f8a360fa3_4_3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51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323833"/>
          </a:xfrm>
        </p:spPr>
        <p:txBody>
          <a:bodyPr/>
          <a:lstStyle/>
          <a:p>
            <a:r>
              <a:rPr lang="hr-HR" dirty="0"/>
              <a:t>NPR.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541362" y="1900452"/>
            <a:ext cx="5386917" cy="609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r-HR" b="1" dirty="0"/>
              <a:t>Medicinska škola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quarter" idx="3"/>
          </p:nvPr>
        </p:nvSpPr>
        <p:spPr>
          <a:xfrm>
            <a:off x="6265839" y="1900450"/>
            <a:ext cx="5389033" cy="609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r-HR" b="1" dirty="0"/>
              <a:t>Gimnazija </a:t>
            </a: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52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13"/>
          </p:nvPr>
        </p:nvSpPr>
        <p:spPr>
          <a:xfrm>
            <a:off x="609600" y="2715904"/>
            <a:ext cx="5388864" cy="341057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/>
              <a:t>bliže je kući</a:t>
            </a:r>
          </a:p>
          <a:p>
            <a:r>
              <a:rPr lang="hr-HR" dirty="0"/>
              <a:t>imam struku kad završim</a:t>
            </a:r>
          </a:p>
          <a:p>
            <a:r>
              <a:rPr lang="hr-HR" dirty="0"/>
              <a:t>ne moram na maturu ako odlučim ne ići na </a:t>
            </a:r>
            <a:r>
              <a:rPr lang="hr-HR" dirty="0" err="1"/>
              <a:t>fax</a:t>
            </a:r>
            <a:endParaRPr lang="hr-HR" dirty="0"/>
          </a:p>
          <a:p>
            <a:r>
              <a:rPr lang="hr-HR" dirty="0"/>
              <a:t>…</a:t>
            </a:r>
          </a:p>
        </p:txBody>
      </p:sp>
      <p:sp>
        <p:nvSpPr>
          <p:cNvPr id="7" name="Rezervirano mjesto sadržaja 6"/>
          <p:cNvSpPr>
            <a:spLocks noGrp="1"/>
          </p:cNvSpPr>
          <p:nvPr>
            <p:ph sz="quarter" idx="14"/>
          </p:nvPr>
        </p:nvSpPr>
        <p:spPr>
          <a:xfrm>
            <a:off x="6230112" y="2729552"/>
            <a:ext cx="5388864" cy="339648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/>
              <a:t>idu i prijatelji koje znam</a:t>
            </a:r>
          </a:p>
          <a:p>
            <a:r>
              <a:rPr lang="hr-HR" dirty="0"/>
              <a:t>blizu je maminog posla</a:t>
            </a:r>
          </a:p>
          <a:p>
            <a:r>
              <a:rPr lang="hr-HR" dirty="0"/>
              <a:t>lakše ću upisati </a:t>
            </a:r>
            <a:r>
              <a:rPr lang="hr-HR" dirty="0" err="1"/>
              <a:t>fax</a:t>
            </a:r>
            <a:endParaRPr lang="hr-HR" dirty="0"/>
          </a:p>
          <a:p>
            <a:r>
              <a:rPr lang="hr-HR" dirty="0"/>
              <a:t>…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324645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7FD79-A733-469A-AB63-459344AF6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OPREZ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43483-3A8A-4F1F-AAE4-1B6898DE9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Centri za odgoj i obrazovanje – učenici s teškoćama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RANGIRANJE – </a:t>
            </a:r>
            <a:r>
              <a:rPr lang="hr-HR" dirty="0">
                <a:solidFill>
                  <a:srgbClr val="FF0000"/>
                </a:solidFill>
              </a:rPr>
              <a:t>pratiti rang učenika i upisnu kvotu!! </a:t>
            </a:r>
            <a:r>
              <a:rPr lang="hr-HR" dirty="0"/>
              <a:t>– ako je učenik na svih 6 odabranih kvota daleko od upisne kvote – mijenjati obrazovne programe</a:t>
            </a:r>
          </a:p>
          <a:p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E8D9D6-DAF5-47F1-8F70-978B1DF6C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53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62297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09600" y="368490"/>
            <a:ext cx="10972800" cy="635298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pl-PL" sz="6000" dirty="0"/>
          </a:p>
          <a:p>
            <a:pPr marL="0" indent="0" algn="ctr">
              <a:buNone/>
            </a:pPr>
            <a:r>
              <a:rPr lang="pl-PL" sz="6000" dirty="0"/>
              <a:t>Pitanja?</a:t>
            </a:r>
          </a:p>
          <a:p>
            <a:r>
              <a:rPr lang="hr-HR" sz="2600" dirty="0"/>
              <a:t>razrednik</a:t>
            </a:r>
          </a:p>
          <a:p>
            <a:r>
              <a:rPr lang="hr-HR" sz="2600" dirty="0"/>
              <a:t>pedagoginja </a:t>
            </a:r>
            <a:r>
              <a:rPr lang="hr-HR" sz="2600" dirty="0">
                <a:hlinkClick r:id="rId2"/>
              </a:rPr>
              <a:t>janja.skoda@skole.hr</a:t>
            </a:r>
            <a:endParaRPr lang="hr-HR" sz="2600" dirty="0"/>
          </a:p>
          <a:p>
            <a:r>
              <a:rPr lang="hr-HR" sz="2600" dirty="0" err="1"/>
              <a:t>logopedinja</a:t>
            </a:r>
            <a:r>
              <a:rPr lang="hr-HR" sz="2600" dirty="0"/>
              <a:t> </a:t>
            </a:r>
            <a:r>
              <a:rPr lang="hr-HR" sz="2600" dirty="0">
                <a:hlinkClick r:id="rId3"/>
              </a:rPr>
              <a:t>suncica.vojnovic@skole.hr</a:t>
            </a:r>
            <a:endParaRPr lang="hr-HR" sz="2600" dirty="0"/>
          </a:p>
          <a:p>
            <a:r>
              <a:rPr lang="hr-HR" sz="2600" dirty="0"/>
              <a:t>psihologinja </a:t>
            </a:r>
            <a:r>
              <a:rPr lang="hr-HR" sz="2600" dirty="0">
                <a:hlinkClick r:id="rId4"/>
              </a:rPr>
              <a:t>matea.smetko@skole.hr</a:t>
            </a:r>
            <a:endParaRPr lang="hr-HR" sz="2600" dirty="0"/>
          </a:p>
          <a:p>
            <a:r>
              <a:rPr lang="hr-HR" sz="2600" dirty="0"/>
              <a:t>nakon završetka nastave – osobni dolazak u MŠ </a:t>
            </a:r>
            <a:r>
              <a:rPr lang="hr-HR" sz="2600" dirty="0" err="1"/>
              <a:t>Kašina</a:t>
            </a:r>
            <a:endParaRPr lang="pl-PL" sz="3000" dirty="0"/>
          </a:p>
          <a:p>
            <a:pPr marL="0" indent="0" algn="ctr">
              <a:buNone/>
            </a:pPr>
            <a:endParaRPr lang="pl-PL" sz="6000" dirty="0"/>
          </a:p>
          <a:p>
            <a:pPr marL="0" indent="0" algn="ctr">
              <a:buNone/>
            </a:pPr>
            <a:r>
              <a:rPr lang="pl-PL" sz="6000" dirty="0"/>
              <a:t>Sretno! </a:t>
            </a:r>
            <a:r>
              <a:rPr lang="pl-PL" sz="6000" dirty="0">
                <a:sym typeface="Wingdings" panose="05000000000000000000" pitchFamily="2" charset="2"/>
              </a:rPr>
              <a:t></a:t>
            </a:r>
            <a:endParaRPr lang="hr-HR" sz="60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54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8340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2d25715cb3_0_47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</p:spPr>
        <p:txBody>
          <a:bodyPr spcFirstLastPara="1" lIns="91425" tIns="45700" rIns="91425" bIns="45700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r>
              <a:rPr lang="en-US" u="sng">
                <a:hlinkClick r:id="rId3"/>
              </a:rPr>
              <a:t>https://srednje.e-upisi.hr</a:t>
            </a:r>
            <a:endParaRPr lang="en-US"/>
          </a:p>
        </p:txBody>
      </p:sp>
      <p:pic>
        <p:nvPicPr>
          <p:cNvPr id="3" name="Rezervirano mjesto sadržaja 2" descr="Slika na kojoj se prikazuje tekst, Font, broj, softver">
            <a:extLst>
              <a:ext uri="{FF2B5EF4-FFF2-40B4-BE49-F238E27FC236}">
                <a16:creationId xmlns:a16="http://schemas.microsoft.com/office/drawing/2014/main" id="{75CF4362-795B-5ADA-33C2-AE5AA02E28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7835" y="1764633"/>
            <a:ext cx="12004489" cy="4591717"/>
          </a:xfrm>
          <a:prstGeom prst="rect">
            <a:avLst/>
          </a:prstGeom>
          <a:noFill/>
        </p:spPr>
      </p:pic>
      <p:sp>
        <p:nvSpPr>
          <p:cNvPr id="220" name="Google Shape;220;g12d25715cb3_0_47"/>
          <p:cNvSpPr txBox="1">
            <a:spLocks noGrp="1"/>
          </p:cNvSpPr>
          <p:nvPr>
            <p:ph type="sldNum" sz="quarter" idx="12"/>
          </p:nvPr>
        </p:nvSpPr>
        <p:spPr>
          <a:xfrm>
            <a:off x="11391038" y="6356351"/>
            <a:ext cx="749300" cy="365125"/>
          </a:xfrm>
        </p:spPr>
        <p:txBody>
          <a:bodyPr spcFirstLastPara="1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t>6</a:t>
            </a:fld>
            <a:endParaRPr lang="hr-H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"/>
          <p:cNvSpPr txBox="1">
            <a:spLocks noGrp="1"/>
          </p:cNvSpPr>
          <p:nvPr>
            <p:ph type="title"/>
          </p:nvPr>
        </p:nvSpPr>
        <p:spPr>
          <a:xfrm>
            <a:off x="1295400" y="704100"/>
            <a:ext cx="9601200" cy="8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en-US" sz="360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PRIJAVA U SUSTAV  ZA UČENIKE </a:t>
            </a:r>
            <a:r>
              <a:rPr lang="en-US" sz="4400">
                <a:solidFill>
                  <a:srgbClr val="0070C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4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44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 </a:t>
            </a:r>
            <a:endParaRPr/>
          </a:p>
        </p:txBody>
      </p:sp>
      <p:sp>
        <p:nvSpPr>
          <p:cNvPr id="227" name="Google Shape;227;p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4"/>
          <p:cNvSpPr txBox="1">
            <a:spLocks noGrp="1"/>
          </p:cNvSpPr>
          <p:nvPr>
            <p:ph type="title" idx="4294967295"/>
          </p:nvPr>
        </p:nvSpPr>
        <p:spPr>
          <a:xfrm>
            <a:off x="1295400" y="4081713"/>
            <a:ext cx="9601200" cy="81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en-US" sz="3500" dirty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PRIJAVA U SUSTAV  ZA RODITELJE</a:t>
            </a:r>
            <a:r>
              <a:rPr lang="en-US" dirty="0">
                <a:solidFill>
                  <a:srgbClr val="9900F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4400" dirty="0">
                <a:solidFill>
                  <a:srgbClr val="9900FF"/>
                </a:solidFill>
                <a:latin typeface="Candara"/>
                <a:ea typeface="Candara"/>
                <a:cs typeface="Candara"/>
                <a:sym typeface="Candara"/>
              </a:rPr>
              <a:t>  </a:t>
            </a:r>
            <a:r>
              <a:rPr lang="en-US" sz="4400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 </a:t>
            </a:r>
            <a:endParaRPr dirty="0"/>
          </a:p>
        </p:txBody>
      </p:sp>
      <p:pic>
        <p:nvPicPr>
          <p:cNvPr id="228" name="Google Shape;22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5400" y="1644874"/>
            <a:ext cx="9001125" cy="220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5438" y="4897688"/>
            <a:ext cx="9001125" cy="181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5"/>
          <p:cNvSpPr/>
          <p:nvPr/>
        </p:nvSpPr>
        <p:spPr>
          <a:xfrm>
            <a:off x="486138" y="488137"/>
            <a:ext cx="11227442" cy="588329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14300" dist="127000" dir="4800000" sx="99000" sy="99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7" name="Google Shape;237;p5"/>
          <p:cNvSpPr/>
          <p:nvPr/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Garamond"/>
              <a:buNone/>
            </a:pPr>
            <a:r>
              <a:rPr lang="en-US" dirty="0"/>
              <a:t>PRIJAVA U SUSTAV – od 2</a:t>
            </a:r>
            <a:r>
              <a:rPr lang="hr-HR" dirty="0"/>
              <a:t>9</a:t>
            </a:r>
            <a:r>
              <a:rPr lang="en-US" dirty="0"/>
              <a:t>. </a:t>
            </a:r>
            <a:r>
              <a:rPr lang="en-US" dirty="0" err="1"/>
              <a:t>svibnja</a:t>
            </a:r>
            <a:r>
              <a:rPr lang="en-US" dirty="0"/>
              <a:t> 202</a:t>
            </a:r>
            <a:r>
              <a:rPr lang="hr-HR" dirty="0"/>
              <a:t>3</a:t>
            </a:r>
            <a:r>
              <a:rPr lang="en-US" dirty="0"/>
              <a:t>. </a:t>
            </a:r>
            <a:r>
              <a:rPr lang="en-US" dirty="0" err="1"/>
              <a:t>godine</a:t>
            </a:r>
            <a:r>
              <a:rPr lang="en-US" dirty="0"/>
              <a:t> </a:t>
            </a:r>
            <a:r>
              <a:rPr lang="en-US" dirty="0" err="1"/>
              <a:t>iza</a:t>
            </a:r>
            <a:r>
              <a:rPr lang="en-US" dirty="0"/>
              <a:t> 12:00 sati. </a:t>
            </a:r>
            <a:endParaRPr dirty="0"/>
          </a:p>
        </p:txBody>
      </p:sp>
      <p:cxnSp>
        <p:nvCxnSpPr>
          <p:cNvPr id="239" name="Google Shape;239;p5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40" name="Google Shape;240;p5"/>
          <p:cNvGrpSpPr/>
          <p:nvPr/>
        </p:nvGrpSpPr>
        <p:grpSpPr>
          <a:xfrm>
            <a:off x="-18288" y="3128956"/>
            <a:ext cx="12234672" cy="658368"/>
            <a:chOff x="-18288" y="3128956"/>
            <a:chExt cx="12234672" cy="658368"/>
          </a:xfrm>
        </p:grpSpPr>
        <p:sp>
          <p:nvSpPr>
            <p:cNvPr id="241" name="Google Shape;241;p5"/>
            <p:cNvSpPr/>
            <p:nvPr/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pic>
          <p:nvPicPr>
            <p:cNvPr id="242" name="Google Shape;242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3" name="Google Shape;243;p5"/>
            <p:cNvSpPr/>
            <p:nvPr/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pic>
          <p:nvPicPr>
            <p:cNvPr id="244" name="Google Shape;244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5" name="Google Shape;245;p5"/>
          <p:cNvSpPr txBox="1"/>
          <p:nvPr/>
        </p:nvSpPr>
        <p:spPr>
          <a:xfrm>
            <a:off x="5514975" y="6249988"/>
            <a:ext cx="1162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6" name="Google Shape;246;p5"/>
          <p:cNvGrpSpPr/>
          <p:nvPr/>
        </p:nvGrpSpPr>
        <p:grpSpPr>
          <a:xfrm>
            <a:off x="1044259" y="2381436"/>
            <a:ext cx="10286821" cy="3716057"/>
            <a:chOff x="408097" y="-192557"/>
            <a:chExt cx="10286821" cy="3716057"/>
          </a:xfrm>
        </p:grpSpPr>
        <p:sp>
          <p:nvSpPr>
            <p:cNvPr id="247" name="Google Shape;247;p5"/>
            <p:cNvSpPr/>
            <p:nvPr/>
          </p:nvSpPr>
          <p:spPr>
            <a:xfrm>
              <a:off x="408097" y="-192557"/>
              <a:ext cx="5055600" cy="343710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2000" dirty="0" err="1"/>
                <a:t>Nakon</a:t>
              </a:r>
              <a:r>
                <a:rPr lang="en-US" sz="2000" dirty="0"/>
                <a:t> </a:t>
              </a:r>
              <a:r>
                <a:rPr lang="en-US" sz="2000" dirty="0" err="1"/>
                <a:t>ulaska</a:t>
              </a:r>
              <a:r>
                <a:rPr lang="en-US" sz="2000" dirty="0"/>
                <a:t> u </a:t>
              </a:r>
              <a:r>
                <a:rPr lang="en-US" sz="2000" dirty="0" err="1"/>
                <a:t>sustav</a:t>
              </a:r>
              <a:r>
                <a:rPr lang="en-US" sz="2000" dirty="0"/>
                <a:t>, </a:t>
              </a:r>
              <a:r>
                <a:rPr lang="en-US" sz="2000" dirty="0" err="1"/>
                <a:t>učenici</a:t>
              </a:r>
              <a:r>
                <a:rPr lang="en-US" sz="2000" dirty="0"/>
                <a:t> </a:t>
              </a:r>
              <a:r>
                <a:rPr lang="en-US" sz="2000" dirty="0" err="1"/>
                <a:t>moraju</a:t>
              </a:r>
              <a:r>
                <a:rPr lang="en-US" sz="2000" dirty="0"/>
                <a:t> </a:t>
              </a:r>
              <a:r>
                <a:rPr lang="en-US" sz="2000" dirty="0" err="1"/>
                <a:t>pregledati</a:t>
              </a:r>
              <a:r>
                <a:rPr lang="en-US" sz="2000" dirty="0"/>
                <a:t> </a:t>
              </a:r>
              <a:r>
                <a:rPr lang="en-US" sz="2000" dirty="0" err="1"/>
                <a:t>svoje</a:t>
              </a:r>
              <a:r>
                <a:rPr lang="en-US" sz="2000" dirty="0"/>
                <a:t> </a:t>
              </a:r>
              <a:r>
                <a:rPr lang="en-US" sz="2000" dirty="0" err="1"/>
                <a:t>podatke</a:t>
              </a:r>
              <a:r>
                <a:rPr lang="en-US" sz="2000" dirty="0"/>
                <a:t> </a:t>
              </a:r>
              <a:endParaRPr sz="2000" dirty="0"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2000" dirty="0" err="1">
                  <a:solidFill>
                    <a:schemeClr val="dk1"/>
                  </a:solidFill>
                </a:rPr>
                <a:t>na</a:t>
              </a:r>
              <a:r>
                <a:rPr lang="en-US" sz="2000" dirty="0">
                  <a:solidFill>
                    <a:schemeClr val="dk1"/>
                  </a:solidFill>
                </a:rPr>
                <a:t> </a:t>
              </a:r>
              <a:r>
                <a:rPr lang="en-US" sz="2000" dirty="0" err="1">
                  <a:solidFill>
                    <a:schemeClr val="dk1"/>
                  </a:solidFill>
                </a:rPr>
                <a:t>kartici</a:t>
              </a:r>
              <a:r>
                <a:rPr lang="hr-HR" sz="2000" dirty="0">
                  <a:solidFill>
                    <a:schemeClr val="dk1"/>
                  </a:solidFill>
                </a:rPr>
                <a:t> </a:t>
              </a:r>
              <a:r>
                <a:rPr lang="en-US" sz="2000" dirty="0">
                  <a:solidFill>
                    <a:schemeClr val="dk1"/>
                  </a:solidFill>
                </a:rPr>
                <a:t> </a:t>
              </a:r>
              <a:r>
                <a:rPr lang="en-US" sz="2000" u="sng" dirty="0">
                  <a:solidFill>
                    <a:schemeClr val="dk1"/>
                  </a:solidFill>
                </a:rPr>
                <a:t>"Moji </a:t>
              </a:r>
              <a:r>
                <a:rPr lang="en-US" sz="2000" u="sng" dirty="0" err="1">
                  <a:solidFill>
                    <a:schemeClr val="dk1"/>
                  </a:solidFill>
                </a:rPr>
                <a:t>podaci</a:t>
              </a:r>
              <a:r>
                <a:rPr lang="en-US" sz="2000" u="sng" dirty="0">
                  <a:solidFill>
                    <a:schemeClr val="dk1"/>
                  </a:solidFill>
                </a:rPr>
                <a:t>" </a:t>
              </a:r>
              <a:endParaRPr sz="2000" u="sng" dirty="0">
                <a:solidFill>
                  <a:schemeClr val="dk1"/>
                </a:solidFill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2000" dirty="0"/>
                <a:t> </a:t>
              </a:r>
              <a:endParaRPr sz="2000" dirty="0"/>
            </a:p>
            <a:p>
              <a:pPr marL="342900" lvl="0" indent="-34290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 pitchFamily="34" charset="0"/>
                <a:buChar char="•"/>
              </a:pPr>
              <a:r>
                <a:rPr lang="en-US" sz="2000" dirty="0">
                  <a:solidFill>
                    <a:schemeClr val="bg1"/>
                  </a:solidFill>
                </a:rPr>
                <a:t>(</a:t>
              </a:r>
              <a:r>
                <a:rPr lang="en-US" sz="2000" dirty="0" err="1">
                  <a:solidFill>
                    <a:schemeClr val="tx1"/>
                  </a:solidFill>
                </a:rPr>
                <a:t>adresa</a:t>
              </a:r>
              <a:r>
                <a:rPr lang="en-US" sz="2000" dirty="0">
                  <a:solidFill>
                    <a:schemeClr val="tx1"/>
                  </a:solidFill>
                </a:rPr>
                <a:t>, </a:t>
              </a:r>
              <a:r>
                <a:rPr lang="en-US" sz="2000" dirty="0" err="1">
                  <a:solidFill>
                    <a:schemeClr val="tx1"/>
                  </a:solidFill>
                </a:rPr>
                <a:t>ime</a:t>
              </a:r>
              <a:r>
                <a:rPr lang="en-US" sz="2000" dirty="0">
                  <a:solidFill>
                    <a:schemeClr val="tx1"/>
                  </a:solidFill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</a:rPr>
                <a:t>roditelja</a:t>
              </a:r>
              <a:r>
                <a:rPr lang="en-US" sz="2000" dirty="0">
                  <a:solidFill>
                    <a:schemeClr val="tx1"/>
                  </a:solidFill>
                </a:rPr>
                <a:t>, </a:t>
              </a:r>
              <a:r>
                <a:rPr lang="en-US" sz="2000" dirty="0" err="1">
                  <a:solidFill>
                    <a:schemeClr val="tx1"/>
                  </a:solidFill>
                </a:rPr>
                <a:t>ocjene</a:t>
              </a:r>
              <a:r>
                <a:rPr lang="en-US" sz="2000" dirty="0">
                  <a:solidFill>
                    <a:schemeClr val="tx1"/>
                  </a:solidFill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</a:rPr>
                <a:t>iz</a:t>
              </a:r>
              <a:r>
                <a:rPr lang="en-US" sz="2000" dirty="0">
                  <a:solidFill>
                    <a:schemeClr val="tx1"/>
                  </a:solidFill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</a:rPr>
                <a:t>prijašnjih</a:t>
              </a:r>
              <a:r>
                <a:rPr lang="en-US" sz="2000" dirty="0">
                  <a:solidFill>
                    <a:schemeClr val="tx1"/>
                  </a:solidFill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</a:rPr>
                <a:t>razreda</a:t>
              </a:r>
              <a:r>
                <a:rPr lang="en-US" sz="2000" dirty="0">
                  <a:solidFill>
                    <a:schemeClr val="tx1"/>
                  </a:solidFill>
                </a:rPr>
                <a:t> </a:t>
              </a:r>
              <a:r>
                <a:rPr lang="en-US" sz="2000" dirty="0">
                  <a:solidFill>
                    <a:schemeClr val="bg1"/>
                  </a:solidFill>
                </a:rPr>
                <a:t>l</a:t>
              </a:r>
              <a:r>
                <a:rPr lang="en-US" sz="2000" b="1" dirty="0">
                  <a:solidFill>
                    <a:schemeClr val="bg1"/>
                  </a:solidFill>
                </a:rPr>
                <a:t>.)</a:t>
              </a:r>
              <a:endParaRPr sz="2000" b="1" dirty="0">
                <a:solidFill>
                  <a:schemeClr val="bg1"/>
                </a:solidFill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2000" b="1" dirty="0"/>
            </a:p>
            <a:p>
              <a:pPr marL="3429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itchFamily="34" charset="0"/>
                <a:buChar char="•"/>
              </a:pPr>
              <a:r>
                <a:rPr lang="en-US" sz="2000" b="1" dirty="0"/>
                <a:t>        </a:t>
              </a:r>
              <a:r>
                <a:rPr lang="en-US" sz="2000" b="1" dirty="0" err="1"/>
                <a:t>eventualne</a:t>
              </a:r>
              <a:r>
                <a:rPr lang="en-US" sz="2000" b="1" dirty="0"/>
                <a:t> </a:t>
              </a:r>
              <a:r>
                <a:rPr lang="en-US" sz="2000" b="1" dirty="0" err="1"/>
                <a:t>nepravilnosti</a:t>
              </a:r>
              <a:r>
                <a:rPr lang="en-US" sz="2000" b="1" dirty="0"/>
                <a:t> </a:t>
              </a:r>
              <a:endParaRPr sz="2000" b="1" dirty="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2000" b="1" dirty="0" err="1"/>
                <a:t>prijaviti</a:t>
              </a:r>
              <a:r>
                <a:rPr lang="en-US" sz="2000" b="1" dirty="0"/>
                <a:t> </a:t>
              </a:r>
              <a:r>
                <a:rPr lang="en-US" sz="2000" b="1" dirty="0" err="1"/>
                <a:t>svom</a:t>
              </a:r>
              <a:r>
                <a:rPr lang="en-US" sz="2000" b="1" dirty="0"/>
                <a:t> </a:t>
              </a:r>
              <a:r>
                <a:rPr lang="en-US" sz="2000" b="1" u="sng" dirty="0" err="1">
                  <a:solidFill>
                    <a:srgbClr val="FF0000"/>
                  </a:solidFill>
                </a:rPr>
                <a:t>razredniku</a:t>
              </a:r>
              <a:r>
                <a:rPr lang="hr-HR" sz="2000" b="1" u="sng" dirty="0">
                  <a:solidFill>
                    <a:srgbClr val="FF0000"/>
                  </a:solidFill>
                </a:rPr>
                <a:t>/</a:t>
              </a:r>
              <a:r>
                <a:rPr lang="hr-HR" sz="2000" b="1" u="sng" dirty="0" err="1">
                  <a:solidFill>
                    <a:srgbClr val="FF0000"/>
                  </a:solidFill>
                </a:rPr>
                <a:t>ci</a:t>
              </a:r>
              <a:endParaRPr sz="2000" b="1" u="sng" dirty="0">
                <a:solidFill>
                  <a:srgbClr val="FF0000"/>
                </a:solidFill>
              </a:endParaRPr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8472518" y="0"/>
              <a:ext cx="2222400" cy="3523500"/>
            </a:xfrm>
            <a:prstGeom prst="rect">
              <a:avLst/>
            </a:prstGeom>
            <a:blipFill rotWithShape="1">
              <a:blip r:embed="rId5">
                <a:alphaModFix/>
              </a:blip>
              <a:tile tx="0" ty="0" sx="99997" sy="99997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5"/>
            <p:cNvSpPr txBox="1"/>
            <p:nvPr/>
          </p:nvSpPr>
          <p:spPr>
            <a:xfrm>
              <a:off x="8472518" y="0"/>
              <a:ext cx="2222400" cy="352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" name="Slika 2" descr="Slika na kojoj se prikazuje tekst, snimka zaslona, Font, broj&#10;&#10;Opis je automatski generiran">
            <a:extLst>
              <a:ext uri="{FF2B5EF4-FFF2-40B4-BE49-F238E27FC236}">
                <a16:creationId xmlns:a16="http://schemas.microsoft.com/office/drawing/2014/main" id="{BD456B50-C2DF-0DBC-0906-41484A5B5D9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3886"/>
          <a:stretch/>
        </p:blipFill>
        <p:spPr>
          <a:xfrm>
            <a:off x="6240151" y="1537836"/>
            <a:ext cx="5134387" cy="50749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9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9"/>
          <p:cNvSpPr/>
          <p:nvPr/>
        </p:nvSpPr>
        <p:spPr>
          <a:xfrm>
            <a:off x="486138" y="496088"/>
            <a:ext cx="3823215" cy="5883295"/>
          </a:xfrm>
          <a:prstGeom prst="rect">
            <a:avLst/>
          </a:prstGeom>
          <a:blipFill rotWithShape="1">
            <a:blip r:embed="rId4">
              <a:alphaModFix/>
            </a:blip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9"/>
          <p:cNvSpPr/>
          <p:nvPr/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9"/>
          <p:cNvSpPr txBox="1"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ndara"/>
              <a:buNone/>
            </a:pPr>
            <a:br>
              <a:rPr lang="en-US" sz="3400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3400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  <a:t>PRIJAVA PROGRAMA</a:t>
            </a:r>
            <a:br>
              <a:rPr lang="en-US" sz="3400">
                <a:solidFill>
                  <a:srgbClr val="262626"/>
                </a:solidFill>
                <a:latin typeface="Candara"/>
                <a:ea typeface="Candara"/>
                <a:cs typeface="Candara"/>
                <a:sym typeface="Candara"/>
              </a:rPr>
            </a:br>
            <a:endParaRPr sz="3400">
              <a:solidFill>
                <a:srgbClr val="262626"/>
              </a:solidFill>
            </a:endParaRPr>
          </a:p>
        </p:txBody>
      </p:sp>
      <p:sp>
        <p:nvSpPr>
          <p:cNvPr id="268" name="Google Shape;268;p9"/>
          <p:cNvSpPr/>
          <p:nvPr/>
        </p:nvSpPr>
        <p:spPr>
          <a:xfrm>
            <a:off x="4652053" y="-2"/>
            <a:ext cx="7539947" cy="68580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9" name="Google Shape;269;p9"/>
          <p:cNvGrpSpPr/>
          <p:nvPr/>
        </p:nvGrpSpPr>
        <p:grpSpPr>
          <a:xfrm>
            <a:off x="4795500" y="294796"/>
            <a:ext cx="7396509" cy="6082266"/>
            <a:chOff x="0" y="91612"/>
            <a:chExt cx="7396509" cy="5481000"/>
          </a:xfrm>
        </p:grpSpPr>
        <p:sp>
          <p:nvSpPr>
            <p:cNvPr id="270" name="Google Shape;270;p9"/>
            <p:cNvSpPr/>
            <p:nvPr/>
          </p:nvSpPr>
          <p:spPr>
            <a:xfrm>
              <a:off x="0" y="91612"/>
              <a:ext cx="7396509" cy="1316250"/>
            </a:xfrm>
            <a:prstGeom prst="roundRect">
              <a:avLst>
                <a:gd name="adj" fmla="val 16667"/>
              </a:avLst>
            </a:prstGeom>
            <a:blipFill rotWithShape="1">
              <a:blip r:embed="rId5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9"/>
            <p:cNvSpPr txBox="1"/>
            <p:nvPr/>
          </p:nvSpPr>
          <p:spPr>
            <a:xfrm>
              <a:off x="64254" y="155866"/>
              <a:ext cx="7268001" cy="11877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500" b="1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Početak</a:t>
              </a:r>
              <a:r>
                <a:rPr lang="en-US" sz="25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500" b="1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prijava</a:t>
              </a:r>
              <a:r>
                <a:rPr lang="en-US" sz="25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500" b="1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obrazovnih</a:t>
              </a:r>
              <a:r>
                <a:rPr lang="en-US" sz="25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500" b="1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programa</a:t>
              </a:r>
              <a:r>
                <a:rPr lang="en-US" sz="25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25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5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lang="hr-HR" sz="25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r>
                <a:rPr lang="en-US" sz="25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. 6. 202</a:t>
              </a:r>
              <a:r>
                <a:rPr lang="hr-HR" sz="25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lang="en-US" sz="25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2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0" y="1479862"/>
              <a:ext cx="7396509" cy="1316250"/>
            </a:xfrm>
            <a:prstGeom prst="roundRect">
              <a:avLst>
                <a:gd name="adj" fmla="val 16667"/>
              </a:avLst>
            </a:prstGeom>
            <a:blipFill rotWithShape="1">
              <a:blip r:embed="rId6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9"/>
            <p:cNvSpPr txBox="1"/>
            <p:nvPr/>
          </p:nvSpPr>
          <p:spPr>
            <a:xfrm>
              <a:off x="64254" y="1544116"/>
              <a:ext cx="7268001" cy="11877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2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LISTU  PRIORITETA je važno pažljivo sastaviti – na vrh je potrebno staviti program koji učenik najviše želi upisati i zatim redom ostale programe</a:t>
              </a:r>
              <a:endPara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9"/>
            <p:cNvSpPr/>
            <p:nvPr/>
          </p:nvSpPr>
          <p:spPr>
            <a:xfrm>
              <a:off x="0" y="2868112"/>
              <a:ext cx="7396509" cy="1316250"/>
            </a:xfrm>
            <a:prstGeom prst="roundRect">
              <a:avLst>
                <a:gd name="adj" fmla="val 16667"/>
              </a:avLst>
            </a:prstGeom>
            <a:blipFill rotWithShape="1">
              <a:blip r:embed="rId7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9"/>
            <p:cNvSpPr txBox="1"/>
            <p:nvPr/>
          </p:nvSpPr>
          <p:spPr>
            <a:xfrm>
              <a:off x="64254" y="2932366"/>
              <a:ext cx="7268001" cy="11877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5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</a:t>
              </a:r>
              <a:r>
                <a:rPr lang="en-US" sz="23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ista </a:t>
              </a:r>
              <a:r>
                <a:rPr lang="en-US" sz="2300" b="1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prioriteta</a:t>
              </a:r>
              <a:r>
                <a:rPr lang="en-US" sz="23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300" b="1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može</a:t>
              </a:r>
              <a:r>
                <a:rPr lang="en-US" sz="23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se </a:t>
              </a:r>
              <a:r>
                <a:rPr lang="en-US" sz="2300" b="1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mijenjati</a:t>
              </a:r>
              <a:r>
                <a:rPr lang="en-US" sz="23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300" b="1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zaključno</a:t>
              </a:r>
              <a:r>
                <a:rPr lang="en-US" sz="23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s </a:t>
              </a:r>
              <a:r>
                <a:rPr lang="en-US" sz="2300" b="1" i="0" u="sng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7.7.202</a:t>
              </a:r>
              <a:r>
                <a:rPr lang="hr-HR" sz="2300" b="1" i="0" u="sng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lang="en-US" sz="2300" b="1" i="0" u="sng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r>
                <a:rPr lang="hr-HR" sz="2300" b="1" i="0" u="sng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,</a:t>
              </a:r>
              <a:r>
                <a:rPr lang="en-US" sz="23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300" b="1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nakon</a:t>
              </a:r>
              <a:r>
                <a:rPr lang="en-US" sz="23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toga </a:t>
              </a:r>
              <a:r>
                <a:rPr lang="en-US" sz="2300" b="1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nisu</a:t>
              </a:r>
              <a:r>
                <a:rPr lang="en-US" sz="23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300" b="1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više</a:t>
              </a:r>
              <a:r>
                <a:rPr lang="en-US" sz="23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300" b="1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moguće</a:t>
              </a:r>
              <a:r>
                <a:rPr lang="en-US" sz="23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300" b="1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promjene</a:t>
              </a:r>
              <a:endParaRPr sz="23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9"/>
            <p:cNvSpPr/>
            <p:nvPr/>
          </p:nvSpPr>
          <p:spPr>
            <a:xfrm>
              <a:off x="0" y="4256362"/>
              <a:ext cx="7396509" cy="1316250"/>
            </a:xfrm>
            <a:prstGeom prst="roundRect">
              <a:avLst>
                <a:gd name="adj" fmla="val 16667"/>
              </a:avLst>
            </a:prstGeom>
            <a:blipFill rotWithShape="1">
              <a:blip r:embed="rId8">
                <a:alphaModFix/>
              </a:blip>
              <a:tile tx="0" ty="0" sx="100000" sy="100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9"/>
            <p:cNvSpPr txBox="1"/>
            <p:nvPr/>
          </p:nvSpPr>
          <p:spPr>
            <a:xfrm>
              <a:off x="64254" y="4320616"/>
              <a:ext cx="7268001" cy="11877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2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Važno je da odabir bude realan, tj. da učenik zadovoljava preduvjete za upis i da se nalazi unutar upisne kvote </a:t>
              </a:r>
              <a:endPara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Valni oblik">
  <a:themeElements>
    <a:clrScheme name="Valni oblik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zvršno">
  <a:themeElements>
    <a:clrScheme name="Izvršn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Izvršn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Izvršn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2454</Words>
  <Application>Microsoft Office PowerPoint</Application>
  <PresentationFormat>Široki zaslon</PresentationFormat>
  <Paragraphs>335</Paragraphs>
  <Slides>54</Slides>
  <Notes>48</Notes>
  <HiddenSlides>0</HiddenSlides>
  <MMClips>0</MMClips>
  <ScaleCrop>false</ScaleCrop>
  <HeadingPairs>
    <vt:vector size="6" baseType="variant">
      <vt:variant>
        <vt:lpstr>Korišteni fontovi</vt:lpstr>
      </vt:variant>
      <vt:variant>
        <vt:i4>12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54</vt:i4>
      </vt:variant>
    </vt:vector>
  </HeadingPairs>
  <TitlesOfParts>
    <vt:vector size="68" baseType="lpstr">
      <vt:lpstr>Palatino Linotype</vt:lpstr>
      <vt:lpstr>Century Gothic</vt:lpstr>
      <vt:lpstr>Book Antiqua</vt:lpstr>
      <vt:lpstr>Courier New</vt:lpstr>
      <vt:lpstr>Montserrat</vt:lpstr>
      <vt:lpstr>Garamond</vt:lpstr>
      <vt:lpstr>Candara</vt:lpstr>
      <vt:lpstr>Arial</vt:lpstr>
      <vt:lpstr>Verdana</vt:lpstr>
      <vt:lpstr>Noto Sans Symbols</vt:lpstr>
      <vt:lpstr>Source Sans Pro</vt:lpstr>
      <vt:lpstr>Comic Sans MS</vt:lpstr>
      <vt:lpstr>3_Valni oblik</vt:lpstr>
      <vt:lpstr>Izvršno</vt:lpstr>
      <vt:lpstr>UPIS UČENIKA U SREDNJE ŠKOLE  2023./2024.      </vt:lpstr>
      <vt:lpstr>SUSTAV OBRAZOVANJA RH</vt:lpstr>
      <vt:lpstr>SREDNJOŠKOLSKI SUSTAV RH</vt:lpstr>
      <vt:lpstr>ZAKONODAVNI OKVIR</vt:lpstr>
      <vt:lpstr>    UPIS SE ODVIJA PUTEM MREŽNE STRANICE   Nacionalnog informacijskog sustava prijava i upisa u srednje škole   - NISpuSŠ    </vt:lpstr>
      <vt:lpstr>https://srednje.e-upisi.hr</vt:lpstr>
      <vt:lpstr>PRIJAVA U SUSTAV  ZA UČENIKE     </vt:lpstr>
      <vt:lpstr>PRIJAVA U SUSTAV – od 29. svibnja 2023. godine iza 12:00 sati. </vt:lpstr>
      <vt:lpstr> PRIJAVA PROGRAMA </vt:lpstr>
      <vt:lpstr> KOD ODABIRA PROGRAMA  obavezno se bira  </vt:lpstr>
      <vt:lpstr>   ELEMENTI I KRITERIJI ZA IZBOR KANDIDATA ZA UPIS U SŠ   </vt:lpstr>
      <vt:lpstr>Zajednički elementi upisa  </vt:lpstr>
      <vt:lpstr>OPĆEM USPJEHU SE DODAJU  </vt:lpstr>
      <vt:lpstr>Za  GIMNAZIJE i strukovne  4 godišnje škole  DODAJU SE JOŠ:   </vt:lpstr>
      <vt:lpstr>3 PREDMETA ZNAČAJNA ZA UPIS</vt:lpstr>
      <vt:lpstr>IZ OVIH PREDMETA ŠKOLA MOŽE  provoditi provjere posebnih znanja </vt:lpstr>
      <vt:lpstr>ŠKOLE KOJE SU UVELE dodatne provjere - PRIJEMNE ISPITE</vt:lpstr>
      <vt:lpstr>Provođenje dodatnih ispita (prijemni ispiti)</vt:lpstr>
      <vt:lpstr>Što ako dva ili više kandidata na zadnjem mjestu ljestvice poretka imaju isti ukupan broj bodova? </vt:lpstr>
      <vt:lpstr>PowerPoint prezentacija</vt:lpstr>
      <vt:lpstr>OBRT I  TROGODIŠNJE STRUKOVNE</vt:lpstr>
      <vt:lpstr>PowerPoint prezentacija</vt:lpstr>
      <vt:lpstr>  DODATNI ELEMENTI VREDNOVANJA</vt:lpstr>
      <vt:lpstr>KOJI PROGRAMI TRAŽE DODATNE PROVJERE ?</vt:lpstr>
      <vt:lpstr>UPIS U RAZREDNE ODJELE ZA SPORTAŠE   </vt:lpstr>
      <vt:lpstr>Vrednovanje rezultata kandidata postignutih na  sportskim natjecanjima   posljednja četiri razreda osnovnog obrazovanja na natjecanjima školskih sportskih društava </vt:lpstr>
      <vt:lpstr> NATJECANJA IZ ZNANJA - vrednovanje</vt:lpstr>
      <vt:lpstr>Vrednuju se rezultati kandidata postignutih na  državnim natjecanjima iz znanja iz Kataloga natjecanja i smotri učenika i učenica osnovnih i srednjih škola </vt:lpstr>
      <vt:lpstr>ZBRAJAJU LI SE BODOVI S VIŠE NATJECANJA? </vt:lpstr>
      <vt:lpstr>POSEBNI ELEMENTI VREDNOVANJA</vt:lpstr>
      <vt:lpstr>Koji su to otežani uvjeti ?</vt:lpstr>
      <vt:lpstr>TEŽE ZDRAVSTVENE TEŠKOĆE</vt:lpstr>
      <vt:lpstr>VREDNOVANJE KANDIDATA PRIPADNIKA ROMSKE NACIONALNE MANJINE I KANDIDATA BEZ RODITELJSKE SKRBI</vt:lpstr>
      <vt:lpstr>NOVOST VEZANA UZ PRIKUPLJANJE DOKUMENTACIJE  </vt:lpstr>
      <vt:lpstr>Ako učenik zatraži automatsku provjeru</vt:lpstr>
      <vt:lpstr>ROKOVI</vt:lpstr>
      <vt:lpstr>PowerPoint prezentacija</vt:lpstr>
      <vt:lpstr>Rang liste </vt:lpstr>
      <vt:lpstr>UPISNICE  i ostali dokumenti   10.-13.7.2023.  </vt:lpstr>
      <vt:lpstr>ZDRAVSTVENA SPOSOBNOST KANDIDATA</vt:lpstr>
      <vt:lpstr>Jesenski upisni rok</vt:lpstr>
      <vt:lpstr>U drugome, odnosno jesenskom upisnom roku moguće je prijaviti samo obrazovne programe za koje upisna kvota u ljetnom roku nije popunjena.</vt:lpstr>
      <vt:lpstr>PowerPoint prezentacija</vt:lpstr>
      <vt:lpstr>PowerPoint prezentacija</vt:lpstr>
      <vt:lpstr>CARNETOVA služba za podršku  obrazovnom sustavu:  </vt:lpstr>
      <vt:lpstr>JOŠ MALO INFORMACIJA…</vt:lpstr>
      <vt:lpstr>POPIS DEFICITARNIH ZANIMANJA / STIPENDIJE GRADA :</vt:lpstr>
      <vt:lpstr>Potrebno je povećati kvote za studije:</vt:lpstr>
      <vt:lpstr>SUFICITARNA ZANIMANJA - ima viška </vt:lpstr>
      <vt:lpstr>ZAKLJUČIVANJE OCJENA ZA 8.R - DO 21.6. </vt:lpstr>
      <vt:lpstr>I NA KRAJU …</vt:lpstr>
      <vt:lpstr>NPR.</vt:lpstr>
      <vt:lpstr>OPREZ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UPIS UČENIKA U SREDNJE ŠKOLE  2022./2023.</dc:title>
  <dc:creator>hopuhac</dc:creator>
  <cp:lastModifiedBy>Janja Škoda</cp:lastModifiedBy>
  <cp:revision>29</cp:revision>
  <dcterms:created xsi:type="dcterms:W3CDTF">2008-10-07T08:14:54Z</dcterms:created>
  <dcterms:modified xsi:type="dcterms:W3CDTF">2023-06-12T13:19:39Z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  <property fmtid="{D5CDD505-2E9C-101B-9397-08002B2CF9AE}" pid="3" name="ContentTypeId">
    <vt:lpwstr>0x0101001B45E6689EDBAA4E808E0DA063C5F600</vt:lpwstr>
  </property>
</Properties>
</file>