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59" r:id="rId2"/>
  </p:sldMasterIdLst>
  <p:notesMasterIdLst>
    <p:notesMasterId r:id="rId43"/>
  </p:notesMasterIdLst>
  <p:sldIdLst>
    <p:sldId id="256" r:id="rId3"/>
    <p:sldId id="257" r:id="rId4"/>
    <p:sldId id="291" r:id="rId5"/>
    <p:sldId id="294" r:id="rId6"/>
    <p:sldId id="292" r:id="rId7"/>
    <p:sldId id="293" r:id="rId8"/>
    <p:sldId id="295" r:id="rId9"/>
    <p:sldId id="296" r:id="rId10"/>
    <p:sldId id="298" r:id="rId11"/>
    <p:sldId id="285" r:id="rId12"/>
    <p:sldId id="300" r:id="rId13"/>
    <p:sldId id="301" r:id="rId14"/>
    <p:sldId id="302" r:id="rId15"/>
    <p:sldId id="303" r:id="rId16"/>
    <p:sldId id="304" r:id="rId17"/>
    <p:sldId id="305" r:id="rId18"/>
    <p:sldId id="306" r:id="rId19"/>
    <p:sldId id="308" r:id="rId20"/>
    <p:sldId id="271" r:id="rId21"/>
    <p:sldId id="273" r:id="rId22"/>
    <p:sldId id="309" r:id="rId23"/>
    <p:sldId id="310" r:id="rId24"/>
    <p:sldId id="311" r:id="rId25"/>
    <p:sldId id="312" r:id="rId26"/>
    <p:sldId id="313" r:id="rId27"/>
    <p:sldId id="315" r:id="rId28"/>
    <p:sldId id="316" r:id="rId29"/>
    <p:sldId id="317" r:id="rId30"/>
    <p:sldId id="319" r:id="rId31"/>
    <p:sldId id="320" r:id="rId32"/>
    <p:sldId id="259" r:id="rId33"/>
    <p:sldId id="326" r:id="rId34"/>
    <p:sldId id="322" r:id="rId35"/>
    <p:sldId id="325" r:id="rId36"/>
    <p:sldId id="265" r:id="rId37"/>
    <p:sldId id="275" r:id="rId38"/>
    <p:sldId id="276" r:id="rId39"/>
    <p:sldId id="277" r:id="rId40"/>
    <p:sldId id="323" r:id="rId41"/>
    <p:sldId id="324"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E0E"/>
    <a:srgbClr val="0000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6" d="100"/>
          <a:sy n="126" d="100"/>
        </p:scale>
        <p:origin x="1194" y="12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38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1044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1044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044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1044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6A7028A8-91B5-417B-BBDC-8BEA9E9F10FD}" type="slidenum">
              <a:rPr lang="en-US"/>
              <a:pPr/>
              <a:t>‹#›</a:t>
            </a:fld>
            <a:endParaRPr lang="en-US"/>
          </a:p>
        </p:txBody>
      </p:sp>
    </p:spTree>
    <p:extLst>
      <p:ext uri="{BB962C8B-B14F-4D97-AF65-F5344CB8AC3E}">
        <p14:creationId xmlns:p14="http://schemas.microsoft.com/office/powerpoint/2010/main" val="23302562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ps.gov/grsa/resources/photos_dunes.ht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E5A59523-CDFF-4557-A48E-8B970730B3A1}" type="slidenum">
              <a:rPr lang="en-US" altLang="sr-Latn-RS" sz="1200" b="0"/>
              <a:pPr/>
              <a:t>4</a:t>
            </a:fld>
            <a:endParaRPr lang="en-US" altLang="sr-Latn-RS" sz="1200" b="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r>
              <a:rPr lang="en-US" altLang="en-US" smtClean="0"/>
              <a:t>http://www.windows.ucar.edu/tour/link=/earth/moon/earthmoon_interior_gif_image.html</a:t>
            </a:r>
          </a:p>
        </p:txBody>
      </p:sp>
    </p:spTree>
    <p:extLst>
      <p:ext uri="{BB962C8B-B14F-4D97-AF65-F5344CB8AC3E}">
        <p14:creationId xmlns:p14="http://schemas.microsoft.com/office/powerpoint/2010/main" val="3451186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6460DF0C-E05A-4AEF-9D53-4CC40B74B308}" type="slidenum">
              <a:rPr lang="en-US" altLang="sr-Latn-RS" sz="1200" b="0"/>
              <a:pPr/>
              <a:t>21</a:t>
            </a:fld>
            <a:endParaRPr lang="en-US" altLang="sr-Latn-RS" sz="1200" b="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685800" y="4416425"/>
            <a:ext cx="5486400" cy="4183063"/>
          </a:xfrm>
          <a:noFill/>
        </p:spPr>
        <p:txBody>
          <a:bodyPr/>
          <a:lstStyle/>
          <a:p>
            <a:pPr eaLnBrk="1" hangingPunct="1"/>
            <a:r>
              <a:rPr lang="en-US" altLang="sr-Latn-RS" smtClean="0"/>
              <a:t>NASA/LPI</a:t>
            </a:r>
          </a:p>
          <a:p>
            <a:pPr eaLnBrk="1" hangingPunct="1"/>
            <a:r>
              <a:rPr lang="en-US" altLang="sr-Latn-RS" smtClean="0"/>
              <a:t>Both Earth and Moon were struck by numerous large asteroids and comets in their early history. These impacts produced deep basins up to 1000 km across surrounded by high rings of mountains on the Moon and are visible to the human eye as prominent circular structures. Left: A view of the mountains that surround the Imbrium impact basin. The smooth, dark region on the right side of the image is younger lava flows. Right: Three mountain rings surround the Orientale impact basin. Both the Imbrium and the Orientale impacts occurred around 3.8 billion years ago, roughly 4 am on our 24 hour clock.</a:t>
            </a:r>
          </a:p>
        </p:txBody>
      </p:sp>
    </p:spTree>
    <p:extLst>
      <p:ext uri="{BB962C8B-B14F-4D97-AF65-F5344CB8AC3E}">
        <p14:creationId xmlns:p14="http://schemas.microsoft.com/office/powerpoint/2010/main" val="3459032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5E74F02-A71B-4B95-BECF-61CC3A84362C}" type="slidenum">
              <a:rPr lang="en-US" altLang="sr-Latn-RS" sz="1200" b="0"/>
              <a:pPr/>
              <a:t>22</a:t>
            </a:fld>
            <a:endParaRPr lang="en-US" altLang="sr-Latn-RS" sz="1200" b="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sr-Latn-RS" smtClean="0"/>
              <a:t>http://www.astro.psu.edu/users/niel/astro1/slideshows/class41/slides-41.html</a:t>
            </a:r>
          </a:p>
        </p:txBody>
      </p:sp>
    </p:spTree>
    <p:extLst>
      <p:ext uri="{BB962C8B-B14F-4D97-AF65-F5344CB8AC3E}">
        <p14:creationId xmlns:p14="http://schemas.microsoft.com/office/powerpoint/2010/main" val="331900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2FCB091-4714-4BDF-A042-2F1C6F693863}" type="slidenum">
              <a:rPr lang="en-US" altLang="sr-Latn-RS" sz="1200" b="0"/>
              <a:pPr/>
              <a:t>23</a:t>
            </a:fld>
            <a:endParaRPr lang="en-US" altLang="sr-Latn-RS" sz="1200"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5800" y="4416425"/>
            <a:ext cx="5486400" cy="4183063"/>
          </a:xfrm>
          <a:noFill/>
        </p:spPr>
        <p:txBody>
          <a:bodyPr/>
          <a:lstStyle/>
          <a:p>
            <a:pPr eaLnBrk="1" hangingPunct="1"/>
            <a:endParaRPr lang="en-US" altLang="sr-Latn-RS" dirty="0" smtClean="0"/>
          </a:p>
          <a:p>
            <a:pPr eaLnBrk="1" hangingPunct="1"/>
            <a:endParaRPr lang="en-US" altLang="sr-Latn-RS" dirty="0" smtClean="0"/>
          </a:p>
          <a:p>
            <a:pPr eaLnBrk="1" hangingPunct="1"/>
            <a:endParaRPr lang="en-US" altLang="sr-Latn-RS" b="1" dirty="0" smtClean="0">
              <a:latin typeface="Arial" panose="020B0604020202020204" pitchFamily="34" charset="0"/>
              <a:cs typeface="Times New Roman" panose="02020603050405020304" pitchFamily="18" charset="0"/>
            </a:endParaRPr>
          </a:p>
          <a:p>
            <a:pPr eaLnBrk="1" hangingPunct="1"/>
            <a:r>
              <a:rPr lang="en-US" altLang="sr-Latn-RS" dirty="0" smtClean="0">
                <a:solidFill>
                  <a:srgbClr val="000000"/>
                </a:solidFill>
                <a:latin typeface="Arial" panose="020B0604020202020204" pitchFamily="34" charset="0"/>
                <a:cs typeface="Times New Roman" panose="02020603050405020304" pitchFamily="18" charset="0"/>
              </a:rPr>
              <a:t>Portions of the Moon’s interior remained hot enough to produce magma for more than a billion years after it formed. Molten rock flowed onto the lunar surface through cracks in the crust, spreading out and filling the low regions in the impact basins. The lava cooled quickly, forming the fine-grained</a:t>
            </a:r>
            <a:r>
              <a:rPr lang="en-US" altLang="sr-Latn-RS" dirty="0" smtClean="0">
                <a:solidFill>
                  <a:srgbClr val="333333"/>
                </a:solidFill>
                <a:latin typeface="Arial" panose="020B0604020202020204" pitchFamily="34" charset="0"/>
                <a:cs typeface="Times New Roman" panose="02020603050405020304" pitchFamily="18" charset="0"/>
              </a:rPr>
              <a:t>, dark rocks — basalt — sampled during the Apollo missions. </a:t>
            </a:r>
            <a:r>
              <a:rPr lang="en-US" altLang="sr-Latn-RS" dirty="0" smtClean="0">
                <a:solidFill>
                  <a:srgbClr val="000000"/>
                </a:solidFill>
                <a:latin typeface="Arial" panose="020B0604020202020204" pitchFamily="34" charset="0"/>
                <a:cs typeface="Times New Roman" panose="02020603050405020304" pitchFamily="18" charset="0"/>
              </a:rPr>
              <a:t>The dark areas seen on the Moon are basaltic lava plains  </a:t>
            </a:r>
            <a:r>
              <a:rPr lang="en-US" altLang="sr-Latn-RS" dirty="0" smtClean="0">
                <a:solidFill>
                  <a:srgbClr val="333333"/>
                </a:solidFill>
                <a:latin typeface="Arial" panose="020B0604020202020204" pitchFamily="34" charset="0"/>
                <a:cs typeface="Times New Roman" panose="02020603050405020304" pitchFamily="18" charset="0"/>
              </a:rPr>
              <a:t>4.2 to 1 billion</a:t>
            </a:r>
          </a:p>
          <a:p>
            <a:pPr eaLnBrk="1" hangingPunct="1"/>
            <a:r>
              <a:rPr lang="en-US" altLang="sr-Latn-RS" dirty="0" smtClean="0">
                <a:latin typeface="Arial" panose="020B0604020202020204" pitchFamily="34" charset="0"/>
                <a:cs typeface="Arial" panose="020B0604020202020204" pitchFamily="34" charset="0"/>
              </a:rPr>
              <a:t>(place at 3.5)</a:t>
            </a:r>
            <a:r>
              <a:rPr lang="en-US" altLang="sr-Latn-RS" dirty="0" smtClean="0"/>
              <a:t> </a:t>
            </a:r>
          </a:p>
          <a:p>
            <a:pPr eaLnBrk="1" hangingPunct="1"/>
            <a:endParaRPr lang="en-US" altLang="sr-Latn-RS" dirty="0" smtClean="0"/>
          </a:p>
          <a:p>
            <a:pPr eaLnBrk="1" hangingPunct="1"/>
            <a:r>
              <a:rPr lang="en-US" altLang="sr-Latn-RS" b="1" dirty="0" smtClean="0">
                <a:latin typeface="Arial" panose="020B0604020202020204" pitchFamily="34" charset="0"/>
                <a:cs typeface="Times New Roman" panose="02020603050405020304" pitchFamily="18" charset="0"/>
              </a:rPr>
              <a:t>Moon Becomes Geologically Inactive</a:t>
            </a:r>
          </a:p>
          <a:p>
            <a:pPr eaLnBrk="1" hangingPunct="1"/>
            <a:r>
              <a:rPr lang="en-US" altLang="sr-Latn-RS" dirty="0" smtClean="0">
                <a:solidFill>
                  <a:srgbClr val="333333"/>
                </a:solidFill>
                <a:latin typeface="Arial" panose="020B0604020202020204" pitchFamily="34" charset="0"/>
                <a:cs typeface="Times New Roman" panose="02020603050405020304" pitchFamily="18" charset="0"/>
              </a:rPr>
              <a:t>Lunar volcanism decreased significantly by 3 billion years ago and ceased completely by about 1 billion years ago as the interior of this small body cooled.  </a:t>
            </a:r>
            <a:r>
              <a:rPr lang="en-US" altLang="sr-Latn-RS" dirty="0" smtClean="0">
                <a:latin typeface="Arial" panose="020B0604020202020204" pitchFamily="34" charset="0"/>
                <a:cs typeface="Arial" panose="020B0604020202020204" pitchFamily="34" charset="0"/>
              </a:rPr>
              <a:t>3.0 Ga</a:t>
            </a:r>
            <a:r>
              <a:rPr lang="en-US" altLang="sr-Latn-RS" dirty="0" smtClean="0"/>
              <a:t> </a:t>
            </a:r>
          </a:p>
          <a:p>
            <a:pPr eaLnBrk="1" hangingPunct="1"/>
            <a:endParaRPr lang="en-US" altLang="sr-Latn-RS" dirty="0" smtClean="0"/>
          </a:p>
          <a:p>
            <a:pPr eaLnBrk="1" hangingPunct="1"/>
            <a:endParaRPr lang="en-US" altLang="sr-Latn-RS" dirty="0" smtClean="0"/>
          </a:p>
        </p:txBody>
      </p:sp>
    </p:spTree>
    <p:extLst>
      <p:ext uri="{BB962C8B-B14F-4D97-AF65-F5344CB8AC3E}">
        <p14:creationId xmlns:p14="http://schemas.microsoft.com/office/powerpoint/2010/main" val="2112898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BCFD475-060B-4727-B0CC-634B53F571A0}" type="slidenum">
              <a:rPr lang="en-US" altLang="sr-Latn-RS" sz="1200" b="0"/>
              <a:pPr/>
              <a:t>24</a:t>
            </a:fld>
            <a:endParaRPr lang="en-US" altLang="sr-Latn-RS" sz="1200" b="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sr-Latn-RS" smtClean="0"/>
              <a:t>http://hvo.wr.usgs.gov/gallery/kilauea/erupt/24ds182_caption.html</a:t>
            </a:r>
          </a:p>
          <a:p>
            <a:pPr eaLnBrk="1" hangingPunct="1"/>
            <a:endParaRPr lang="en-US" altLang="sr-Latn-RS" smtClean="0"/>
          </a:p>
          <a:p>
            <a:pPr eaLnBrk="1" hangingPunct="1"/>
            <a:r>
              <a:rPr lang="en-US" altLang="sr-Latn-RS" smtClean="0">
                <a:latin typeface="Arial" panose="020B0604020202020204" pitchFamily="34" charset="0"/>
                <a:cs typeface="Times New Roman" panose="02020603050405020304" pitchFamily="18" charset="0"/>
              </a:rPr>
              <a:t>Heat to melt the mantle rock came from radioactive decay of elements. Basins are areas where crust is thinned and fractured by impact – logical places for magma to work its way into….. And they are low – liquids fill low areas</a:t>
            </a:r>
          </a:p>
          <a:p>
            <a:pPr eaLnBrk="1" hangingPunct="1"/>
            <a:endParaRPr lang="en-US" altLang="sr-Latn-RS" smtClean="0">
              <a:latin typeface="Arial" panose="020B0604020202020204" pitchFamily="34" charset="0"/>
              <a:cs typeface="Times New Roman" panose="02020603050405020304" pitchFamily="18" charset="0"/>
            </a:endParaRPr>
          </a:p>
          <a:p>
            <a:pPr eaLnBrk="1" hangingPunct="1"/>
            <a:r>
              <a:rPr lang="en-US" altLang="sr-Latn-RS" b="1" smtClean="0">
                <a:latin typeface="Arial" panose="020B0604020202020204" pitchFamily="34" charset="0"/>
                <a:cs typeface="Times New Roman" panose="02020603050405020304" pitchFamily="18" charset="0"/>
              </a:rPr>
              <a:t>Lunar Volcanism</a:t>
            </a:r>
          </a:p>
          <a:p>
            <a:pPr eaLnBrk="1" hangingPunct="1"/>
            <a:r>
              <a:rPr lang="en-US" altLang="sr-Latn-RS" smtClean="0">
                <a:solidFill>
                  <a:srgbClr val="000000"/>
                </a:solidFill>
                <a:latin typeface="Arial" panose="020B0604020202020204" pitchFamily="34" charset="0"/>
                <a:cs typeface="Times New Roman" panose="02020603050405020304" pitchFamily="18" charset="0"/>
              </a:rPr>
              <a:t>Portions of the Moon’s interior remained hot enough to produce magma for more than a billion years after it formed. Molten rock flowed onto the lunar surface through cracks in the crust, spreading out and filling the low regions in the impact basins. The lava cooled quickly, forming the fine-grained</a:t>
            </a:r>
            <a:r>
              <a:rPr lang="en-US" altLang="sr-Latn-RS" smtClean="0">
                <a:solidFill>
                  <a:srgbClr val="333333"/>
                </a:solidFill>
                <a:latin typeface="Arial" panose="020B0604020202020204" pitchFamily="34" charset="0"/>
                <a:cs typeface="Times New Roman" panose="02020603050405020304" pitchFamily="18" charset="0"/>
              </a:rPr>
              <a:t>, dark rocks — basalt — sampled during the Apollo missions. </a:t>
            </a:r>
            <a:r>
              <a:rPr lang="en-US" altLang="sr-Latn-RS" smtClean="0">
                <a:solidFill>
                  <a:srgbClr val="000000"/>
                </a:solidFill>
                <a:latin typeface="Arial" panose="020B0604020202020204" pitchFamily="34" charset="0"/>
                <a:cs typeface="Times New Roman" panose="02020603050405020304" pitchFamily="18" charset="0"/>
              </a:rPr>
              <a:t>The dark areas seen on the Moon are basaltic lava plains  </a:t>
            </a:r>
            <a:r>
              <a:rPr lang="en-US" altLang="sr-Latn-RS" smtClean="0">
                <a:solidFill>
                  <a:srgbClr val="333333"/>
                </a:solidFill>
                <a:latin typeface="Arial" panose="020B0604020202020204" pitchFamily="34" charset="0"/>
                <a:cs typeface="Times New Roman" panose="02020603050405020304" pitchFamily="18" charset="0"/>
              </a:rPr>
              <a:t>4.2 to 1 billion</a:t>
            </a:r>
          </a:p>
          <a:p>
            <a:pPr eaLnBrk="1" hangingPunct="1"/>
            <a:r>
              <a:rPr lang="en-US" altLang="sr-Latn-RS" smtClean="0">
                <a:latin typeface="Arial" panose="020B0604020202020204" pitchFamily="34" charset="0"/>
                <a:cs typeface="Arial" panose="020B0604020202020204" pitchFamily="34" charset="0"/>
              </a:rPr>
              <a:t>(place at 3.5)</a:t>
            </a:r>
            <a:r>
              <a:rPr lang="en-US" altLang="sr-Latn-RS" smtClean="0"/>
              <a:t> </a:t>
            </a:r>
          </a:p>
          <a:p>
            <a:pPr eaLnBrk="1" hangingPunct="1"/>
            <a:endParaRPr lang="en-US" altLang="sr-Latn-RS" smtClean="0"/>
          </a:p>
          <a:p>
            <a:pPr eaLnBrk="1" hangingPunct="1"/>
            <a:r>
              <a:rPr lang="en-US" altLang="sr-Latn-RS" b="1" smtClean="0">
                <a:latin typeface="Arial" panose="020B0604020202020204" pitchFamily="34" charset="0"/>
                <a:cs typeface="Times New Roman" panose="02020603050405020304" pitchFamily="18" charset="0"/>
              </a:rPr>
              <a:t>Moon Becomes Geologically Inactive</a:t>
            </a:r>
          </a:p>
          <a:p>
            <a:pPr eaLnBrk="1" hangingPunct="1"/>
            <a:r>
              <a:rPr lang="en-US" altLang="sr-Latn-RS" smtClean="0">
                <a:solidFill>
                  <a:srgbClr val="333333"/>
                </a:solidFill>
                <a:latin typeface="Arial" panose="020B0604020202020204" pitchFamily="34" charset="0"/>
                <a:cs typeface="Times New Roman" panose="02020603050405020304" pitchFamily="18" charset="0"/>
              </a:rPr>
              <a:t>Lunar volcanism decreased significantly by 3 billion years ago and ceased completely by about 1 billion years ago as the interior of this small body cooled.  </a:t>
            </a:r>
            <a:r>
              <a:rPr lang="en-US" altLang="sr-Latn-RS" smtClean="0">
                <a:latin typeface="Arial" panose="020B0604020202020204" pitchFamily="34" charset="0"/>
                <a:cs typeface="Arial" panose="020B0604020202020204" pitchFamily="34" charset="0"/>
              </a:rPr>
              <a:t>3.0 Ga</a:t>
            </a:r>
            <a:r>
              <a:rPr lang="en-US" altLang="sr-Latn-RS" smtClean="0"/>
              <a:t> </a:t>
            </a:r>
          </a:p>
          <a:p>
            <a:pPr eaLnBrk="1" hangingPunct="1"/>
            <a:endParaRPr lang="en-US" altLang="sr-Latn-RS" smtClean="0"/>
          </a:p>
          <a:p>
            <a:pPr eaLnBrk="1" hangingPunct="1"/>
            <a:r>
              <a:rPr lang="en-US" altLang="sr-Latn-RS" b="1" smtClean="0">
                <a:latin typeface="Arial" panose="020B0604020202020204" pitchFamily="34" charset="0"/>
                <a:cs typeface="Arial" panose="020B0604020202020204" pitchFamily="34" charset="0"/>
              </a:rPr>
              <a:t>Fissure eruption</a:t>
            </a:r>
            <a:r>
              <a:rPr lang="en-US" altLang="sr-Latn-RS" smtClean="0">
                <a:latin typeface="Arial" panose="020B0604020202020204" pitchFamily="34" charset="0"/>
                <a:cs typeface="Arial" panose="020B0604020202020204" pitchFamily="34" charset="0"/>
              </a:rPr>
              <a:t> -- Fissure eruption generating a "curtain of fire" on the Kilauea volcano, Hawaii in 1992. The Pu'u O'o volcano is located just beyond the photograph to the lower left. </a:t>
            </a:r>
            <a:r>
              <a:rPr lang="en-US" altLang="sr-Latn-RS" i="1" smtClean="0">
                <a:latin typeface="Arial" panose="020B0604020202020204" pitchFamily="34" charset="0"/>
                <a:cs typeface="Arial" panose="020B0604020202020204" pitchFamily="34" charset="0"/>
              </a:rPr>
              <a:t>Courtesy of USGS.</a:t>
            </a:r>
          </a:p>
          <a:p>
            <a:pPr eaLnBrk="1" hangingPunct="1"/>
            <a:r>
              <a:rPr lang="en-US" altLang="sr-Latn-RS" i="1" smtClean="0">
                <a:latin typeface="Arial" panose="020B0604020202020204" pitchFamily="34" charset="0"/>
                <a:cs typeface="Arial" panose="020B0604020202020204" pitchFamily="34" charset="0"/>
              </a:rPr>
              <a:t>http://www.geology.sdsu.edu/how_volcanoes_work/Thumblinks/Puuoorift_page.html</a:t>
            </a:r>
          </a:p>
        </p:txBody>
      </p:sp>
    </p:spTree>
    <p:extLst>
      <p:ext uri="{BB962C8B-B14F-4D97-AF65-F5344CB8AC3E}">
        <p14:creationId xmlns:p14="http://schemas.microsoft.com/office/powerpoint/2010/main" val="3091647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8135EDE-082B-450A-91E3-C1BF89792889}" type="slidenum">
              <a:rPr lang="en-US" altLang="sr-Latn-RS" sz="1200" b="0"/>
              <a:pPr/>
              <a:t>25</a:t>
            </a:fld>
            <a:endParaRPr lang="en-US" altLang="sr-Latn-RS" sz="1200"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685800" y="4416425"/>
            <a:ext cx="5486400" cy="4183063"/>
          </a:xfrm>
          <a:noFill/>
        </p:spPr>
        <p:txBody>
          <a:bodyPr/>
          <a:lstStyle/>
          <a:p>
            <a:pPr eaLnBrk="1" hangingPunct="1"/>
            <a:r>
              <a:rPr lang="en-US" altLang="sr-Latn-RS" smtClean="0"/>
              <a:t>NASA / LPI</a:t>
            </a:r>
          </a:p>
          <a:p>
            <a:pPr eaLnBrk="1" hangingPunct="1"/>
            <a:endParaRPr lang="en-US" altLang="sr-Latn-RS" smtClean="0"/>
          </a:p>
          <a:p>
            <a:pPr eaLnBrk="1" hangingPunct="1"/>
            <a:r>
              <a:rPr lang="en-US" altLang="sr-Latn-RS" smtClean="0"/>
              <a:t>Rare volcanic domes</a:t>
            </a:r>
          </a:p>
          <a:p>
            <a:pPr eaLnBrk="1" hangingPunct="1"/>
            <a:r>
              <a:rPr lang="en-US" altLang="sr-Latn-RS" smtClean="0"/>
              <a:t>Rilles – lava channels</a:t>
            </a:r>
          </a:p>
          <a:p>
            <a:pPr eaLnBrk="1" hangingPunct="1"/>
            <a:r>
              <a:rPr lang="en-US" altLang="sr-Latn-RS" smtClean="0"/>
              <a:t>Volcanism finished by 1 billion years ago</a:t>
            </a:r>
          </a:p>
          <a:p>
            <a:pPr eaLnBrk="1" hangingPunct="1"/>
            <a:endParaRPr lang="en-US" altLang="sr-Latn-RS" smtClean="0"/>
          </a:p>
          <a:p>
            <a:pPr eaLnBrk="1" hangingPunct="1"/>
            <a:r>
              <a:rPr lang="en-US" altLang="sr-Latn-RS" smtClean="0"/>
              <a:t>These images from orbit around the Moon illustrate some other areas produced by volcanism. Both would be interesting areas for future exploration.</a:t>
            </a:r>
          </a:p>
          <a:p>
            <a:pPr eaLnBrk="1" hangingPunct="1"/>
            <a:endParaRPr lang="en-US" altLang="sr-Latn-RS" smtClean="0"/>
          </a:p>
          <a:p>
            <a:pPr eaLnBrk="1" hangingPunct="1"/>
            <a:r>
              <a:rPr lang="en-US" altLang="sr-Latn-RS" smtClean="0"/>
              <a:t>Although eruption of most mare basalts did not produce volcanic mountains, there are a small volcanic domes in a few places. This shows the Marius Hills, a collection of relatively low domes. Rilles (sinuous lava channels) are also visible, one of which cuts across a mare ridge. (Lunar Orbiter V-214-M) </a:t>
            </a:r>
          </a:p>
          <a:p>
            <a:pPr eaLnBrk="1" hangingPunct="1"/>
            <a:endParaRPr lang="en-US" altLang="sr-Latn-RS" smtClean="0"/>
          </a:p>
          <a:p>
            <a:pPr algn="ctr" eaLnBrk="1" hangingPunct="1"/>
            <a:r>
              <a:rPr lang="en-US" altLang="sr-Latn-RS" b="1" smtClean="0"/>
              <a:t>11. Marius Hills, Moon </a:t>
            </a:r>
            <a:endParaRPr lang="en-US" altLang="sr-Latn-RS" smtClean="0"/>
          </a:p>
          <a:p>
            <a:pPr eaLnBrk="1" hangingPunct="1"/>
            <a:r>
              <a:rPr lang="en-US" altLang="sr-Latn-RS" smtClean="0"/>
              <a:t>Although most lunar volcanism produced the broad lava flows that infill the lunar maria, in a few places, such as the Marius Hills (14°N, 56°W), it is possible to find volcanic domes. In this scene we can see several lunar domes. Some of these domes are quite smooth and low, while others are more rugged and heavily cratered. Two large sinuous rilles similar to Hadley Rille (slide #12) can also be seen cross-cutting a mare ridge.</a:t>
            </a:r>
          </a:p>
          <a:p>
            <a:pPr eaLnBrk="1" hangingPunct="1"/>
            <a:endParaRPr lang="en-US" altLang="sr-Latn-RS" smtClean="0"/>
          </a:p>
          <a:p>
            <a:pPr eaLnBrk="1" hangingPunct="1"/>
            <a:endParaRPr lang="en-US" altLang="sr-Latn-RS" smtClean="0"/>
          </a:p>
          <a:p>
            <a:pPr eaLnBrk="1" hangingPunct="1"/>
            <a:endParaRPr lang="en-US" altLang="sr-Latn-RS" smtClean="0"/>
          </a:p>
        </p:txBody>
      </p:sp>
    </p:spTree>
    <p:extLst>
      <p:ext uri="{BB962C8B-B14F-4D97-AF65-F5344CB8AC3E}">
        <p14:creationId xmlns:p14="http://schemas.microsoft.com/office/powerpoint/2010/main" val="939638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638D15EA-2158-4B7C-86EC-5F950F57BB1D}" type="slidenum">
              <a:rPr lang="en-US" altLang="sr-Latn-RS" sz="1200" b="0"/>
              <a:pPr/>
              <a:t>27</a:t>
            </a:fld>
            <a:endParaRPr lang="en-US" altLang="sr-Latn-RS" sz="1200" b="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lnSpc>
                <a:spcPct val="80000"/>
              </a:lnSpc>
            </a:pPr>
            <a:r>
              <a:rPr lang="en-US" altLang="sr-Latn-RS" smtClean="0"/>
              <a:t>http://science.nasa.gov/headlines/y2005/22dec_lunartaurid.htm</a:t>
            </a:r>
          </a:p>
          <a:p>
            <a:pPr eaLnBrk="1" hangingPunct="1">
              <a:lnSpc>
                <a:spcPct val="80000"/>
              </a:lnSpc>
            </a:pPr>
            <a:r>
              <a:rPr lang="en-US" altLang="sr-Latn-RS" sz="900" smtClean="0"/>
              <a:t>The blast was equal in energy to about 70kg of TNT and was seen near the edge of Mare Imbrium (the Sea of Rains). </a:t>
            </a:r>
          </a:p>
          <a:p>
            <a:pPr eaLnBrk="1" hangingPunct="1">
              <a:lnSpc>
                <a:spcPct val="80000"/>
              </a:lnSpc>
            </a:pPr>
            <a:r>
              <a:rPr lang="en-US" altLang="sr-Latn-RS" sz="900" smtClean="0"/>
              <a:t>The object that hit the Moon was probably part of a shower of "taurids" which peppered Earth in late October and early November. </a:t>
            </a:r>
          </a:p>
          <a:p>
            <a:pPr eaLnBrk="1" hangingPunct="1">
              <a:lnSpc>
                <a:spcPct val="80000"/>
              </a:lnSpc>
            </a:pPr>
            <a:r>
              <a:rPr lang="en-US" altLang="sr-Latn-RS" sz="900" smtClean="0"/>
              <a:t>Understanding lunar impacts could help protect astronauts when Nasa sends humans back to the Moon. </a:t>
            </a:r>
          </a:p>
          <a:p>
            <a:pPr eaLnBrk="1" hangingPunct="1">
              <a:lnSpc>
                <a:spcPct val="80000"/>
              </a:lnSpc>
            </a:pPr>
            <a:r>
              <a:rPr lang="en-US" altLang="sr-Latn-RS" sz="900" smtClean="0"/>
              <a:t>Meteoroids are small rocky or metallic objects in orbit around the Sun, or another star. One of the astronomers who observed the impact estimates that it gouged a crater 3m wide and 0.4m deep. </a:t>
            </a:r>
          </a:p>
          <a:p>
            <a:pPr eaLnBrk="1" hangingPunct="1">
              <a:lnSpc>
                <a:spcPct val="80000"/>
              </a:lnSpc>
            </a:pPr>
            <a:r>
              <a:rPr lang="en-US" altLang="sr-Latn-RS" sz="900" smtClean="0"/>
              <a:t>Rob Suggs of Nasa's Marshall Space Flight Center in Huntsville, US, was testing a new 10-in telescope and video camera assembled to monitor the Moon for space strikes. </a:t>
            </a:r>
          </a:p>
          <a:p>
            <a:pPr eaLnBrk="1" hangingPunct="1">
              <a:lnSpc>
                <a:spcPct val="80000"/>
              </a:lnSpc>
            </a:pPr>
            <a:r>
              <a:rPr lang="en-US" altLang="sr-Latn-RS" sz="900" smtClean="0"/>
              <a:t>On 7 November, his first night using the telescope, he observed one. </a:t>
            </a:r>
            <a:endParaRPr lang="en-US" altLang="sr-Latn-RS" sz="900" b="1" smtClean="0"/>
          </a:p>
          <a:p>
            <a:pPr eaLnBrk="1" hangingPunct="1">
              <a:lnSpc>
                <a:spcPct val="80000"/>
              </a:lnSpc>
            </a:pPr>
            <a:r>
              <a:rPr lang="en-US" altLang="sr-Latn-RS" sz="900" b="1" smtClean="0"/>
              <a:t>Renewed interest</a:t>
            </a:r>
            <a:r>
              <a:rPr lang="en-US" altLang="sr-Latn-RS" sz="900" smtClean="0"/>
              <a:t> </a:t>
            </a:r>
          </a:p>
          <a:p>
            <a:pPr eaLnBrk="1" hangingPunct="1">
              <a:lnSpc>
                <a:spcPct val="80000"/>
              </a:lnSpc>
            </a:pPr>
            <a:r>
              <a:rPr lang="en-US" altLang="sr-Latn-RS" sz="900" smtClean="0"/>
              <a:t>"People just do not look at the Moon anymore," said Dr Suggs, of Marshall's engineering directorate. </a:t>
            </a:r>
          </a:p>
          <a:p>
            <a:pPr eaLnBrk="1" hangingPunct="1">
              <a:lnSpc>
                <a:spcPct val="80000"/>
              </a:lnSpc>
            </a:pPr>
            <a:r>
              <a:rPr lang="en-US" altLang="sr-Latn-RS" sz="900" smtClean="0"/>
              <a:t>"We tend to think of it as a known quantity; but there is knowledge still to be gained here." </a:t>
            </a:r>
          </a:p>
          <a:p>
            <a:pPr eaLnBrk="1" hangingPunct="1">
              <a:lnSpc>
                <a:spcPct val="80000"/>
              </a:lnSpc>
            </a:pPr>
            <a:r>
              <a:rPr lang="en-US" altLang="sr-Latn-RS" sz="900" smtClean="0"/>
              <a:t>Dr Suggs used commercial software to study the video he took, and spotted a very bright flash. The burst of light diminished gradually over the course of five video frames, each 1/30th of a second in duration. </a:t>
            </a:r>
          </a:p>
          <a:p>
            <a:pPr eaLnBrk="1" hangingPunct="1">
              <a:lnSpc>
                <a:spcPct val="80000"/>
              </a:lnSpc>
            </a:pPr>
            <a:r>
              <a:rPr lang="en-US" altLang="sr-Latn-RS" sz="900" smtClean="0"/>
              <a:t>  </a:t>
            </a:r>
          </a:p>
          <a:p>
            <a:pPr eaLnBrk="1" hangingPunct="1">
              <a:lnSpc>
                <a:spcPct val="80000"/>
              </a:lnSpc>
            </a:pPr>
            <a:r>
              <a:rPr lang="en-US" altLang="sr-Latn-RS" sz="900" smtClean="0"/>
              <a:t>The explosion can be seen in these video framesHe and Nasa astronomer Bill Cooke consulted star charts and lunar imaging software, and determined the meteoroid was probably a taurid, part of an annual meteor shower active at the time of the strike. </a:t>
            </a:r>
          </a:p>
          <a:p>
            <a:pPr eaLnBrk="1" hangingPunct="1">
              <a:lnSpc>
                <a:spcPct val="80000"/>
              </a:lnSpc>
            </a:pPr>
            <a:r>
              <a:rPr lang="en-US" altLang="sr-Latn-RS" sz="900" smtClean="0"/>
              <a:t>Like Earth, the Moon was peppered by taurids in late October and early November. </a:t>
            </a:r>
          </a:p>
          <a:p>
            <a:pPr eaLnBrk="1" hangingPunct="1">
              <a:lnSpc>
                <a:spcPct val="80000"/>
              </a:lnSpc>
            </a:pPr>
            <a:r>
              <a:rPr lang="en-US" altLang="sr-Latn-RS" sz="900" smtClean="0"/>
              <a:t>But unlike our planet, the Moon has no atmosphere to intercept and vaporise them, so they explode on the surface. </a:t>
            </a:r>
          </a:p>
          <a:p>
            <a:pPr eaLnBrk="1" hangingPunct="1">
              <a:lnSpc>
                <a:spcPct val="80000"/>
              </a:lnSpc>
            </a:pPr>
            <a:r>
              <a:rPr lang="en-US" altLang="sr-Latn-RS" sz="900" smtClean="0"/>
              <a:t>Since the Leonids of 2001, astronomers have not spent much time hunting for lunar impacts. </a:t>
            </a:r>
          </a:p>
          <a:p>
            <a:pPr eaLnBrk="1" hangingPunct="1">
              <a:lnSpc>
                <a:spcPct val="80000"/>
              </a:lnSpc>
            </a:pPr>
            <a:r>
              <a:rPr lang="en-US" altLang="sr-Latn-RS" sz="900" smtClean="0"/>
              <a:t>However, as Nasa plans to return to the Moon by 2020, the agency says it needs to understand what happens after lunar impacts in order to protect astronauts. </a:t>
            </a:r>
          </a:p>
          <a:p>
            <a:pPr eaLnBrk="1" hangingPunct="1">
              <a:lnSpc>
                <a:spcPct val="80000"/>
              </a:lnSpc>
            </a:pPr>
            <a:r>
              <a:rPr lang="en-US" altLang="sr-Latn-RS" sz="900" smtClean="0"/>
              <a:t>Dr Suggs said planetary scientists wanted to know how often big meteoroids hit the Moon and whether they only happened during showers like the taurids or were a more common occurrence. </a:t>
            </a:r>
          </a:p>
          <a:p>
            <a:pPr eaLnBrk="1" hangingPunct="1">
              <a:lnSpc>
                <a:spcPct val="80000"/>
              </a:lnSpc>
            </a:pPr>
            <a:r>
              <a:rPr lang="en-US" altLang="sr-Latn-RS" sz="900" smtClean="0"/>
              <a:t>Bill Cooke said that while the odds of a direct hit with a big meteoroid were almost nil for an individual astronaut, they might be shorter for an entire lunar outpost. </a:t>
            </a:r>
          </a:p>
        </p:txBody>
      </p:sp>
    </p:spTree>
    <p:extLst>
      <p:ext uri="{BB962C8B-B14F-4D97-AF65-F5344CB8AC3E}">
        <p14:creationId xmlns:p14="http://schemas.microsoft.com/office/powerpoint/2010/main" val="262116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B7700B9-4B89-4F5E-B80E-6E2CB88008EA}" type="slidenum">
              <a:rPr lang="en-US" altLang="sr-Latn-RS" sz="1200" b="0"/>
              <a:pPr/>
              <a:t>28</a:t>
            </a:fld>
            <a:endParaRPr lang="en-US" altLang="sr-Latn-RS" sz="1200" b="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sr-Latn-RS" smtClean="0">
                <a:hlinkClick r:id="rId3"/>
              </a:rPr>
              <a:t>www.nps.gov/grsa/ resources/photos_dunes.htm</a:t>
            </a:r>
            <a:r>
              <a:rPr lang="en-US" altLang="sr-Latn-RS" smtClean="0"/>
              <a:t> </a:t>
            </a:r>
          </a:p>
          <a:p>
            <a:pPr eaLnBrk="1" hangingPunct="1"/>
            <a:r>
              <a:rPr lang="en-US" altLang="sr-Latn-RS" smtClean="0"/>
              <a:t>http://www.nps.gov/grca/photos/index.htm</a:t>
            </a:r>
          </a:p>
          <a:p>
            <a:pPr eaLnBrk="1" hangingPunct="1"/>
            <a:r>
              <a:rPr lang="en-US" altLang="sr-Latn-RS" smtClean="0"/>
              <a:t>Public Domain</a:t>
            </a:r>
          </a:p>
        </p:txBody>
      </p:sp>
    </p:spTree>
    <p:extLst>
      <p:ext uri="{BB962C8B-B14F-4D97-AF65-F5344CB8AC3E}">
        <p14:creationId xmlns:p14="http://schemas.microsoft.com/office/powerpoint/2010/main" val="1864039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F8C8A3C-35A9-4846-92DD-152303F8AE99}" type="slidenum">
              <a:rPr lang="en-US" altLang="sr-Latn-RS" sz="1200" b="0"/>
              <a:pPr/>
              <a:t>29</a:t>
            </a:fld>
            <a:endParaRPr lang="en-US" altLang="sr-Latn-RS" sz="1200" b="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65959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63EEFBC-A611-413C-86BA-411462A432F0}" type="slidenum">
              <a:rPr lang="en-US" altLang="sr-Latn-RS" sz="1200" b="0"/>
              <a:pPr/>
              <a:t>30</a:t>
            </a:fld>
            <a:endParaRPr lang="en-US" altLang="sr-Latn-RS" sz="1200" b="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308735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21C5667-218B-4E89-9D2E-E82DB958FF6E}" type="slidenum">
              <a:rPr lang="en-US" altLang="sr-Latn-RS" sz="1200" b="0"/>
              <a:pPr/>
              <a:t>39</a:t>
            </a:fld>
            <a:endParaRPr lang="en-US" altLang="sr-Latn-RS" sz="1200" b="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685800" y="4416425"/>
            <a:ext cx="5486400" cy="4183063"/>
          </a:xfrm>
          <a:noFill/>
        </p:spPr>
        <p:txBody>
          <a:bodyPr/>
          <a:lstStyle/>
          <a:p>
            <a:pPr eaLnBrk="1" hangingPunct="1"/>
            <a:endParaRPr lang="en-US" altLang="sr-Latn-RS" dirty="0" smtClean="0"/>
          </a:p>
          <a:p>
            <a:pPr eaLnBrk="1" hangingPunct="1"/>
            <a:endParaRPr lang="en-US" altLang="sr-Latn-RS" dirty="0" smtClean="0"/>
          </a:p>
        </p:txBody>
      </p:sp>
    </p:spTree>
    <p:extLst>
      <p:ext uri="{BB962C8B-B14F-4D97-AF65-F5344CB8AC3E}">
        <p14:creationId xmlns:p14="http://schemas.microsoft.com/office/powerpoint/2010/main" val="122390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23DA6BF8-89C3-48A0-9ACB-C0585FC4EB1A}" type="slidenum">
              <a:rPr lang="en-US" altLang="sr-Latn-RS" sz="1200" b="0"/>
              <a:pPr/>
              <a:t>5</a:t>
            </a:fld>
            <a:endParaRPr lang="en-US" altLang="sr-Latn-RS" sz="1200" b="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r>
              <a:rPr lang="en-US" altLang="en-US" smtClean="0"/>
              <a:t>antwrp.gsfc.nasa.gov </a:t>
            </a:r>
          </a:p>
        </p:txBody>
      </p:sp>
    </p:spTree>
    <p:extLst>
      <p:ext uri="{BB962C8B-B14F-4D97-AF65-F5344CB8AC3E}">
        <p14:creationId xmlns:p14="http://schemas.microsoft.com/office/powerpoint/2010/main" val="375352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C92F8727-5394-475B-BB6D-C31720D3A5FD}" type="slidenum">
              <a:rPr lang="en-US" altLang="sr-Latn-RS" sz="1200" b="0"/>
              <a:pPr/>
              <a:t>6</a:t>
            </a:fld>
            <a:endParaRPr lang="en-US" altLang="sr-Latn-RS" sz="1200" b="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685800" y="4416425"/>
            <a:ext cx="5486400" cy="4183063"/>
          </a:xfrm>
          <a:noFill/>
        </p:spPr>
        <p:txBody>
          <a:bodyPr/>
          <a:lstStyle/>
          <a:p>
            <a:pPr eaLnBrk="1" hangingPunct="1"/>
            <a:r>
              <a:rPr lang="en-US" altLang="sr-Latn-RS" smtClean="0"/>
              <a:t>A cross section view of the Moon’s internal structure. The outer, rocky crust averages about 60 km thick. Most of the Moon is the mantle, which is also rocky but of somewhat different composition than the crust (more magnesium, less iron and aluminum). There is probably also a small, iron rich core, a few hundred km in size at the center of the Moon. </a:t>
            </a:r>
          </a:p>
        </p:txBody>
      </p:sp>
    </p:spTree>
    <p:extLst>
      <p:ext uri="{BB962C8B-B14F-4D97-AF65-F5344CB8AC3E}">
        <p14:creationId xmlns:p14="http://schemas.microsoft.com/office/powerpoint/2010/main" val="346145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9520B401-F21D-4022-9B44-3719EA968F93}" type="slidenum">
              <a:rPr lang="en-US" altLang="sr-Latn-RS" sz="1200" b="0"/>
              <a:pPr/>
              <a:t>7</a:t>
            </a:fld>
            <a:endParaRPr lang="en-US" altLang="sr-Latn-RS" sz="1200" b="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spcBef>
                <a:spcPct val="0"/>
              </a:spcBef>
            </a:pPr>
            <a:r>
              <a:rPr lang="en-US" altLang="sr-Latn-RS" smtClean="0"/>
              <a:t>http://photojournal.jpl.nasa.gov/catalog/PIA00094</a:t>
            </a:r>
          </a:p>
          <a:p>
            <a:pPr eaLnBrk="1" hangingPunct="1"/>
            <a:endParaRPr lang="en-US" altLang="sr-Latn-RS" smtClean="0"/>
          </a:p>
        </p:txBody>
      </p:sp>
    </p:spTree>
    <p:extLst>
      <p:ext uri="{BB962C8B-B14F-4D97-AF65-F5344CB8AC3E}">
        <p14:creationId xmlns:p14="http://schemas.microsoft.com/office/powerpoint/2010/main" val="398717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DFFC9D12-30DC-4419-8E5C-F585C8C52674}" type="slidenum">
              <a:rPr lang="en-US" altLang="sr-Latn-RS" sz="1200" b="0"/>
              <a:pPr/>
              <a:t>8</a:t>
            </a:fld>
            <a:endParaRPr lang="en-US" altLang="sr-Latn-RS" sz="1200" b="0"/>
          </a:p>
        </p:txBody>
      </p:sp>
      <p:sp>
        <p:nvSpPr>
          <p:cNvPr id="15363" name="Rectangle 2"/>
          <p:cNvSpPr>
            <a:spLocks noGrp="1" noRot="1" noChangeAspect="1" noChangeArrowheads="1" noTextEdit="1"/>
          </p:cNvSpPr>
          <p:nvPr>
            <p:ph type="sldImg"/>
          </p:nvPr>
        </p:nvSpPr>
        <p:spPr>
          <a:solidFill>
            <a:srgbClr val="FFFFFF"/>
          </a:solidFill>
          <a:ln/>
        </p:spPr>
      </p:sp>
      <p:sp>
        <p:nvSpPr>
          <p:cNvPr id="15364" name="Rectangle 3"/>
          <p:cNvSpPr>
            <a:spLocks noGrp="1" noChangeArrowheads="1"/>
          </p:cNvSpPr>
          <p:nvPr>
            <p:ph type="body" idx="1"/>
          </p:nvPr>
        </p:nvSpPr>
        <p:spPr>
          <a:xfrm>
            <a:off x="381000" y="4416425"/>
            <a:ext cx="6172200" cy="4183063"/>
          </a:xfrm>
          <a:solidFill>
            <a:srgbClr val="FFFFFF"/>
          </a:solidFill>
          <a:ln>
            <a:solidFill>
              <a:srgbClr val="000000"/>
            </a:solidFill>
            <a:miter lim="800000"/>
            <a:headEnd/>
            <a:tailEnd/>
          </a:ln>
        </p:spPr>
        <p:txBody>
          <a:bodyPr/>
          <a:lstStyle/>
          <a:p>
            <a:pPr eaLnBrk="1" hangingPunct="1">
              <a:spcBef>
                <a:spcPct val="0"/>
              </a:spcBef>
            </a:pPr>
            <a:r>
              <a:rPr lang="en-US" altLang="sr-Latn-RS" smtClean="0"/>
              <a:t>http://photojournal.jpl.nasa.gov/catalog/PIA00405</a:t>
            </a:r>
          </a:p>
          <a:p>
            <a:pPr eaLnBrk="1" hangingPunct="1"/>
            <a:r>
              <a:rPr lang="en-US" altLang="en-US" smtClean="0">
                <a:solidFill>
                  <a:srgbClr val="000000"/>
                </a:solidFill>
                <a:cs typeface="Arial" panose="020B0604020202020204" pitchFamily="34" charset="0"/>
              </a:rPr>
              <a:t>The moon is enriched in Titanium, Aluminum, and related elements and depleted in iron and volatile elements (and compounds - DRY!)</a:t>
            </a:r>
          </a:p>
          <a:p>
            <a:pPr eaLnBrk="1" hangingPunct="1"/>
            <a:r>
              <a:rPr lang="en-US" altLang="en-US" smtClean="0">
                <a:solidFill>
                  <a:srgbClr val="000000"/>
                </a:solidFill>
                <a:cs typeface="Arial" panose="020B0604020202020204" pitchFamily="34" charset="0"/>
              </a:rPr>
              <a:t>The moon (~3.3) has a low density compared to earth (~5.5)</a:t>
            </a:r>
          </a:p>
          <a:p>
            <a:pPr eaLnBrk="1" hangingPunct="1"/>
            <a:r>
              <a:rPr lang="en-US" altLang="en-US" smtClean="0">
                <a:solidFill>
                  <a:srgbClr val="000000"/>
                </a:solidFill>
                <a:cs typeface="Arial" panose="020B0604020202020204" pitchFamily="34" charset="0"/>
              </a:rPr>
              <a:t>Earth/moon has anomalously large amount of angular momentum compared to other planets - conservation of momentum. Angular momentum is the measure of rotation in a system. </a:t>
            </a:r>
          </a:p>
          <a:p>
            <a:pPr eaLnBrk="1" hangingPunct="1"/>
            <a:r>
              <a:rPr lang="en-US" altLang="en-US" smtClean="0">
                <a:solidFill>
                  <a:srgbClr val="000000"/>
                </a:solidFill>
                <a:cs typeface="Arial" panose="020B0604020202020204" pitchFamily="34" charset="0"/>
              </a:rPr>
              <a:t>The combined momentum of these two closely related bodies must stay the same over time. If moon closer earlier, then earth must have been rotating faster (shorter days). </a:t>
            </a:r>
          </a:p>
          <a:p>
            <a:pPr eaLnBrk="1" hangingPunct="1"/>
            <a:r>
              <a:rPr lang="en-US" altLang="en-US" smtClean="0">
                <a:solidFill>
                  <a:srgbClr val="000000"/>
                </a:solidFill>
                <a:cs typeface="Arial" panose="020B0604020202020204" pitchFamily="34" charset="0"/>
              </a:rPr>
              <a:t>Momentum = mass x velocity</a:t>
            </a:r>
          </a:p>
          <a:p>
            <a:pPr eaLnBrk="1" hangingPunct="1"/>
            <a:r>
              <a:rPr lang="en-US" altLang="en-US" smtClean="0">
                <a:solidFill>
                  <a:srgbClr val="000000"/>
                </a:solidFill>
                <a:cs typeface="Arial" panose="020B0604020202020204" pitchFamily="34" charset="0"/>
              </a:rPr>
              <a:t>Angular momentum = mass x velocity in a circle</a:t>
            </a:r>
          </a:p>
          <a:p>
            <a:pPr eaLnBrk="1" hangingPunct="1"/>
            <a:r>
              <a:rPr lang="en-US" altLang="en-US" smtClean="0">
                <a:solidFill>
                  <a:srgbClr val="000000"/>
                </a:solidFill>
                <a:cs typeface="Arial" panose="020B0604020202020204" pitchFamily="34" charset="0"/>
              </a:rPr>
              <a:t>Earth’s high because earth + moon + impact = higher momentum</a:t>
            </a:r>
          </a:p>
          <a:p>
            <a:pPr eaLnBrk="1" hangingPunct="1"/>
            <a:endParaRPr lang="en-US" altLang="en-US" smtClean="0">
              <a:solidFill>
                <a:srgbClr val="000000"/>
              </a:solidFill>
              <a:cs typeface="Arial" panose="020B0604020202020204" pitchFamily="34" charset="0"/>
            </a:endParaRPr>
          </a:p>
          <a:p>
            <a:pPr eaLnBrk="1" hangingPunct="1"/>
            <a:r>
              <a:rPr lang="en-US" altLang="en-US" smtClean="0"/>
              <a:t>Old highlands (cratered), young basalt “seas”.  </a:t>
            </a:r>
            <a:r>
              <a:rPr lang="en-US" altLang="en-US" u="sng" smtClean="0"/>
              <a:t>4.5 billion years ago.</a:t>
            </a:r>
            <a:endParaRPr lang="en-US" altLang="en-US" smtClean="0">
              <a:solidFill>
                <a:srgbClr val="000000"/>
              </a:solidFill>
              <a:cs typeface="Arial" panose="020B0604020202020204" pitchFamily="34" charset="0"/>
            </a:endParaRPr>
          </a:p>
          <a:p>
            <a:pPr eaLnBrk="1" hangingPunct="1"/>
            <a:r>
              <a:rPr lang="en-US" altLang="en-US" smtClean="0">
                <a:solidFill>
                  <a:srgbClr val="000000"/>
                </a:solidFill>
                <a:cs typeface="Arial" panose="020B0604020202020204" pitchFamily="34" charset="0"/>
              </a:rPr>
              <a:t>Formation of the Moons's geosphere</a:t>
            </a:r>
          </a:p>
          <a:p>
            <a:pPr eaLnBrk="1" hangingPunct="1"/>
            <a:r>
              <a:rPr lang="en-US" altLang="en-US" smtClean="0">
                <a:solidFill>
                  <a:srgbClr val="000000"/>
                </a:solidFill>
                <a:cs typeface="Arial" panose="020B0604020202020204" pitchFamily="34" charset="0"/>
              </a:rPr>
              <a:t>(fig p179 McSween) The moon too developed a magma ocean during its formation due  to the same sources of heat, impact, internal compression, radiogenic decay and  gravitational tides. We know this because when the first moon rocks were brought back  to Earth during the Apollo program they were composed almost entirely of one mineral --  Feldspar. The only way to form such a rock (called Anorthosite) is to precipitate  crystals from a molten lava and then separate the cystals according to differences in  density -- a process known as fractional crystallization. This would happen if feldspar  crystals intially crystallized with other minerals but then floated to the surface of a large  magma ocean. The denser minerals would sink and the less dense minerals would float.  Eventually, when the magma ocean cooled and solidified the crustal surface would be  dominated by feldspar and the rock would be Anorthosite. This separating out of  minerals of different density is known to occur in magma chambers within the continetal  crust on Earth, but the planetary scale of this process on the moon is mind-boggling. </a:t>
            </a:r>
          </a:p>
          <a:p>
            <a:pPr eaLnBrk="1" hangingPunct="1"/>
            <a:r>
              <a:rPr lang="en-US" altLang="en-US" smtClean="0">
                <a:solidFill>
                  <a:srgbClr val="000000"/>
                </a:solidFill>
                <a:cs typeface="Arial" panose="020B0604020202020204" pitchFamily="34" charset="0"/>
              </a:rPr>
              <a:t>  (fig p178 Mc Sween) Estimates of the thickness of the Anothosite crustal layer on the  moon indicate that it is ~20 km thick. To separate out a 20 km thick layer of feldspar  from a molten magma requires a magma ocean that was at least 1000 km thick. So far  measurement of radiometric ages of the Anorthosites indicates that the lunar crust  solidified 4400 Ma ago, only 200 Ma after the formation of the solar system.</a:t>
            </a:r>
          </a:p>
        </p:txBody>
      </p:sp>
    </p:spTree>
    <p:extLst>
      <p:ext uri="{BB962C8B-B14F-4D97-AF65-F5344CB8AC3E}">
        <p14:creationId xmlns:p14="http://schemas.microsoft.com/office/powerpoint/2010/main" val="1516056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0647152D-2E00-46DB-95A3-19FB7EEAF715}" type="slidenum">
              <a:rPr lang="en-US" altLang="sr-Latn-RS" sz="1200" b="0"/>
              <a:pPr/>
              <a:t>9</a:t>
            </a:fld>
            <a:endParaRPr lang="en-US" altLang="sr-Latn-RS" sz="1200"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685800" y="4416425"/>
            <a:ext cx="5486400" cy="4183063"/>
          </a:xfrm>
          <a:noFill/>
        </p:spPr>
        <p:txBody>
          <a:bodyPr/>
          <a:lstStyle/>
          <a:p>
            <a:pPr eaLnBrk="1" hangingPunct="1"/>
            <a:r>
              <a:rPr lang="en-US" altLang="sr-Latn-RS" smtClean="0"/>
              <a:t>http://www.psi.edu/projects/moon/moon.html</a:t>
            </a:r>
          </a:p>
          <a:p>
            <a:pPr eaLnBrk="1" hangingPunct="1"/>
            <a:r>
              <a:rPr lang="en-US" altLang="sr-Latn-RS" smtClean="0"/>
              <a:t>The moon is a sister world that formed in orbit around Earth as the Earth formed. This theory failed because it could not explain why the moon lacks iron. </a:t>
            </a:r>
          </a:p>
          <a:p>
            <a:pPr eaLnBrk="1" hangingPunct="1"/>
            <a:r>
              <a:rPr lang="en-US" altLang="sr-Latn-RS" smtClean="0"/>
              <a:t>A second early idea was that the moon formed somewhere else in the solar system where there was little iron, and then was captured into orbit around Earth. This failed when lunar rocks showed the same isotope composition as the Earth. </a:t>
            </a:r>
          </a:p>
          <a:p>
            <a:pPr eaLnBrk="1" hangingPunct="1"/>
            <a:r>
              <a:rPr lang="en-US" altLang="sr-Latn-RS" smtClean="0"/>
              <a:t>A third early idea was that early Earth spun so fast that it spun off the moon. This idea would produce a moon similar to Earth's mantle, but it failed when analysis of the total angular momentum and energy involved indicated that the present Earth-moon system could not form in this way.</a:t>
            </a:r>
            <a:r>
              <a:rPr lang="en-US" altLang="sr-Latn-RS" b="1" smtClean="0"/>
              <a:t> </a:t>
            </a:r>
          </a:p>
          <a:p>
            <a:pPr eaLnBrk="1" hangingPunct="1"/>
            <a:endParaRPr lang="en-US" altLang="sr-Latn-RS" smtClean="0"/>
          </a:p>
          <a:p>
            <a:pPr eaLnBrk="1" hangingPunct="1"/>
            <a:r>
              <a:rPr lang="en-US" altLang="sr-Latn-RS" smtClean="0"/>
              <a:t>These were the three main models for the formation of the Moon at the time of the Apollo program. It turns out that each fails to explain some major observation about the Moon. For more about these models, see the Scientific American article by Jeff Taylor cited in the notes for slide 2. Artwork is from Taylor’s article.</a:t>
            </a:r>
          </a:p>
          <a:p>
            <a:pPr eaLnBrk="1" hangingPunct="1"/>
            <a:endParaRPr lang="en-US" altLang="sr-Latn-RS" smtClean="0"/>
          </a:p>
          <a:p>
            <a:pPr eaLnBrk="1" hangingPunct="1"/>
            <a:r>
              <a:rPr lang="en-US" altLang="sr-Latn-RS" smtClean="0"/>
              <a:t>Fission – 10 hour rotation worked out for E + M … to spin Moon off would have to be rotating every 4 hours</a:t>
            </a:r>
          </a:p>
          <a:p>
            <a:pPr eaLnBrk="1" hangingPunct="1"/>
            <a:endParaRPr lang="en-US" altLang="sr-Latn-RS" smtClean="0"/>
          </a:p>
          <a:p>
            <a:pPr eaLnBrk="1" hangingPunct="1"/>
            <a:r>
              <a:rPr lang="en-US" altLang="en-US" smtClean="0"/>
              <a:t>1) Moon / Earth accreted as two-planet system. </a:t>
            </a:r>
          </a:p>
          <a:p>
            <a:pPr eaLnBrk="1" hangingPunct="1"/>
            <a:r>
              <a:rPr lang="en-US" altLang="en-US" smtClean="0"/>
              <a:t>	Problem: Dissimilar compositions.</a:t>
            </a:r>
          </a:p>
          <a:p>
            <a:pPr eaLnBrk="1" hangingPunct="1"/>
            <a:endParaRPr lang="en-US" altLang="en-US" smtClean="0"/>
          </a:p>
          <a:p>
            <a:pPr eaLnBrk="1" hangingPunct="1"/>
            <a:r>
              <a:rPr lang="en-US" altLang="en-US" smtClean="0"/>
              <a:t>2)  Moon accreted separately, captured by Earth. </a:t>
            </a:r>
          </a:p>
          <a:p>
            <a:pPr eaLnBrk="1" hangingPunct="1"/>
            <a:r>
              <a:rPr lang="en-US" altLang="en-US" smtClean="0"/>
              <a:t> 	Problem: mechanics of orbital capture.</a:t>
            </a:r>
          </a:p>
          <a:p>
            <a:pPr eaLnBrk="1" hangingPunct="1"/>
            <a:endParaRPr lang="en-US" altLang="en-US" smtClean="0"/>
          </a:p>
          <a:p>
            <a:pPr eaLnBrk="1" hangingPunct="1"/>
            <a:r>
              <a:rPr lang="en-US" altLang="en-US" smtClean="0"/>
              <a:t>3)  Moon spun off from Earth during Earth’s differentiation. Pacific Ocean is hole left by Moon. </a:t>
            </a:r>
          </a:p>
          <a:p>
            <a:pPr eaLnBrk="1" hangingPunct="1"/>
            <a:r>
              <a:rPr lang="en-US" altLang="en-US" smtClean="0"/>
              <a:t>	Problem:  Moon could not reach escape velocity.</a:t>
            </a:r>
          </a:p>
          <a:p>
            <a:pPr eaLnBrk="1" hangingPunct="1"/>
            <a:r>
              <a:rPr lang="en-US" altLang="en-US" smtClean="0"/>
              <a:t>	Okay and the Pacific thing doesn’t work on fist blush - plate tectonics ...</a:t>
            </a:r>
          </a:p>
          <a:p>
            <a:pPr eaLnBrk="1" hangingPunct="1"/>
            <a:endParaRPr lang="en-US" altLang="en-US" smtClean="0"/>
          </a:p>
          <a:p>
            <a:pPr eaLnBrk="1" hangingPunct="1"/>
            <a:r>
              <a:rPr lang="en-US" altLang="en-US" smtClean="0"/>
              <a:t>4)  Impact by a Mars-sized protoplanet bounced Moon off Earth (after Earth’s core partially formed. </a:t>
            </a:r>
          </a:p>
          <a:p>
            <a:pPr eaLnBrk="1" hangingPunct="1"/>
            <a:r>
              <a:rPr lang="en-US" altLang="en-US" smtClean="0"/>
              <a:t>	Explains difference in composition, relative sizes. </a:t>
            </a:r>
          </a:p>
          <a:p>
            <a:pPr eaLnBrk="1" hangingPunct="1"/>
            <a:endParaRPr lang="en-US" altLang="en-US" smtClean="0"/>
          </a:p>
          <a:p>
            <a:pPr eaLnBrk="1" hangingPunct="1"/>
            <a:endParaRPr lang="en-US" altLang="sr-Latn-RS" smtClean="0"/>
          </a:p>
        </p:txBody>
      </p:sp>
    </p:spTree>
    <p:extLst>
      <p:ext uri="{BB962C8B-B14F-4D97-AF65-F5344CB8AC3E}">
        <p14:creationId xmlns:p14="http://schemas.microsoft.com/office/powerpoint/2010/main" val="348789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5E02FD50-A3EC-409F-9A26-E5368308B415}" type="slidenum">
              <a:rPr lang="en-US" altLang="sr-Latn-RS" sz="1200" b="0"/>
              <a:pPr/>
              <a:t>16</a:t>
            </a:fld>
            <a:endParaRPr lang="en-US" altLang="sr-Latn-RS" sz="1200" b="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spcBef>
                <a:spcPct val="0"/>
              </a:spcBef>
            </a:pPr>
            <a:r>
              <a:rPr lang="en-US" altLang="sr-Latn-RS" smtClean="0"/>
              <a:t>http://photojournal.jpl.nasa.gov/catalog/PIA00405</a:t>
            </a:r>
          </a:p>
          <a:p>
            <a:pPr eaLnBrk="1" hangingPunct="1"/>
            <a:r>
              <a:rPr lang="en-US" altLang="sr-Latn-RS" smtClean="0"/>
              <a:t>Of course, history is more complex</a:t>
            </a:r>
          </a:p>
          <a:p>
            <a:pPr eaLnBrk="1" hangingPunct="1"/>
            <a:r>
              <a:rPr lang="en-US" altLang="sr-Latn-RS" smtClean="0"/>
              <a:t>Lunar highland rocks can be divided into those that are slightly iron rich (formed soon after Moon formed – oldest is 4.5 billion years) and those that are magnesium rich and range in age from 4.5 to 4.3 – indicates different magma sources</a:t>
            </a:r>
          </a:p>
          <a:p>
            <a:pPr eaLnBrk="1" hangingPunct="1"/>
            <a:r>
              <a:rPr lang="en-US" altLang="sr-Latn-RS" smtClean="0"/>
              <a:t>Cooled by about 4.3 – KREEP rocks – consistent in mineralogy but scattered across highlands (potassium, rare earth elements, phosphorous)</a:t>
            </a:r>
          </a:p>
        </p:txBody>
      </p:sp>
    </p:spTree>
    <p:extLst>
      <p:ext uri="{BB962C8B-B14F-4D97-AF65-F5344CB8AC3E}">
        <p14:creationId xmlns:p14="http://schemas.microsoft.com/office/powerpoint/2010/main" val="3280380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F07D327E-8AC1-4BD7-B8F1-BCE5B8977AE4}" type="slidenum">
              <a:rPr lang="en-US" altLang="sr-Latn-RS" sz="1200" b="0"/>
              <a:pPr/>
              <a:t>17</a:t>
            </a:fld>
            <a:endParaRPr lang="en-US" altLang="sr-Latn-RS" sz="1200" b="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sr-Latn-RS" dirty="0" smtClean="0"/>
          </a:p>
          <a:p>
            <a:pPr eaLnBrk="1" hangingPunct="1"/>
            <a:endParaRPr lang="en-US" altLang="sr-Latn-RS" dirty="0" smtClean="0"/>
          </a:p>
          <a:p>
            <a:pPr eaLnBrk="1" hangingPunct="1"/>
            <a:endParaRPr lang="en-US" altLang="sr-Latn-RS" dirty="0" smtClean="0"/>
          </a:p>
        </p:txBody>
      </p:sp>
    </p:spTree>
    <p:extLst>
      <p:ext uri="{BB962C8B-B14F-4D97-AF65-F5344CB8AC3E}">
        <p14:creationId xmlns:p14="http://schemas.microsoft.com/office/powerpoint/2010/main" val="884645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fld id="{3F495220-161D-443E-A700-B040A490731C}" type="slidenum">
              <a:rPr lang="en-US" altLang="sr-Latn-RS" sz="1200" b="0"/>
              <a:pPr/>
              <a:t>18</a:t>
            </a:fld>
            <a:endParaRPr lang="en-US" altLang="sr-Latn-RS" sz="1200" b="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spcBef>
                <a:spcPct val="0"/>
              </a:spcBef>
            </a:pPr>
            <a:endParaRPr lang="en-US" altLang="sr-Latn-RS" dirty="0" smtClean="0"/>
          </a:p>
        </p:txBody>
      </p:sp>
    </p:spTree>
    <p:extLst>
      <p:ext uri="{BB962C8B-B14F-4D97-AF65-F5344CB8AC3E}">
        <p14:creationId xmlns:p14="http://schemas.microsoft.com/office/powerpoint/2010/main" val="130421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3490" name="Group 2"/>
          <p:cNvGrpSpPr>
            <a:grpSpLocks/>
          </p:cNvGrpSpPr>
          <p:nvPr/>
        </p:nvGrpSpPr>
        <p:grpSpPr bwMode="auto">
          <a:xfrm>
            <a:off x="4716463" y="5345113"/>
            <a:ext cx="4427537" cy="1512887"/>
            <a:chOff x="2971" y="3367"/>
            <a:chExt cx="2789" cy="953"/>
          </a:xfrm>
        </p:grpSpPr>
        <p:sp>
          <p:nvSpPr>
            <p:cNvPr id="63491"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3492"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493"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494"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495"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496"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497"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498"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499"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500"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501"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502"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503"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504"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3505"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6350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6350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63508" name="Rectangle 20"/>
          <p:cNvSpPr>
            <a:spLocks noGrp="1" noChangeArrowheads="1"/>
          </p:cNvSpPr>
          <p:nvPr>
            <p:ph type="dt" sz="quarter" idx="2"/>
          </p:nvPr>
        </p:nvSpPr>
        <p:spPr/>
        <p:txBody>
          <a:bodyPr/>
          <a:lstStyle>
            <a:lvl1pPr>
              <a:defRPr/>
            </a:lvl1pPr>
          </a:lstStyle>
          <a:p>
            <a:endParaRPr lang="en-US"/>
          </a:p>
        </p:txBody>
      </p:sp>
      <p:sp>
        <p:nvSpPr>
          <p:cNvPr id="63509" name="Rectangle 21"/>
          <p:cNvSpPr>
            <a:spLocks noGrp="1" noChangeArrowheads="1"/>
          </p:cNvSpPr>
          <p:nvPr>
            <p:ph type="ftr" sz="quarter" idx="3"/>
          </p:nvPr>
        </p:nvSpPr>
        <p:spPr/>
        <p:txBody>
          <a:bodyPr/>
          <a:lstStyle>
            <a:lvl1pPr>
              <a:defRPr/>
            </a:lvl1pPr>
          </a:lstStyle>
          <a:p>
            <a:endParaRPr lang="en-US"/>
          </a:p>
        </p:txBody>
      </p:sp>
      <p:sp>
        <p:nvSpPr>
          <p:cNvPr id="63510" name="Rectangle 22"/>
          <p:cNvSpPr>
            <a:spLocks noGrp="1" noChangeArrowheads="1"/>
          </p:cNvSpPr>
          <p:nvPr>
            <p:ph type="sldNum" sz="quarter" idx="4"/>
          </p:nvPr>
        </p:nvSpPr>
        <p:spPr/>
        <p:txBody>
          <a:bodyPr/>
          <a:lstStyle>
            <a:lvl1pPr>
              <a:defRPr/>
            </a:lvl1pPr>
          </a:lstStyle>
          <a:p>
            <a:fld id="{32DBB0F9-D35F-4B25-B309-3B1733E7D9F8}"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7B8800-4D7D-4458-856B-A491C94BD2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BEF390-C8B8-4257-9354-2BCB32F5BFE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00085F7B-8DF2-4782-9405-05B14E5F44D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087FEFE-C47B-450A-9477-C5636B91CE2B}" type="slidenum">
              <a:rPr lang="en-US"/>
              <a:pPr/>
              <a:t>‹#›</a:t>
            </a:fld>
            <a:endParaRPr lang="en-US"/>
          </a:p>
        </p:txBody>
      </p:sp>
    </p:spTree>
    <p:extLst>
      <p:ext uri="{BB962C8B-B14F-4D97-AF65-F5344CB8AC3E}">
        <p14:creationId xmlns:p14="http://schemas.microsoft.com/office/powerpoint/2010/main" val="2687872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257FAF17-88AF-4F65-91A1-3A7D7613D960}" type="slidenum">
              <a:rPr lang="en-US"/>
              <a:pPr/>
              <a:t>‹#›</a:t>
            </a:fld>
            <a:endParaRPr lang="en-US"/>
          </a:p>
        </p:txBody>
      </p:sp>
    </p:spTree>
    <p:extLst>
      <p:ext uri="{BB962C8B-B14F-4D97-AF65-F5344CB8AC3E}">
        <p14:creationId xmlns:p14="http://schemas.microsoft.com/office/powerpoint/2010/main" val="3363931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EE9E2-DC4A-4158-BA9F-C4BC342CF54B}" type="slidenum">
              <a:rPr lang="en-US" smtClean="0"/>
              <a:pPr/>
              <a:t>‹#›</a:t>
            </a:fld>
            <a:endParaRPr lang="en-US"/>
          </a:p>
        </p:txBody>
      </p:sp>
    </p:spTree>
    <p:extLst>
      <p:ext uri="{BB962C8B-B14F-4D97-AF65-F5344CB8AC3E}">
        <p14:creationId xmlns:p14="http://schemas.microsoft.com/office/powerpoint/2010/main" val="2667152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E6419C-15F3-4A5D-AE3E-FBB9C80AA792}" type="slidenum">
              <a:rPr lang="en-US" smtClean="0"/>
              <a:pPr/>
              <a:t>‹#›</a:t>
            </a:fld>
            <a:endParaRPr lang="en-US"/>
          </a:p>
        </p:txBody>
      </p:sp>
    </p:spTree>
    <p:extLst>
      <p:ext uri="{BB962C8B-B14F-4D97-AF65-F5344CB8AC3E}">
        <p14:creationId xmlns:p14="http://schemas.microsoft.com/office/powerpoint/2010/main" val="2422661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AF9CCB-88C0-4D67-B1EC-8CB0D312D322}" type="slidenum">
              <a:rPr lang="en-US" smtClean="0"/>
              <a:pPr/>
              <a:t>‹#›</a:t>
            </a:fld>
            <a:endParaRPr lang="en-US"/>
          </a:p>
        </p:txBody>
      </p:sp>
    </p:spTree>
    <p:extLst>
      <p:ext uri="{BB962C8B-B14F-4D97-AF65-F5344CB8AC3E}">
        <p14:creationId xmlns:p14="http://schemas.microsoft.com/office/powerpoint/2010/main" val="2553552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0609A-A642-4CFF-8753-C3ACB22D2E66}" type="slidenum">
              <a:rPr lang="en-US" smtClean="0"/>
              <a:pPr/>
              <a:t>‹#›</a:t>
            </a:fld>
            <a:endParaRPr lang="en-US"/>
          </a:p>
        </p:txBody>
      </p:sp>
    </p:spTree>
    <p:extLst>
      <p:ext uri="{BB962C8B-B14F-4D97-AF65-F5344CB8AC3E}">
        <p14:creationId xmlns:p14="http://schemas.microsoft.com/office/powerpoint/2010/main" val="2731128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12E597-9F10-4B48-A070-857D8407F8EC}" type="slidenum">
              <a:rPr lang="en-US" smtClean="0"/>
              <a:pPr/>
              <a:t>‹#›</a:t>
            </a:fld>
            <a:endParaRPr lang="en-US"/>
          </a:p>
        </p:txBody>
      </p:sp>
    </p:spTree>
    <p:extLst>
      <p:ext uri="{BB962C8B-B14F-4D97-AF65-F5344CB8AC3E}">
        <p14:creationId xmlns:p14="http://schemas.microsoft.com/office/powerpoint/2010/main" val="325985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003DE7-A229-4225-9A61-7FBF8F413F83}"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2460DF2D-97A6-4ADD-916B-FDE3A135F02D}" type="slidenum">
              <a:rPr lang="en-US" smtClean="0"/>
              <a:pPr/>
              <a:t>‹#›</a:t>
            </a:fld>
            <a:endParaRPr lang="en-US"/>
          </a:p>
        </p:txBody>
      </p:sp>
    </p:spTree>
    <p:extLst>
      <p:ext uri="{BB962C8B-B14F-4D97-AF65-F5344CB8AC3E}">
        <p14:creationId xmlns:p14="http://schemas.microsoft.com/office/powerpoint/2010/main" val="151338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CF06298-11DF-4799-9570-A651FEB8C1CB}" type="slidenum">
              <a:rPr lang="en-US" smtClean="0"/>
              <a:pPr/>
              <a:t>‹#›</a:t>
            </a:fld>
            <a:endParaRPr lang="en-US"/>
          </a:p>
        </p:txBody>
      </p:sp>
    </p:spTree>
    <p:extLst>
      <p:ext uri="{BB962C8B-B14F-4D97-AF65-F5344CB8AC3E}">
        <p14:creationId xmlns:p14="http://schemas.microsoft.com/office/powerpoint/2010/main" val="3921463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89F8517-E8AD-4BCC-8E1E-4BF5374C0A32}" type="slidenum">
              <a:rPr lang="en-US" smtClean="0"/>
              <a:pPr/>
              <a:t>‹#›</a:t>
            </a:fld>
            <a:endParaRPr lang="en-US"/>
          </a:p>
        </p:txBody>
      </p:sp>
    </p:spTree>
    <p:extLst>
      <p:ext uri="{BB962C8B-B14F-4D97-AF65-F5344CB8AC3E}">
        <p14:creationId xmlns:p14="http://schemas.microsoft.com/office/powerpoint/2010/main" val="2361796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13576-AD46-4002-B672-2BC8C1C42C87}" type="slidenum">
              <a:rPr lang="en-US" smtClean="0"/>
              <a:pPr/>
              <a:t>‹#›</a:t>
            </a:fld>
            <a:endParaRPr lang="en-US"/>
          </a:p>
        </p:txBody>
      </p:sp>
    </p:spTree>
    <p:extLst>
      <p:ext uri="{BB962C8B-B14F-4D97-AF65-F5344CB8AC3E}">
        <p14:creationId xmlns:p14="http://schemas.microsoft.com/office/powerpoint/2010/main" val="2065835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522BF-39CE-4934-B292-E545CDEDD1C3}" type="slidenum">
              <a:rPr lang="en-US" smtClean="0"/>
              <a:pPr/>
              <a:t>‹#›</a:t>
            </a:fld>
            <a:endParaRPr lang="en-US"/>
          </a:p>
        </p:txBody>
      </p:sp>
    </p:spTree>
    <p:extLst>
      <p:ext uri="{BB962C8B-B14F-4D97-AF65-F5344CB8AC3E}">
        <p14:creationId xmlns:p14="http://schemas.microsoft.com/office/powerpoint/2010/main" val="3258753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22BF-39CE-4934-B292-E545CDEDD1C3}" type="slidenum">
              <a:rPr lang="en-US" smtClean="0"/>
              <a:pPr/>
              <a:t>‹#›</a:t>
            </a:fld>
            <a:endParaRPr lang="en-US"/>
          </a:p>
        </p:txBody>
      </p:sp>
    </p:spTree>
    <p:extLst>
      <p:ext uri="{BB962C8B-B14F-4D97-AF65-F5344CB8AC3E}">
        <p14:creationId xmlns:p14="http://schemas.microsoft.com/office/powerpoint/2010/main" val="1070446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22BF-39CE-4934-B292-E545CDEDD1C3}"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30327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22BF-39CE-4934-B292-E545CDEDD1C3}" type="slidenum">
              <a:rPr lang="en-US" smtClean="0"/>
              <a:pPr/>
              <a:t>‹#›</a:t>
            </a:fld>
            <a:endParaRPr lang="en-US"/>
          </a:p>
        </p:txBody>
      </p:sp>
    </p:spTree>
    <p:extLst>
      <p:ext uri="{BB962C8B-B14F-4D97-AF65-F5344CB8AC3E}">
        <p14:creationId xmlns:p14="http://schemas.microsoft.com/office/powerpoint/2010/main" val="2092397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22BF-39CE-4934-B292-E545CDEDD1C3}" type="slidenum">
              <a:rPr lang="en-US" smtClean="0"/>
              <a:pPr/>
              <a:t>‹#›</a:t>
            </a:fld>
            <a:endParaRPr lang="en-US"/>
          </a:p>
        </p:txBody>
      </p:sp>
    </p:spTree>
    <p:extLst>
      <p:ext uri="{BB962C8B-B14F-4D97-AF65-F5344CB8AC3E}">
        <p14:creationId xmlns:p14="http://schemas.microsoft.com/office/powerpoint/2010/main" val="1745439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522BF-39CE-4934-B292-E545CDEDD1C3}" type="slidenum">
              <a:rPr lang="en-US" smtClean="0"/>
              <a:pPr/>
              <a:t>‹#›</a:t>
            </a:fld>
            <a:endParaRPr lang="en-US"/>
          </a:p>
        </p:txBody>
      </p:sp>
    </p:spTree>
    <p:extLst>
      <p:ext uri="{BB962C8B-B14F-4D97-AF65-F5344CB8AC3E}">
        <p14:creationId xmlns:p14="http://schemas.microsoft.com/office/powerpoint/2010/main" val="371955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2774A6-63FC-45CF-93AD-4D40723C6E8D}"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5A1BA5-59F9-4F11-B440-33955588BA0E}" type="slidenum">
              <a:rPr lang="en-US" smtClean="0"/>
              <a:pPr/>
              <a:t>‹#›</a:t>
            </a:fld>
            <a:endParaRPr lang="en-US"/>
          </a:p>
        </p:txBody>
      </p:sp>
    </p:spTree>
    <p:extLst>
      <p:ext uri="{BB962C8B-B14F-4D97-AF65-F5344CB8AC3E}">
        <p14:creationId xmlns:p14="http://schemas.microsoft.com/office/powerpoint/2010/main" val="4277173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2BD39-AB75-4722-807F-2F2FA2947DCB}" type="slidenum">
              <a:rPr lang="en-US" smtClean="0"/>
              <a:pPr/>
              <a:t>‹#›</a:t>
            </a:fld>
            <a:endParaRPr lang="en-US"/>
          </a:p>
        </p:txBody>
      </p:sp>
    </p:spTree>
    <p:extLst>
      <p:ext uri="{BB962C8B-B14F-4D97-AF65-F5344CB8AC3E}">
        <p14:creationId xmlns:p14="http://schemas.microsoft.com/office/powerpoint/2010/main" val="3249037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FAAC09B-7EB3-46A7-8F26-8DCC5C37C73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A16809-87E4-4792-B47A-9A6A39840E7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A41F0FA-171F-46F1-A2AD-E2168D478EA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353D91E-B439-4C41-BDDA-864713BDAD4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D416FB-92BA-4CBE-B2C5-F240F3B294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2E0518-261F-4920-AFEF-2AC9FA36C23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2466" name="Group 2"/>
          <p:cNvGrpSpPr>
            <a:grpSpLocks/>
          </p:cNvGrpSpPr>
          <p:nvPr/>
        </p:nvGrpSpPr>
        <p:grpSpPr bwMode="auto">
          <a:xfrm>
            <a:off x="4716463" y="5345113"/>
            <a:ext cx="4427537" cy="1512887"/>
            <a:chOff x="2971" y="3367"/>
            <a:chExt cx="2789" cy="953"/>
          </a:xfrm>
        </p:grpSpPr>
        <p:sp>
          <p:nvSpPr>
            <p:cNvPr id="62467"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endParaRPr lang="en-US"/>
            </a:p>
          </p:txBody>
        </p:sp>
        <p:sp>
          <p:nvSpPr>
            <p:cNvPr id="6246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6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7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8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sp>
          <p:nvSpPr>
            <p:cNvPr id="6248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endParaRPr lang="en-US"/>
            </a:p>
          </p:txBody>
        </p:sp>
      </p:grpSp>
      <p:sp>
        <p:nvSpPr>
          <p:cNvPr id="6248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248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endParaRPr lang="en-US"/>
          </a:p>
        </p:txBody>
      </p:sp>
      <p:sp>
        <p:nvSpPr>
          <p:cNvPr id="6248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endParaRPr lang="en-US"/>
          </a:p>
        </p:txBody>
      </p:sp>
      <p:sp>
        <p:nvSpPr>
          <p:cNvPr id="6248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fld id="{419FFCBD-5A87-4B15-A997-84072F325AC2}" type="slidenum">
              <a:rPr lang="en-US"/>
              <a:pPr/>
              <a:t>‹#›</a:t>
            </a:fld>
            <a:endParaRPr lang="en-US"/>
          </a:p>
        </p:txBody>
      </p:sp>
      <p:sp>
        <p:nvSpPr>
          <p:cNvPr id="6248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9"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8" r:id="rId12"/>
    <p:sldLayoutId id="2147483756" r:id="rId13"/>
    <p:sldLayoutId id="2147483757" r:id="rId14"/>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19FFCBD-5A87-4B15-A997-84072F325AC2}" type="slidenum">
              <a:rPr lang="en-US" smtClean="0"/>
              <a:pPr/>
              <a:t>‹#›</a:t>
            </a:fld>
            <a:endParaRPr lang="en-US"/>
          </a:p>
        </p:txBody>
      </p:sp>
    </p:spTree>
    <p:extLst>
      <p:ext uri="{BB962C8B-B14F-4D97-AF65-F5344CB8AC3E}">
        <p14:creationId xmlns:p14="http://schemas.microsoft.com/office/powerpoint/2010/main" val="3586426251"/>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4.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4.xml"/><Relationship Id="rId4"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windows.ucar.edu/tour/link=/earth/moon/earthmoon_interior_gif_image.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533400" y="381000"/>
            <a:ext cx="7772400" cy="1555750"/>
          </a:xfrm>
        </p:spPr>
        <p:txBody>
          <a:bodyPr/>
          <a:lstStyle/>
          <a:p>
            <a:r>
              <a:rPr lang="hr-HR" sz="8000" dirty="0" smtClean="0">
                <a:latin typeface="Banner" pitchFamily="2" charset="0"/>
              </a:rPr>
              <a:t>Mjesec</a:t>
            </a:r>
            <a:endParaRPr lang="en-US" sz="8000" dirty="0">
              <a:latin typeface="Banner" pitchFamily="2" charset="0"/>
            </a:endParaRPr>
          </a:p>
        </p:txBody>
      </p:sp>
      <p:pic>
        <p:nvPicPr>
          <p:cNvPr id="1026" name="Picture 2" descr="http://beforeitsnews.com/contributor/upload/200338/images/blue-joey-580x3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438400"/>
            <a:ext cx="55245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iantimp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1098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ebrisdis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7086600" cy="585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34543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oonformation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0"/>
            <a:ext cx="6781800" cy="552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45202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rotopla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09700"/>
            <a:ext cx="84582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8"/>
          <p:cNvSpPr txBox="1">
            <a:spLocks noChangeArrowheads="1"/>
          </p:cNvSpPr>
          <p:nvPr/>
        </p:nvSpPr>
        <p:spPr bwMode="auto">
          <a:xfrm>
            <a:off x="7639050" y="6553200"/>
            <a:ext cx="23436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sr-Latn-RS" sz="1400" b="0" dirty="0" smtClean="0">
                <a:latin typeface="Skia" charset="0"/>
              </a:rPr>
              <a:t>I</a:t>
            </a:r>
            <a:endParaRPr lang="en-US" altLang="sr-Latn-RS" sz="1400" b="0" dirty="0">
              <a:latin typeface="Skia" charset="0"/>
            </a:endParaRPr>
          </a:p>
        </p:txBody>
      </p:sp>
    </p:spTree>
    <p:extLst>
      <p:ext uri="{BB962C8B-B14F-4D97-AF65-F5344CB8AC3E}">
        <p14:creationId xmlns:p14="http://schemas.microsoft.com/office/powerpoint/2010/main" val="229933683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moonform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81000"/>
            <a:ext cx="7086600" cy="61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94030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A00405_mod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63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Grp="1" noChangeArrowheads="1"/>
          </p:cNvSpPr>
          <p:nvPr>
            <p:ph type="title"/>
          </p:nvPr>
        </p:nvSpPr>
        <p:spPr>
          <a:xfrm>
            <a:off x="685800" y="228600"/>
            <a:ext cx="7772400" cy="685800"/>
          </a:xfrm>
          <a:noFill/>
        </p:spPr>
        <p:txBody>
          <a:bodyPr/>
          <a:lstStyle/>
          <a:p>
            <a:pPr eaLnBrk="1" hangingPunct="1"/>
            <a:r>
              <a:rPr lang="hr-HR" altLang="sr-Latn-RS" dirty="0" smtClean="0">
                <a:solidFill>
                  <a:schemeClr val="tx1"/>
                </a:solidFill>
              </a:rPr>
              <a:t>Mjesečeva geološka prošlost</a:t>
            </a:r>
            <a:endParaRPr lang="en-US" altLang="sr-Latn-RS" dirty="0" smtClean="0">
              <a:solidFill>
                <a:schemeClr val="tx1"/>
              </a:solidFill>
            </a:endParaRPr>
          </a:p>
        </p:txBody>
      </p:sp>
    </p:spTree>
    <p:extLst>
      <p:ext uri="{BB962C8B-B14F-4D97-AF65-F5344CB8AC3E}">
        <p14:creationId xmlns:p14="http://schemas.microsoft.com/office/powerpoint/2010/main" val="30878401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arthvolcan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731520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47800" y="457200"/>
            <a:ext cx="6553200" cy="707886"/>
          </a:xfrm>
          <a:prstGeom prst="rect">
            <a:avLst/>
          </a:prstGeom>
          <a:noFill/>
        </p:spPr>
        <p:txBody>
          <a:bodyPr wrap="square" rtlCol="0">
            <a:spAutoFit/>
          </a:bodyPr>
          <a:lstStyle/>
          <a:p>
            <a:pPr algn="ctr"/>
            <a:r>
              <a:rPr lang="hr-HR" sz="4000" dirty="0" smtClean="0"/>
              <a:t>Ocean magme</a:t>
            </a:r>
            <a:endParaRPr lang="hr-HR" sz="4000" dirty="0"/>
          </a:p>
        </p:txBody>
      </p:sp>
    </p:spTree>
    <p:extLst>
      <p:ext uri="{BB962C8B-B14F-4D97-AF65-F5344CB8AC3E}">
        <p14:creationId xmlns:p14="http://schemas.microsoft.com/office/powerpoint/2010/main" val="371021118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IA00405_mod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954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p:cNvSpPr>
            <a:spLocks noChangeArrowheads="1"/>
          </p:cNvSpPr>
          <p:nvPr/>
        </p:nvSpPr>
        <p:spPr bwMode="auto">
          <a:xfrm>
            <a:off x="4800600" y="1219200"/>
            <a:ext cx="4343400" cy="224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spcBef>
                <a:spcPct val="50000"/>
              </a:spcBef>
            </a:pPr>
            <a:r>
              <a:rPr lang="hr-HR" altLang="sr-Latn-RS" sz="3000" b="0" dirty="0" smtClean="0">
                <a:latin typeface="Skia" charset="0"/>
              </a:rPr>
              <a:t>visoravni</a:t>
            </a:r>
            <a:r>
              <a:rPr lang="en-US" altLang="sr-Latn-RS" sz="3000" b="0" dirty="0" smtClean="0">
                <a:latin typeface="Skia" charset="0"/>
              </a:rPr>
              <a:t> – </a:t>
            </a:r>
            <a:r>
              <a:rPr lang="hr-HR" altLang="sr-Latn-RS" sz="3000" b="0" dirty="0" smtClean="0">
                <a:latin typeface="Skia" charset="0"/>
              </a:rPr>
              <a:t>svjetlije, tvrđe </a:t>
            </a:r>
          </a:p>
          <a:p>
            <a:pPr eaLnBrk="1" hangingPunct="1">
              <a:lnSpc>
                <a:spcPct val="90000"/>
              </a:lnSpc>
              <a:spcBef>
                <a:spcPct val="50000"/>
              </a:spcBef>
            </a:pPr>
            <a:r>
              <a:rPr lang="hr-HR" altLang="sr-Latn-RS" sz="3000" b="0" dirty="0" smtClean="0">
                <a:latin typeface="Skia" charset="0"/>
              </a:rPr>
              <a:t>„mora” – tamnija, uravnjenija, niža</a:t>
            </a:r>
            <a:endParaRPr lang="en-US" altLang="sr-Latn-RS" sz="3000" b="0" dirty="0">
              <a:latin typeface="Skia" charset="0"/>
            </a:endParaRPr>
          </a:p>
          <a:p>
            <a:pPr eaLnBrk="1" hangingPunct="1">
              <a:lnSpc>
                <a:spcPct val="90000"/>
              </a:lnSpc>
              <a:spcBef>
                <a:spcPct val="50000"/>
              </a:spcBef>
            </a:pPr>
            <a:endParaRPr lang="en-US" altLang="sr-Latn-RS" sz="1200" b="0" dirty="0">
              <a:latin typeface="Skia" charset="0"/>
            </a:endParaRPr>
          </a:p>
        </p:txBody>
      </p:sp>
      <p:sp>
        <p:nvSpPr>
          <p:cNvPr id="34820" name="Rectangle 4"/>
          <p:cNvSpPr>
            <a:spLocks noGrp="1" noChangeArrowheads="1"/>
          </p:cNvSpPr>
          <p:nvPr>
            <p:ph type="title"/>
          </p:nvPr>
        </p:nvSpPr>
        <p:spPr>
          <a:xfrm>
            <a:off x="685800" y="228600"/>
            <a:ext cx="7772400" cy="685800"/>
          </a:xfrm>
          <a:noFill/>
        </p:spPr>
        <p:txBody>
          <a:bodyPr/>
          <a:lstStyle/>
          <a:p>
            <a:pPr eaLnBrk="1" hangingPunct="1"/>
            <a:endParaRPr lang="en-US" altLang="sr-Latn-RS" dirty="0" smtClean="0"/>
          </a:p>
        </p:txBody>
      </p:sp>
    </p:spTree>
    <p:extLst>
      <p:ext uri="{BB962C8B-B14F-4D97-AF65-F5344CB8AC3E}">
        <p14:creationId xmlns:p14="http://schemas.microsoft.com/office/powerpoint/2010/main" val="379239838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cstate="print"/>
          <a:srcRect/>
          <a:stretch>
            <a:fillRect/>
          </a:stretch>
        </p:blipFill>
        <p:spPr bwMode="auto">
          <a:xfrm>
            <a:off x="838200" y="152400"/>
            <a:ext cx="7543800" cy="661244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304800" y="228600"/>
            <a:ext cx="8077200" cy="1981200"/>
          </a:xfrm>
          <a:noFill/>
          <a:ln/>
        </p:spPr>
        <p:txBody>
          <a:bodyPr/>
          <a:lstStyle/>
          <a:p>
            <a:r>
              <a:rPr lang="hr-HR" b="1" dirty="0" smtClean="0">
                <a:solidFill>
                  <a:schemeClr val="tx1"/>
                </a:solidFill>
              </a:rPr>
              <a:t>Mjesec</a:t>
            </a:r>
            <a:r>
              <a:rPr lang="en-GB" b="1" dirty="0" smtClean="0">
                <a:solidFill>
                  <a:schemeClr val="tx1"/>
                </a:solidFill>
              </a:rPr>
              <a:t> </a:t>
            </a:r>
            <a:r>
              <a:rPr lang="hr-HR" b="1" dirty="0" smtClean="0">
                <a:solidFill>
                  <a:schemeClr val="tx1"/>
                </a:solidFill>
              </a:rPr>
              <a:t>je prirodni satelit.</a:t>
            </a:r>
            <a:r>
              <a:rPr lang="en-GB" b="1" dirty="0" smtClean="0">
                <a:solidFill>
                  <a:schemeClr val="tx1"/>
                </a:solidFill>
              </a:rPr>
              <a:t> </a:t>
            </a:r>
            <a:r>
              <a:rPr lang="hr-HR" dirty="0">
                <a:solidFill>
                  <a:schemeClr val="tx1"/>
                </a:solidFill>
              </a:rPr>
              <a:t>Umjetne </a:t>
            </a:r>
            <a:r>
              <a:rPr lang="hr-HR" dirty="0" smtClean="0">
                <a:solidFill>
                  <a:schemeClr val="tx1"/>
                </a:solidFill>
              </a:rPr>
              <a:t>je napravio </a:t>
            </a:r>
            <a:r>
              <a:rPr lang="hr-HR" dirty="0">
                <a:solidFill>
                  <a:schemeClr val="tx1"/>
                </a:solidFill>
              </a:rPr>
              <a:t>čovjek.</a:t>
            </a:r>
            <a:endParaRPr lang="en-GB" dirty="0">
              <a:solidFill>
                <a:schemeClr val="tx1"/>
              </a:solidFill>
            </a:endParaRPr>
          </a:p>
        </p:txBody>
      </p:sp>
      <p:sp>
        <p:nvSpPr>
          <p:cNvPr id="53253" name="Rectangle 5"/>
          <p:cNvSpPr>
            <a:spLocks noGrp="1" noChangeArrowheads="1"/>
          </p:cNvSpPr>
          <p:nvPr>
            <p:ph idx="1"/>
          </p:nvPr>
        </p:nvSpPr>
        <p:spPr>
          <a:xfrm>
            <a:off x="533400" y="2362200"/>
            <a:ext cx="7772400" cy="4114800"/>
          </a:xfrm>
          <a:noFill/>
          <a:ln/>
        </p:spPr>
        <p:txBody>
          <a:bodyPr/>
          <a:lstStyle/>
          <a:p>
            <a:pPr marL="0" indent="0">
              <a:buNone/>
            </a:pPr>
            <a:r>
              <a:rPr lang="hr-HR" dirty="0" smtClean="0">
                <a:latin typeface="Arial" panose="020B0604020202020204" pitchFamily="34" charset="0"/>
                <a:cs typeface="Arial" panose="020B0604020202020204" pitchFamily="34" charset="0"/>
              </a:rPr>
              <a:t>Korištenje umjetnih satelita</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a:p>
            <a:endParaRPr lang="en-GB" b="1" dirty="0"/>
          </a:p>
          <a:p>
            <a:pPr lvl="1"/>
            <a:r>
              <a:rPr lang="hr-HR" dirty="0" smtClean="0">
                <a:latin typeface="Arial" panose="020B0604020202020204" pitchFamily="34" charset="0"/>
                <a:cs typeface="Arial" panose="020B0604020202020204" pitchFamily="34" charset="0"/>
              </a:rPr>
              <a:t>komunikacije</a:t>
            </a:r>
            <a:endParaRPr lang="en-GB" dirty="0">
              <a:latin typeface="Arial" panose="020B0604020202020204" pitchFamily="34" charset="0"/>
              <a:cs typeface="Arial" panose="020B0604020202020204" pitchFamily="34" charset="0"/>
            </a:endParaRPr>
          </a:p>
          <a:p>
            <a:pPr lvl="1"/>
            <a:r>
              <a:rPr lang="hr-HR" dirty="0">
                <a:latin typeface="Arial" panose="020B0604020202020204" pitchFamily="34" charset="0"/>
                <a:cs typeface="Arial" panose="020B0604020202020204" pitchFamily="34" charset="0"/>
              </a:rPr>
              <a:t>p</a:t>
            </a:r>
            <a:r>
              <a:rPr lang="hr-HR" dirty="0" smtClean="0">
                <a:latin typeface="Arial" panose="020B0604020202020204" pitchFamily="34" charset="0"/>
                <a:cs typeface="Arial" panose="020B0604020202020204" pitchFamily="34" charset="0"/>
              </a:rPr>
              <a:t>raćenje vremena</a:t>
            </a:r>
            <a:endParaRPr lang="en-GB" dirty="0">
              <a:latin typeface="Arial" panose="020B0604020202020204" pitchFamily="34" charset="0"/>
              <a:cs typeface="Arial" panose="020B0604020202020204" pitchFamily="34" charset="0"/>
            </a:endParaRPr>
          </a:p>
          <a:p>
            <a:pPr lvl="1"/>
            <a:r>
              <a:rPr lang="hr-HR" dirty="0">
                <a:latin typeface="Arial" panose="020B0604020202020204" pitchFamily="34" charset="0"/>
                <a:cs typeface="Arial" panose="020B0604020202020204" pitchFamily="34" charset="0"/>
              </a:rPr>
              <a:t>p</a:t>
            </a:r>
            <a:r>
              <a:rPr lang="hr-HR" dirty="0" smtClean="0">
                <a:latin typeface="Arial" panose="020B0604020202020204" pitchFamily="34" charset="0"/>
                <a:cs typeface="Arial" panose="020B0604020202020204" pitchFamily="34" charset="0"/>
              </a:rPr>
              <a:t>romatranje Zemlje  i svemira</a:t>
            </a:r>
            <a:endParaRPr lang="en-GB" dirty="0">
              <a:latin typeface="Arial" panose="020B0604020202020204" pitchFamily="34" charset="0"/>
              <a:cs typeface="Arial" panose="020B0604020202020204" pitchFamily="34" charset="0"/>
            </a:endParaRPr>
          </a:p>
        </p:txBody>
      </p:sp>
      <p:pic>
        <p:nvPicPr>
          <p:cNvPr id="53254" name="Picture 6" descr="bs00925_"/>
          <p:cNvPicPr>
            <a:picLocks noChangeAspect="1" noChangeArrowheads="1"/>
          </p:cNvPicPr>
          <p:nvPr/>
        </p:nvPicPr>
        <p:blipFill>
          <a:blip r:embed="rId2" cstate="print"/>
          <a:srcRect/>
          <a:stretch>
            <a:fillRect/>
          </a:stretch>
        </p:blipFill>
        <p:spPr bwMode="auto">
          <a:xfrm>
            <a:off x="5403850" y="2584450"/>
            <a:ext cx="3303588" cy="177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4"/>
                                        </p:tgtEl>
                                        <p:attrNameLst>
                                          <p:attrName>style.visibility</p:attrName>
                                        </p:attrNameLst>
                                      </p:cBhvr>
                                      <p:to>
                                        <p:strVal val="visible"/>
                                      </p:to>
                                    </p:set>
                                    <p:animEffect transition="in" filter="dissolve">
                                      <p:cBhvr>
                                        <p:cTn id="7" dur="500"/>
                                        <p:tgtEl>
                                          <p:spTgt spid="532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3">
                                            <p:txEl>
                                              <p:pRg st="0" end="0"/>
                                            </p:txEl>
                                          </p:spTgt>
                                        </p:tgtEl>
                                        <p:attrNameLst>
                                          <p:attrName>style.visibility</p:attrName>
                                        </p:attrNameLst>
                                      </p:cBhvr>
                                      <p:to>
                                        <p:strVal val="visible"/>
                                      </p:to>
                                    </p:set>
                                    <p:anim calcmode="lin" valueType="num">
                                      <p:cBhvr additive="base">
                                        <p:cTn id="12" dur="500" fill="hold"/>
                                        <p:tgtEl>
                                          <p:spTgt spid="5325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325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3">
                                            <p:txEl>
                                              <p:pRg st="2" end="2"/>
                                            </p:txEl>
                                          </p:spTgt>
                                        </p:tgtEl>
                                        <p:attrNameLst>
                                          <p:attrName>style.visibility</p:attrName>
                                        </p:attrNameLst>
                                      </p:cBhvr>
                                      <p:to>
                                        <p:strVal val="visible"/>
                                      </p:to>
                                    </p:set>
                                    <p:anim calcmode="lin" valueType="num">
                                      <p:cBhvr additive="base">
                                        <p:cTn id="18" dur="500" fill="hold"/>
                                        <p:tgtEl>
                                          <p:spTgt spid="53253">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325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3253">
                                            <p:txEl>
                                              <p:pRg st="3" end="3"/>
                                            </p:txEl>
                                          </p:spTgt>
                                        </p:tgtEl>
                                        <p:attrNameLst>
                                          <p:attrName>style.visibility</p:attrName>
                                        </p:attrNameLst>
                                      </p:cBhvr>
                                      <p:to>
                                        <p:strVal val="visible"/>
                                      </p:to>
                                    </p:set>
                                    <p:anim calcmode="lin" valueType="num">
                                      <p:cBhvr additive="base">
                                        <p:cTn id="24" dur="500" fill="hold"/>
                                        <p:tgtEl>
                                          <p:spTgt spid="5325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325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3253">
                                            <p:txEl>
                                              <p:pRg st="4" end="4"/>
                                            </p:txEl>
                                          </p:spTgt>
                                        </p:tgtEl>
                                        <p:attrNameLst>
                                          <p:attrName>style.visibility</p:attrName>
                                        </p:attrNameLst>
                                      </p:cBhvr>
                                      <p:to>
                                        <p:strVal val="visible"/>
                                      </p:to>
                                    </p:set>
                                    <p:anim calcmode="lin" valueType="num">
                                      <p:cBhvr additive="base">
                                        <p:cTn id="30" dur="500" fill="hold"/>
                                        <p:tgtEl>
                                          <p:spTgt spid="53253">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325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uild="p" bldLvl="2"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p:txBody>
          <a:bodyPr/>
          <a:lstStyle/>
          <a:p>
            <a:r>
              <a:rPr lang="hr-HR" sz="2400" dirty="0" smtClean="0">
                <a:solidFill>
                  <a:schemeClr val="tx1"/>
                </a:solidFill>
              </a:rPr>
              <a:t>Mora su se formirala nakon jačeg meteorskog bombardiranja, zato imaju uravnjeniju površinu i manje kratera</a:t>
            </a:r>
            <a:r>
              <a:rPr lang="en-US" sz="2800" dirty="0" smtClean="0">
                <a:solidFill>
                  <a:schemeClr val="tx1"/>
                </a:solidFill>
              </a:rPr>
              <a:t> </a:t>
            </a:r>
            <a:endParaRPr lang="en-US" sz="2800" dirty="0">
              <a:solidFill>
                <a:schemeClr val="tx1"/>
              </a:solidFill>
            </a:endParaRPr>
          </a:p>
        </p:txBody>
      </p:sp>
      <p:pic>
        <p:nvPicPr>
          <p:cNvPr id="142345" name="Picture 9"/>
          <p:cNvPicPr>
            <a:picLocks noGrp="1" noChangeAspect="1" noChangeArrowheads="1"/>
          </p:cNvPicPr>
          <p:nvPr>
            <p:ph sz="half" idx="1"/>
          </p:nvPr>
        </p:nvPicPr>
        <p:blipFill>
          <a:blip r:embed="rId2" cstate="print"/>
          <a:srcRect/>
          <a:stretch>
            <a:fillRect/>
          </a:stretch>
        </p:blipFill>
        <p:spPr>
          <a:xfrm>
            <a:off x="228600" y="1851025"/>
            <a:ext cx="4343400" cy="4325938"/>
          </a:xfrm>
          <a:noFill/>
          <a:ln/>
        </p:spPr>
      </p:pic>
      <p:pic>
        <p:nvPicPr>
          <p:cNvPr id="142346" name="Picture 10"/>
          <p:cNvPicPr>
            <a:picLocks noGrp="1" noChangeAspect="1" noChangeArrowheads="1"/>
          </p:cNvPicPr>
          <p:nvPr>
            <p:ph sz="half" idx="2"/>
          </p:nvPr>
        </p:nvPicPr>
        <p:blipFill>
          <a:blip r:embed="rId3" cstate="print"/>
          <a:stretch>
            <a:fillRect/>
          </a:stretch>
        </p:blipFill>
        <p:spPr>
          <a:xfrm>
            <a:off x="4648200" y="1854308"/>
            <a:ext cx="4038600" cy="4022509"/>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42345"/>
                                        </p:tgtEl>
                                        <p:attrNameLst>
                                          <p:attrName>style.visibility</p:attrName>
                                        </p:attrNameLst>
                                      </p:cBhvr>
                                      <p:to>
                                        <p:strVal val="visible"/>
                                      </p:to>
                                    </p:set>
                                    <p:anim calcmode="lin" valueType="num">
                                      <p:cBhvr>
                                        <p:cTn id="7" dur="500" fill="hold"/>
                                        <p:tgtEl>
                                          <p:spTgt spid="142345"/>
                                        </p:tgtEl>
                                        <p:attrNameLst>
                                          <p:attrName>ppt_w</p:attrName>
                                        </p:attrNameLst>
                                      </p:cBhvr>
                                      <p:tavLst>
                                        <p:tav tm="0">
                                          <p:val>
                                            <p:strVal val="#ppt_w*0.05"/>
                                          </p:val>
                                        </p:tav>
                                        <p:tav tm="100000">
                                          <p:val>
                                            <p:strVal val="#ppt_w"/>
                                          </p:val>
                                        </p:tav>
                                      </p:tavLst>
                                    </p:anim>
                                    <p:anim calcmode="lin" valueType="num">
                                      <p:cBhvr>
                                        <p:cTn id="8" dur="500" fill="hold"/>
                                        <p:tgtEl>
                                          <p:spTgt spid="142345"/>
                                        </p:tgtEl>
                                        <p:attrNameLst>
                                          <p:attrName>ppt_h</p:attrName>
                                        </p:attrNameLst>
                                      </p:cBhvr>
                                      <p:tavLst>
                                        <p:tav tm="0">
                                          <p:val>
                                            <p:strVal val="#ppt_h"/>
                                          </p:val>
                                        </p:tav>
                                        <p:tav tm="100000">
                                          <p:val>
                                            <p:strVal val="#ppt_h"/>
                                          </p:val>
                                        </p:tav>
                                      </p:tavLst>
                                    </p:anim>
                                    <p:anim calcmode="lin" valueType="num">
                                      <p:cBhvr>
                                        <p:cTn id="9" dur="500" fill="hold"/>
                                        <p:tgtEl>
                                          <p:spTgt spid="142345"/>
                                        </p:tgtEl>
                                        <p:attrNameLst>
                                          <p:attrName>ppt_x</p:attrName>
                                        </p:attrNameLst>
                                      </p:cBhvr>
                                      <p:tavLst>
                                        <p:tav tm="0">
                                          <p:val>
                                            <p:strVal val="#ppt_x-.2"/>
                                          </p:val>
                                        </p:tav>
                                        <p:tav tm="100000">
                                          <p:val>
                                            <p:strVal val="#ppt_x"/>
                                          </p:val>
                                        </p:tav>
                                      </p:tavLst>
                                    </p:anim>
                                    <p:anim calcmode="lin" valueType="num">
                                      <p:cBhvr>
                                        <p:cTn id="10" dur="500" fill="hold"/>
                                        <p:tgtEl>
                                          <p:spTgt spid="142345"/>
                                        </p:tgtEl>
                                        <p:attrNameLst>
                                          <p:attrName>ppt_y</p:attrName>
                                        </p:attrNameLst>
                                      </p:cBhvr>
                                      <p:tavLst>
                                        <p:tav tm="0">
                                          <p:val>
                                            <p:strVal val="#ppt_y"/>
                                          </p:val>
                                        </p:tav>
                                        <p:tav tm="100000">
                                          <p:val>
                                            <p:strVal val="#ppt_y"/>
                                          </p:val>
                                        </p:tav>
                                      </p:tavLst>
                                    </p:anim>
                                    <p:animEffect transition="in" filter="fade">
                                      <p:cBhvr>
                                        <p:cTn id="11" dur="500"/>
                                        <p:tgtEl>
                                          <p:spTgt spid="142345"/>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42346"/>
                                        </p:tgtEl>
                                        <p:attrNameLst>
                                          <p:attrName>style.visibility</p:attrName>
                                        </p:attrNameLst>
                                      </p:cBhvr>
                                      <p:to>
                                        <p:strVal val="visible"/>
                                      </p:to>
                                    </p:set>
                                    <p:anim calcmode="lin" valueType="num">
                                      <p:cBhvr>
                                        <p:cTn id="16" dur="500" fill="hold"/>
                                        <p:tgtEl>
                                          <p:spTgt spid="142346"/>
                                        </p:tgtEl>
                                        <p:attrNameLst>
                                          <p:attrName>ppt_w</p:attrName>
                                        </p:attrNameLst>
                                      </p:cBhvr>
                                      <p:tavLst>
                                        <p:tav tm="0">
                                          <p:val>
                                            <p:strVal val="#ppt_w*0.05"/>
                                          </p:val>
                                        </p:tav>
                                        <p:tav tm="100000">
                                          <p:val>
                                            <p:strVal val="#ppt_w"/>
                                          </p:val>
                                        </p:tav>
                                      </p:tavLst>
                                    </p:anim>
                                    <p:anim calcmode="lin" valueType="num">
                                      <p:cBhvr>
                                        <p:cTn id="17" dur="500" fill="hold"/>
                                        <p:tgtEl>
                                          <p:spTgt spid="142346"/>
                                        </p:tgtEl>
                                        <p:attrNameLst>
                                          <p:attrName>ppt_h</p:attrName>
                                        </p:attrNameLst>
                                      </p:cBhvr>
                                      <p:tavLst>
                                        <p:tav tm="0">
                                          <p:val>
                                            <p:strVal val="#ppt_h"/>
                                          </p:val>
                                        </p:tav>
                                        <p:tav tm="100000">
                                          <p:val>
                                            <p:strVal val="#ppt_h"/>
                                          </p:val>
                                        </p:tav>
                                      </p:tavLst>
                                    </p:anim>
                                    <p:anim calcmode="lin" valueType="num">
                                      <p:cBhvr>
                                        <p:cTn id="18" dur="500" fill="hold"/>
                                        <p:tgtEl>
                                          <p:spTgt spid="142346"/>
                                        </p:tgtEl>
                                        <p:attrNameLst>
                                          <p:attrName>ppt_x</p:attrName>
                                        </p:attrNameLst>
                                      </p:cBhvr>
                                      <p:tavLst>
                                        <p:tav tm="0">
                                          <p:val>
                                            <p:strVal val="#ppt_x-.2"/>
                                          </p:val>
                                        </p:tav>
                                        <p:tav tm="100000">
                                          <p:val>
                                            <p:strVal val="#ppt_x"/>
                                          </p:val>
                                        </p:tav>
                                      </p:tavLst>
                                    </p:anim>
                                    <p:anim calcmode="lin" valueType="num">
                                      <p:cBhvr>
                                        <p:cTn id="19" dur="500" fill="hold"/>
                                        <p:tgtEl>
                                          <p:spTgt spid="142346"/>
                                        </p:tgtEl>
                                        <p:attrNameLst>
                                          <p:attrName>ppt_y</p:attrName>
                                        </p:attrNameLst>
                                      </p:cBhvr>
                                      <p:tavLst>
                                        <p:tav tm="0">
                                          <p:val>
                                            <p:strVal val="#ppt_y"/>
                                          </p:val>
                                        </p:tav>
                                        <p:tav tm="100000">
                                          <p:val>
                                            <p:strVal val="#ppt_y"/>
                                          </p:val>
                                        </p:tav>
                                      </p:tavLst>
                                    </p:anim>
                                    <p:animEffect transition="in" filter="fade">
                                      <p:cBhvr>
                                        <p:cTn id="20" dur="500"/>
                                        <p:tgtEl>
                                          <p:spTgt spid="142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lstStyle/>
          <a:p>
            <a:pPr eaLnBrk="1" hangingPunct="1"/>
            <a:r>
              <a:rPr lang="hr-HR" altLang="sr-Latn-RS" dirty="0" smtClean="0">
                <a:solidFill>
                  <a:schemeClr val="tx1"/>
                </a:solidFill>
              </a:rPr>
              <a:t>Mjesečevi udarni krateri</a:t>
            </a:r>
            <a:endParaRPr lang="en-US" altLang="sr-Latn-RS" i="1" dirty="0" smtClean="0">
              <a:solidFill>
                <a:schemeClr val="tx1"/>
              </a:solidFill>
            </a:endParaRPr>
          </a:p>
        </p:txBody>
      </p:sp>
      <p:pic>
        <p:nvPicPr>
          <p:cNvPr id="36867" name="Picture 3" descr="MOON2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275" y="1447800"/>
            <a:ext cx="37687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228600" y="56388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altLang="sr-Latn-RS" b="0">
                <a:latin typeface="Tahoma" panose="020B0604030504040204" pitchFamily="34" charset="0"/>
              </a:rPr>
              <a:t>Imbrium Rim</a:t>
            </a:r>
          </a:p>
        </p:txBody>
      </p:sp>
      <p:pic>
        <p:nvPicPr>
          <p:cNvPr id="36869" name="Picture 5" descr="MOON2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 y="1447800"/>
            <a:ext cx="40290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6"/>
          <p:cNvSpPr txBox="1">
            <a:spLocks noChangeArrowheads="1"/>
          </p:cNvSpPr>
          <p:nvPr/>
        </p:nvSpPr>
        <p:spPr bwMode="auto">
          <a:xfrm>
            <a:off x="5334000" y="5638800"/>
            <a:ext cx="243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50000"/>
              </a:spcBef>
            </a:pPr>
            <a:r>
              <a:rPr lang="en-US" altLang="sr-Latn-RS" b="0" dirty="0">
                <a:latin typeface="Tahoma" panose="020B0604030504040204" pitchFamily="34" charset="0"/>
              </a:rPr>
              <a:t>Orientale Basin</a:t>
            </a:r>
          </a:p>
        </p:txBody>
      </p:sp>
    </p:spTree>
    <p:extLst>
      <p:ext uri="{BB962C8B-B14F-4D97-AF65-F5344CB8AC3E}">
        <p14:creationId xmlns:p14="http://schemas.microsoft.com/office/powerpoint/2010/main" val="320142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descr="004-crater_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87630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304800"/>
            <a:ext cx="7162800" cy="707886"/>
          </a:xfrm>
          <a:prstGeom prst="rect">
            <a:avLst/>
          </a:prstGeom>
          <a:noFill/>
        </p:spPr>
        <p:txBody>
          <a:bodyPr wrap="square" rtlCol="0">
            <a:spAutoFit/>
          </a:bodyPr>
          <a:lstStyle/>
          <a:p>
            <a:pPr algn="ctr"/>
            <a:r>
              <a:rPr lang="hr-HR" sz="4000" dirty="0" smtClean="0"/>
              <a:t>Nastanak udarnih kratera</a:t>
            </a:r>
            <a:endParaRPr lang="hr-HR" sz="4000" dirty="0"/>
          </a:p>
        </p:txBody>
      </p:sp>
    </p:spTree>
    <p:extLst>
      <p:ext uri="{BB962C8B-B14F-4D97-AF65-F5344CB8AC3E}">
        <p14:creationId xmlns:p14="http://schemas.microsoft.com/office/powerpoint/2010/main" val="134762295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228600"/>
            <a:ext cx="7924800" cy="914400"/>
          </a:xfrm>
        </p:spPr>
        <p:txBody>
          <a:bodyPr/>
          <a:lstStyle/>
          <a:p>
            <a:pPr eaLnBrk="1" hangingPunct="1"/>
            <a:r>
              <a:rPr lang="en-US" altLang="sr-Latn-RS" sz="3600" dirty="0" smtClean="0"/>
              <a:t> </a:t>
            </a:r>
            <a:r>
              <a:rPr lang="en-US" altLang="sr-Latn-RS" sz="3600" dirty="0" smtClean="0">
                <a:solidFill>
                  <a:schemeClr val="tx1"/>
                </a:solidFill>
              </a:rPr>
              <a:t>V</a:t>
            </a:r>
            <a:r>
              <a:rPr lang="hr-HR" altLang="sr-Latn-RS" sz="3600" dirty="0" smtClean="0">
                <a:solidFill>
                  <a:schemeClr val="tx1"/>
                </a:solidFill>
              </a:rPr>
              <a:t>ulkanizam na Mjesecu – većinom prestao prije 3 milijarde godina</a:t>
            </a:r>
            <a:endParaRPr lang="en-US" altLang="sr-Latn-RS" sz="3600" dirty="0" smtClean="0">
              <a:solidFill>
                <a:schemeClr val="tx1"/>
              </a:solidFill>
            </a:endParaRPr>
          </a:p>
        </p:txBody>
      </p:sp>
      <p:pic>
        <p:nvPicPr>
          <p:cNvPr id="47107" name="Picture 3" descr="MOON2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36036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MOON2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371600"/>
            <a:ext cx="389096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6172200" y="5867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50000"/>
              </a:spcBef>
            </a:pPr>
            <a:r>
              <a:rPr lang="hr-HR" altLang="sr-Latn-RS" b="0" dirty="0" smtClean="0">
                <a:latin typeface="Tahoma" panose="020B0604030504040204" pitchFamily="34" charset="0"/>
              </a:rPr>
              <a:t>JZ</a:t>
            </a:r>
            <a:r>
              <a:rPr lang="en-US" altLang="sr-Latn-RS" b="0" dirty="0" smtClean="0">
                <a:latin typeface="Tahoma" panose="020B0604030504040204" pitchFamily="34" charset="0"/>
              </a:rPr>
              <a:t> </a:t>
            </a:r>
            <a:r>
              <a:rPr lang="en-US" altLang="sr-Latn-RS" b="0" dirty="0">
                <a:latin typeface="Tahoma" panose="020B0604030504040204" pitchFamily="34" charset="0"/>
              </a:rPr>
              <a:t>Mare </a:t>
            </a:r>
            <a:r>
              <a:rPr lang="en-US" altLang="sr-Latn-RS" b="0" dirty="0" err="1">
                <a:latin typeface="Tahoma" panose="020B0604030504040204" pitchFamily="34" charset="0"/>
              </a:rPr>
              <a:t>Imbrium</a:t>
            </a:r>
            <a:endParaRPr lang="en-US" altLang="sr-Latn-RS" b="0" dirty="0">
              <a:latin typeface="Tahoma" panose="020B0604030504040204" pitchFamily="34" charset="0"/>
            </a:endParaRPr>
          </a:p>
        </p:txBody>
      </p:sp>
      <p:sp>
        <p:nvSpPr>
          <p:cNvPr id="47110" name="Text Box 6"/>
          <p:cNvSpPr txBox="1">
            <a:spLocks noChangeArrowheads="1"/>
          </p:cNvSpPr>
          <p:nvPr/>
        </p:nvSpPr>
        <p:spPr bwMode="auto">
          <a:xfrm>
            <a:off x="457200" y="59436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altLang="sr-Latn-RS" b="0">
                <a:latin typeface="Tahoma" panose="020B0604030504040204" pitchFamily="34" charset="0"/>
              </a:rPr>
              <a:t>Mare Imbrium</a:t>
            </a:r>
          </a:p>
        </p:txBody>
      </p:sp>
    </p:spTree>
    <p:extLst>
      <p:ext uri="{BB962C8B-B14F-4D97-AF65-F5344CB8AC3E}">
        <p14:creationId xmlns:p14="http://schemas.microsoft.com/office/powerpoint/2010/main" val="2665632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228600" y="2217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r-HR" altLang="sr-Latn-RS"/>
          </a:p>
        </p:txBody>
      </p:sp>
      <p:sp>
        <p:nvSpPr>
          <p:cNvPr id="49155" name="Rectangle 3"/>
          <p:cNvSpPr>
            <a:spLocks noChangeArrowheads="1"/>
          </p:cNvSpPr>
          <p:nvPr/>
        </p:nvSpPr>
        <p:spPr bwMode="auto">
          <a:xfrm>
            <a:off x="-844550" y="1474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hr-HR" altLang="sr-Latn-RS"/>
          </a:p>
        </p:txBody>
      </p:sp>
      <p:pic>
        <p:nvPicPr>
          <p:cNvPr id="49156" name="Picture 4" descr="Puuoorift_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64770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81200" y="533400"/>
            <a:ext cx="5486400" cy="646331"/>
          </a:xfrm>
          <a:prstGeom prst="rect">
            <a:avLst/>
          </a:prstGeom>
          <a:noFill/>
        </p:spPr>
        <p:txBody>
          <a:bodyPr wrap="square" rtlCol="0">
            <a:spAutoFit/>
          </a:bodyPr>
          <a:lstStyle/>
          <a:p>
            <a:pPr algn="ctr"/>
            <a:r>
              <a:rPr lang="hr-HR" sz="3600" dirty="0" smtClean="0"/>
              <a:t>Kanali lave na Zemlji</a:t>
            </a:r>
            <a:endParaRPr lang="hr-HR" sz="3600" dirty="0"/>
          </a:p>
        </p:txBody>
      </p:sp>
    </p:spTree>
    <p:extLst>
      <p:ext uri="{BB962C8B-B14F-4D97-AF65-F5344CB8AC3E}">
        <p14:creationId xmlns:p14="http://schemas.microsoft.com/office/powerpoint/2010/main" val="8467981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143000"/>
          </a:xfrm>
        </p:spPr>
        <p:txBody>
          <a:bodyPr/>
          <a:lstStyle/>
          <a:p>
            <a:pPr eaLnBrk="1" hangingPunct="1"/>
            <a:r>
              <a:rPr lang="hr-HR" altLang="sr-Latn-RS" dirty="0" smtClean="0">
                <a:solidFill>
                  <a:schemeClr val="tx1"/>
                </a:solidFill>
              </a:rPr>
              <a:t>Kanali lave na Mjesecu</a:t>
            </a:r>
            <a:endParaRPr lang="en-US" altLang="sr-Latn-RS" dirty="0" smtClean="0">
              <a:solidFill>
                <a:schemeClr val="tx1"/>
              </a:solidFill>
            </a:endParaRPr>
          </a:p>
        </p:txBody>
      </p:sp>
      <p:pic>
        <p:nvPicPr>
          <p:cNvPr id="51203" name="Picture 3" descr="MOON2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36688"/>
            <a:ext cx="4572000" cy="398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 Box 4"/>
          <p:cNvSpPr txBox="1">
            <a:spLocks noChangeArrowheads="1"/>
          </p:cNvSpPr>
          <p:nvPr/>
        </p:nvSpPr>
        <p:spPr bwMode="auto">
          <a:xfrm>
            <a:off x="228600" y="5334000"/>
            <a:ext cx="2667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spcBef>
                <a:spcPct val="50000"/>
              </a:spcBef>
            </a:pPr>
            <a:r>
              <a:rPr lang="en-US" altLang="sr-Latn-RS" b="0" dirty="0" err="1" smtClean="0">
                <a:latin typeface="Tahoma" panose="020B0604030504040204" pitchFamily="34" charset="0"/>
              </a:rPr>
              <a:t>Aristar</a:t>
            </a:r>
            <a:r>
              <a:rPr lang="hr-HR" altLang="sr-Latn-RS" b="0" dirty="0" smtClean="0">
                <a:latin typeface="Tahoma" panose="020B0604030504040204" pitchFamily="34" charset="0"/>
              </a:rPr>
              <a:t>h plato</a:t>
            </a:r>
            <a:endParaRPr lang="en-US" altLang="sr-Latn-RS" b="0" dirty="0">
              <a:latin typeface="Tahoma" panose="020B0604030504040204" pitchFamily="34" charset="0"/>
            </a:endParaRPr>
          </a:p>
        </p:txBody>
      </p:sp>
      <p:sp>
        <p:nvSpPr>
          <p:cNvPr id="51205" name="Text Box 5"/>
          <p:cNvSpPr txBox="1">
            <a:spLocks noChangeArrowheads="1"/>
          </p:cNvSpPr>
          <p:nvPr/>
        </p:nvSpPr>
        <p:spPr bwMode="auto">
          <a:xfrm>
            <a:off x="4584700" y="6248400"/>
            <a:ext cx="4025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spcBef>
                <a:spcPct val="50000"/>
              </a:spcBef>
            </a:pPr>
            <a:r>
              <a:rPr lang="en-US" altLang="sr-Latn-RS" b="0" dirty="0" smtClean="0">
                <a:latin typeface="Tahoma" panose="020B0604030504040204" pitchFamily="34" charset="0"/>
              </a:rPr>
              <a:t>Mari</a:t>
            </a:r>
            <a:r>
              <a:rPr lang="hr-HR" altLang="sr-Latn-RS" b="0" dirty="0" smtClean="0">
                <a:latin typeface="Tahoma" panose="020B0604030504040204" pitchFamily="34" charset="0"/>
              </a:rPr>
              <a:t>jeve planine</a:t>
            </a:r>
            <a:endParaRPr lang="en-US" altLang="sr-Latn-RS" b="0" dirty="0">
              <a:latin typeface="Tahoma" panose="020B0604030504040204" pitchFamily="34" charset="0"/>
            </a:endParaRPr>
          </a:p>
        </p:txBody>
      </p:sp>
      <p:pic>
        <p:nvPicPr>
          <p:cNvPr id="51206" name="Picture 6" descr="mariu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5700" y="1143000"/>
            <a:ext cx="41021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808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hr-HR" altLang="sr-Latn-RS" dirty="0">
                <a:solidFill>
                  <a:schemeClr val="tx1"/>
                </a:solidFill>
              </a:rPr>
              <a:t>N</a:t>
            </a:r>
            <a:r>
              <a:rPr lang="hr-HR" altLang="sr-Latn-RS" dirty="0" smtClean="0">
                <a:solidFill>
                  <a:schemeClr val="tx1"/>
                </a:solidFill>
              </a:rPr>
              <a:t>akon prestanka vulkanizma...</a:t>
            </a:r>
            <a:endParaRPr lang="en-US" altLang="sr-Latn-RS" dirty="0" smtClean="0">
              <a:solidFill>
                <a:schemeClr val="tx1"/>
              </a:solidFill>
            </a:endParaRPr>
          </a:p>
        </p:txBody>
      </p:sp>
      <p:sp>
        <p:nvSpPr>
          <p:cNvPr id="59395" name="Rectangle 4"/>
          <p:cNvSpPr>
            <a:spLocks noGrp="1" noChangeArrowheads="1"/>
          </p:cNvSpPr>
          <p:nvPr>
            <p:ph type="body" idx="1"/>
          </p:nvPr>
        </p:nvSpPr>
        <p:spPr>
          <a:xfrm>
            <a:off x="685800" y="3352800"/>
            <a:ext cx="7772400" cy="2743200"/>
          </a:xfrm>
          <a:noFill/>
        </p:spPr>
        <p:txBody>
          <a:bodyPr/>
          <a:lstStyle/>
          <a:p>
            <a:pPr algn="ctr" eaLnBrk="1" hangingPunct="1">
              <a:buFontTx/>
              <a:buNone/>
            </a:pPr>
            <a:r>
              <a:rPr lang="hr-HR" altLang="sr-Latn-RS" sz="2400" dirty="0" smtClean="0"/>
              <a:t>Sve se utišalo.</a:t>
            </a:r>
            <a:endParaRPr lang="en-US" altLang="sr-Latn-RS" sz="2400" dirty="0" smtClean="0"/>
          </a:p>
        </p:txBody>
      </p:sp>
    </p:spTree>
    <p:extLst>
      <p:ext uri="{BB962C8B-B14F-4D97-AF65-F5344CB8AC3E}">
        <p14:creationId xmlns:p14="http://schemas.microsoft.com/office/powerpoint/2010/main" val="312139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body" idx="1"/>
          </p:nvPr>
        </p:nvSpPr>
        <p:spPr>
          <a:xfrm>
            <a:off x="533400" y="457200"/>
            <a:ext cx="7772400" cy="4648200"/>
          </a:xfrm>
        </p:spPr>
        <p:txBody>
          <a:bodyPr/>
          <a:lstStyle/>
          <a:p>
            <a:pPr marL="0" indent="0" eaLnBrk="1" hangingPunct="1">
              <a:buNone/>
            </a:pPr>
            <a:r>
              <a:rPr lang="hr-HR" altLang="sr-Latn-RS" dirty="0" smtClean="0"/>
              <a:t>Osim udara manjih nebeskih tijela...</a:t>
            </a:r>
            <a:endParaRPr lang="en-US" altLang="sr-Latn-RS" dirty="0" smtClean="0"/>
          </a:p>
          <a:p>
            <a:pPr eaLnBrk="1" hangingPunct="1"/>
            <a:endParaRPr lang="en-US" altLang="sr-Latn-RS" dirty="0" smtClean="0"/>
          </a:p>
          <a:p>
            <a:pPr eaLnBrk="1" hangingPunct="1"/>
            <a:endParaRPr lang="en-US" altLang="sr-Latn-RS" dirty="0" smtClean="0"/>
          </a:p>
          <a:p>
            <a:pPr eaLnBrk="1" hangingPunct="1"/>
            <a:endParaRPr lang="en-US" altLang="sr-Latn-RS" dirty="0" smtClean="0"/>
          </a:p>
        </p:txBody>
      </p:sp>
      <p:pic>
        <p:nvPicPr>
          <p:cNvPr id="60419" name="Picture 6" descr="Artist's impression of explosion, N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5943600" cy="444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5638800"/>
            <a:ext cx="7010400" cy="1200329"/>
          </a:xfrm>
          <a:prstGeom prst="rect">
            <a:avLst/>
          </a:prstGeom>
          <a:noFill/>
        </p:spPr>
        <p:txBody>
          <a:bodyPr wrap="square" rtlCol="0">
            <a:spAutoFit/>
          </a:bodyPr>
          <a:lstStyle/>
          <a:p>
            <a:pPr algn="ctr"/>
            <a:r>
              <a:rPr lang="hr-HR" sz="3600" dirty="0" smtClean="0"/>
              <a:t>Zašto se površina Mjeseca ne mijenja?</a:t>
            </a:r>
            <a:endParaRPr lang="hr-HR" sz="3600" dirty="0"/>
          </a:p>
        </p:txBody>
      </p:sp>
    </p:spTree>
    <p:extLst>
      <p:ext uri="{BB962C8B-B14F-4D97-AF65-F5344CB8AC3E}">
        <p14:creationId xmlns:p14="http://schemas.microsoft.com/office/powerpoint/2010/main" val="4681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609600" y="228600"/>
            <a:ext cx="7772400" cy="4648200"/>
          </a:xfrm>
        </p:spPr>
        <p:txBody>
          <a:bodyPr/>
          <a:lstStyle/>
          <a:p>
            <a:pPr marL="0" indent="0" eaLnBrk="1" hangingPunct="1">
              <a:buNone/>
            </a:pPr>
            <a:r>
              <a:rPr lang="hr-HR" altLang="sr-Latn-RS" dirty="0" smtClean="0"/>
              <a:t>Nema vjetra.</a:t>
            </a:r>
            <a:endParaRPr lang="en-US" altLang="sr-Latn-RS" dirty="0" smtClean="0"/>
          </a:p>
          <a:p>
            <a:pPr marL="0" indent="0" eaLnBrk="1" hangingPunct="1">
              <a:buNone/>
            </a:pPr>
            <a:r>
              <a:rPr lang="hr-HR" altLang="sr-Latn-RS" dirty="0" smtClean="0"/>
              <a:t>Nema tekuće vode.</a:t>
            </a:r>
            <a:endParaRPr lang="en-US" altLang="sr-Latn-RS" dirty="0" smtClean="0"/>
          </a:p>
          <a:p>
            <a:pPr marL="0" indent="0" eaLnBrk="1" hangingPunct="1">
              <a:buNone/>
            </a:pPr>
            <a:r>
              <a:rPr lang="hr-HR" altLang="sr-Latn-RS" dirty="0" smtClean="0"/>
              <a:t>Nema erozije.</a:t>
            </a:r>
            <a:endParaRPr lang="en-US" altLang="sr-Latn-RS" dirty="0" smtClean="0"/>
          </a:p>
        </p:txBody>
      </p:sp>
      <p:pic>
        <p:nvPicPr>
          <p:cNvPr id="62467" name="Picture 5" descr="dunes_cristos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3167062"/>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7" descr="T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980" y="38100"/>
            <a:ext cx="4295775"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869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17327_F"/>
          <p:cNvPicPr>
            <a:picLocks noChangeAspect="1" noChangeArrowheads="1"/>
          </p:cNvPicPr>
          <p:nvPr/>
        </p:nvPicPr>
        <p:blipFill>
          <a:blip r:embed="rId3" cstate="print">
            <a:extLst>
              <a:ext uri="{28A0092B-C50C-407E-A947-70E740481C1C}">
                <a14:useLocalDpi xmlns:a14="http://schemas.microsoft.com/office/drawing/2010/main" val="0"/>
              </a:ext>
            </a:extLst>
          </a:blip>
          <a:srcRect l="12903" r="11290"/>
          <a:stretch>
            <a:fillRect/>
          </a:stretch>
        </p:blipFill>
        <p:spPr bwMode="auto">
          <a:xfrm>
            <a:off x="1295400" y="990600"/>
            <a:ext cx="1752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3"/>
          <p:cNvSpPr txBox="1">
            <a:spLocks noChangeArrowheads="1"/>
          </p:cNvSpPr>
          <p:nvPr/>
        </p:nvSpPr>
        <p:spPr bwMode="auto">
          <a:xfrm>
            <a:off x="914400" y="304799"/>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hr-HR" altLang="sr-Latn-RS" sz="3600" b="0" dirty="0" smtClean="0">
                <a:latin typeface="Tahoma" panose="020B0604030504040204" pitchFamily="34" charset="0"/>
              </a:rPr>
              <a:t>Zemlja</a:t>
            </a:r>
            <a:endParaRPr lang="en-US" altLang="sr-Latn-RS" sz="3600" b="0" dirty="0">
              <a:latin typeface="Tahoma" panose="020B0604030504040204" pitchFamily="34" charset="0"/>
            </a:endParaRPr>
          </a:p>
          <a:p>
            <a:endParaRPr lang="en-US" altLang="sr-Latn-RS" sz="1400" dirty="0">
              <a:latin typeface="Tahoma" panose="020B0604030504040204" pitchFamily="34" charset="0"/>
            </a:endParaRPr>
          </a:p>
        </p:txBody>
      </p:sp>
      <p:sp>
        <p:nvSpPr>
          <p:cNvPr id="68612" name="Rectangle 4"/>
          <p:cNvSpPr>
            <a:spLocks noChangeArrowheads="1"/>
          </p:cNvSpPr>
          <p:nvPr/>
        </p:nvSpPr>
        <p:spPr bwMode="auto">
          <a:xfrm>
            <a:off x="457200" y="2913063"/>
            <a:ext cx="3886200" cy="352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spcBef>
                <a:spcPct val="50000"/>
              </a:spcBef>
            </a:pPr>
            <a:r>
              <a:rPr lang="hr-HR" altLang="sr-Latn-RS" b="0" dirty="0" smtClean="0">
                <a:latin typeface="Tahoma" panose="020B0604030504040204" pitchFamily="34" charset="0"/>
              </a:rPr>
              <a:t>Vjetar i erozija vode</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smtClean="0">
                <a:latin typeface="Tahoma" panose="020B0604030504040204" pitchFamily="34" charset="0"/>
              </a:rPr>
              <a:t>Udari meteora</a:t>
            </a:r>
            <a:endParaRPr lang="en-US" altLang="sr-Latn-RS" b="0" dirty="0">
              <a:latin typeface="Tahoma" panose="020B0604030504040204" pitchFamily="34" charset="0"/>
            </a:endParaRPr>
          </a:p>
          <a:p>
            <a:pPr eaLnBrk="1" hangingPunct="1">
              <a:lnSpc>
                <a:spcPct val="90000"/>
              </a:lnSpc>
              <a:spcBef>
                <a:spcPct val="50000"/>
              </a:spcBef>
            </a:pPr>
            <a:r>
              <a:rPr lang="en-US" altLang="sr-Latn-RS" b="0" dirty="0" smtClean="0">
                <a:latin typeface="Tahoma" panose="020B0604030504040204" pitchFamily="34" charset="0"/>
              </a:rPr>
              <a:t>A</a:t>
            </a:r>
            <a:r>
              <a:rPr lang="hr-HR" altLang="sr-Latn-RS" b="0" dirty="0" smtClean="0">
                <a:latin typeface="Tahoma" panose="020B0604030504040204" pitchFamily="34" charset="0"/>
              </a:rPr>
              <a:t>ktivni vulkani</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smtClean="0">
                <a:latin typeface="Tahoma" panose="020B0604030504040204" pitchFamily="34" charset="0"/>
              </a:rPr>
              <a:t>Potresi</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smtClean="0">
                <a:latin typeface="Tahoma" panose="020B0604030504040204" pitchFamily="34" charset="0"/>
              </a:rPr>
              <a:t>Aktivno magnetsko polje</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smtClean="0">
                <a:latin typeface="Tahoma" panose="020B0604030504040204" pitchFamily="34" charset="0"/>
              </a:rPr>
              <a:t>Nekoliko kratera</a:t>
            </a:r>
            <a:endParaRPr lang="en-US" altLang="sr-Latn-RS" b="0" dirty="0">
              <a:latin typeface="Tahoma" panose="020B0604030504040204" pitchFamily="34" charset="0"/>
            </a:endParaRPr>
          </a:p>
          <a:p>
            <a:pPr algn="ctr" eaLnBrk="1" hangingPunct="1">
              <a:lnSpc>
                <a:spcPct val="90000"/>
              </a:lnSpc>
              <a:spcBef>
                <a:spcPct val="50000"/>
              </a:spcBef>
            </a:pPr>
            <a:r>
              <a:rPr lang="en-US" altLang="sr-Latn-RS" b="0" dirty="0" smtClean="0">
                <a:solidFill>
                  <a:srgbClr val="0000FF"/>
                </a:solidFill>
                <a:latin typeface="Tahoma" panose="020B0604030504040204" pitchFamily="34" charset="0"/>
              </a:rPr>
              <a:t>Geo</a:t>
            </a:r>
            <a:r>
              <a:rPr lang="hr-HR" altLang="sr-Latn-RS" b="0" dirty="0" smtClean="0">
                <a:solidFill>
                  <a:srgbClr val="0000FF"/>
                </a:solidFill>
                <a:latin typeface="Tahoma" panose="020B0604030504040204" pitchFamily="34" charset="0"/>
              </a:rPr>
              <a:t>loški aktivna</a:t>
            </a:r>
            <a:r>
              <a:rPr lang="en-US" altLang="sr-Latn-RS" b="0" dirty="0" smtClean="0">
                <a:solidFill>
                  <a:srgbClr val="0000FF"/>
                </a:solidFill>
                <a:latin typeface="Tahoma" panose="020B0604030504040204" pitchFamily="34" charset="0"/>
              </a:rPr>
              <a:t>!</a:t>
            </a:r>
            <a:endParaRPr lang="en-US" altLang="sr-Latn-RS" b="0" dirty="0">
              <a:solidFill>
                <a:srgbClr val="0000FF"/>
              </a:solidFill>
              <a:latin typeface="Tahoma" panose="020B0604030504040204" pitchFamily="34" charset="0"/>
            </a:endParaRPr>
          </a:p>
        </p:txBody>
      </p:sp>
      <p:pic>
        <p:nvPicPr>
          <p:cNvPr id="68613" name="Picture 5" descr="PIA00405_mod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5240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Text Box 6"/>
          <p:cNvSpPr txBox="1">
            <a:spLocks noChangeArrowheads="1"/>
          </p:cNvSpPr>
          <p:nvPr/>
        </p:nvSpPr>
        <p:spPr bwMode="auto">
          <a:xfrm>
            <a:off x="5257800" y="304800"/>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sr-Latn-RS" sz="3600" b="0" dirty="0" smtClean="0">
                <a:latin typeface="Tahoma" panose="020B0604030504040204" pitchFamily="34" charset="0"/>
              </a:rPr>
              <a:t>M</a:t>
            </a:r>
            <a:r>
              <a:rPr lang="hr-HR" altLang="sr-Latn-RS" sz="3600" b="0" dirty="0" smtClean="0">
                <a:latin typeface="Tahoma" panose="020B0604030504040204" pitchFamily="34" charset="0"/>
              </a:rPr>
              <a:t>jesec</a:t>
            </a:r>
            <a:endParaRPr lang="en-US" altLang="sr-Latn-RS" sz="3600" b="0" dirty="0">
              <a:latin typeface="Tahoma" panose="020B0604030504040204" pitchFamily="34" charset="0"/>
            </a:endParaRPr>
          </a:p>
          <a:p>
            <a:endParaRPr lang="en-US" altLang="sr-Latn-RS" sz="1400" dirty="0">
              <a:latin typeface="Tahoma" panose="020B0604030504040204" pitchFamily="34" charset="0"/>
            </a:endParaRPr>
          </a:p>
        </p:txBody>
      </p:sp>
      <p:sp>
        <p:nvSpPr>
          <p:cNvPr id="68615" name="Rectangle 7"/>
          <p:cNvSpPr>
            <a:spLocks noChangeArrowheads="1"/>
          </p:cNvSpPr>
          <p:nvPr/>
        </p:nvSpPr>
        <p:spPr bwMode="auto">
          <a:xfrm>
            <a:off x="4800600" y="2895600"/>
            <a:ext cx="4343400" cy="352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spcBef>
                <a:spcPct val="50000"/>
              </a:spcBef>
            </a:pPr>
            <a:r>
              <a:rPr lang="hr-HR" altLang="sr-Latn-RS" b="0" dirty="0">
                <a:latin typeface="Tahoma" panose="020B0604030504040204" pitchFamily="34" charset="0"/>
              </a:rPr>
              <a:t>?</a:t>
            </a:r>
            <a:endParaRPr lang="en-US" altLang="sr-Latn-RS" b="0" dirty="0">
              <a:latin typeface="Tahoma" panose="020B0604030504040204" pitchFamily="34" charset="0"/>
            </a:endParaRPr>
          </a:p>
          <a:p>
            <a:pPr eaLnBrk="1" hangingPunct="1">
              <a:lnSpc>
                <a:spcPct val="90000"/>
              </a:lnSpc>
              <a:spcBef>
                <a:spcPct val="50000"/>
              </a:spcBef>
            </a:pPr>
            <a:r>
              <a:rPr lang="hr-HR" altLang="sr-Latn-RS" dirty="0" smtClean="0">
                <a:latin typeface="Tahoma" panose="020B0604030504040204" pitchFamily="34" charset="0"/>
              </a:rPr>
              <a:t>?</a:t>
            </a:r>
            <a:endParaRPr lang="en-US" altLang="sr-Latn-RS" dirty="0">
              <a:latin typeface="Tahoma" panose="020B0604030504040204" pitchFamily="34" charset="0"/>
            </a:endParaRPr>
          </a:p>
          <a:p>
            <a:pPr eaLnBrk="1" hangingPunct="1">
              <a:lnSpc>
                <a:spcPct val="90000"/>
              </a:lnSpc>
              <a:spcBef>
                <a:spcPct val="50000"/>
              </a:spcBef>
            </a:pPr>
            <a:r>
              <a:rPr lang="hr-HR" altLang="sr-Latn-RS" b="0" dirty="0">
                <a:latin typeface="Tahoma" panose="020B0604030504040204" pitchFamily="34" charset="0"/>
              </a:rPr>
              <a:t>?</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a:latin typeface="Tahoma" panose="020B0604030504040204" pitchFamily="34" charset="0"/>
              </a:rPr>
              <a:t>?</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a:latin typeface="Tahoma" panose="020B0604030504040204" pitchFamily="34" charset="0"/>
              </a:rPr>
              <a:t>?</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smtClean="0">
                <a:latin typeface="Tahoma" panose="020B0604030504040204" pitchFamily="34" charset="0"/>
              </a:rPr>
              <a:t>?</a:t>
            </a:r>
            <a:endParaRPr lang="en-US" altLang="sr-Latn-RS" b="0" dirty="0" smtClean="0">
              <a:latin typeface="Tahoma" panose="020B0604030504040204" pitchFamily="34" charset="0"/>
            </a:endParaRPr>
          </a:p>
          <a:p>
            <a:pPr algn="ctr" eaLnBrk="1" hangingPunct="1">
              <a:lnSpc>
                <a:spcPct val="90000"/>
              </a:lnSpc>
              <a:spcBef>
                <a:spcPct val="50000"/>
              </a:spcBef>
            </a:pPr>
            <a:r>
              <a:rPr lang="hr-HR" altLang="sr-Latn-RS" b="0" dirty="0" smtClean="0">
                <a:solidFill>
                  <a:srgbClr val="0000FF"/>
                </a:solidFill>
                <a:latin typeface="Tahoma" panose="020B0604030504040204" pitchFamily="34" charset="0"/>
              </a:rPr>
              <a:t>?</a:t>
            </a:r>
            <a:endParaRPr lang="en-US" altLang="sr-Latn-RS" b="0" dirty="0">
              <a:solidFill>
                <a:srgbClr val="0000FF"/>
              </a:solidFill>
              <a:latin typeface="Tahoma" panose="020B0604030504040204" pitchFamily="34" charset="0"/>
            </a:endParaRPr>
          </a:p>
        </p:txBody>
      </p:sp>
    </p:spTree>
    <p:extLst>
      <p:ext uri="{BB962C8B-B14F-4D97-AF65-F5344CB8AC3E}">
        <p14:creationId xmlns:p14="http://schemas.microsoft.com/office/powerpoint/2010/main" val="7790258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solidFill>
                  <a:schemeClr val="tx1"/>
                </a:solidFill>
              </a:rPr>
              <a:t>Ime Mjesec</a:t>
            </a:r>
            <a:endParaRPr lang="hr-HR" dirty="0">
              <a:solidFill>
                <a:schemeClr val="tx1"/>
              </a:solidFill>
            </a:endParaRPr>
          </a:p>
        </p:txBody>
      </p:sp>
      <p:sp>
        <p:nvSpPr>
          <p:cNvPr id="3" name="Content Placeholder 2"/>
          <p:cNvSpPr>
            <a:spLocks noGrp="1"/>
          </p:cNvSpPr>
          <p:nvPr>
            <p:ph idx="1"/>
          </p:nvPr>
        </p:nvSpPr>
        <p:spPr/>
        <p:txBody>
          <a:bodyPr/>
          <a:lstStyle/>
          <a:p>
            <a:pPr marL="0" indent="0">
              <a:buNone/>
            </a:pPr>
            <a:r>
              <a:rPr lang="hr-HR" dirty="0" smtClean="0"/>
              <a:t>grčki jezik – Selene , latinski – Luna</a:t>
            </a:r>
          </a:p>
          <a:p>
            <a:pPr marL="0" indent="0">
              <a:buNone/>
            </a:pPr>
            <a:r>
              <a:rPr lang="hr-HR" dirty="0" smtClean="0"/>
              <a:t>Stare civilizacije nisu poznavale mjesece sve do Galilea </a:t>
            </a:r>
            <a:r>
              <a:rPr lang="hr-HR" dirty="0" smtClean="0"/>
              <a:t>Galileija.</a:t>
            </a:r>
            <a:endParaRPr lang="hr-HR" dirty="0"/>
          </a:p>
        </p:txBody>
      </p:sp>
      <p:pic>
        <p:nvPicPr>
          <p:cNvPr id="4" name="Picture 3"/>
          <p:cNvPicPr>
            <a:picLocks noChangeAspect="1"/>
          </p:cNvPicPr>
          <p:nvPr/>
        </p:nvPicPr>
        <p:blipFill>
          <a:blip r:embed="rId2"/>
          <a:stretch>
            <a:fillRect/>
          </a:stretch>
        </p:blipFill>
        <p:spPr>
          <a:xfrm>
            <a:off x="3124200" y="3276600"/>
            <a:ext cx="2703871" cy="3429000"/>
          </a:xfrm>
          <a:prstGeom prst="rect">
            <a:avLst/>
          </a:prstGeom>
        </p:spPr>
      </p:pic>
    </p:spTree>
    <p:extLst>
      <p:ext uri="{BB962C8B-B14F-4D97-AF65-F5344CB8AC3E}">
        <p14:creationId xmlns:p14="http://schemas.microsoft.com/office/powerpoint/2010/main" val="1530587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17327_F"/>
          <p:cNvPicPr>
            <a:picLocks noChangeAspect="1" noChangeArrowheads="1"/>
          </p:cNvPicPr>
          <p:nvPr/>
        </p:nvPicPr>
        <p:blipFill>
          <a:blip r:embed="rId3" cstate="print">
            <a:extLst>
              <a:ext uri="{28A0092B-C50C-407E-A947-70E740481C1C}">
                <a14:useLocalDpi xmlns:a14="http://schemas.microsoft.com/office/drawing/2010/main" val="0"/>
              </a:ext>
            </a:extLst>
          </a:blip>
          <a:srcRect l="12903" r="11290"/>
          <a:stretch>
            <a:fillRect/>
          </a:stretch>
        </p:blipFill>
        <p:spPr bwMode="auto">
          <a:xfrm>
            <a:off x="1447800" y="685800"/>
            <a:ext cx="1752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1127125" y="0"/>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hr-HR" altLang="sr-Latn-RS" sz="3600" b="0" dirty="0" smtClean="0">
                <a:latin typeface="Tahoma" panose="020B0604030504040204" pitchFamily="34" charset="0"/>
              </a:rPr>
              <a:t>Zemlja</a:t>
            </a:r>
            <a:endParaRPr lang="en-US" altLang="sr-Latn-RS" sz="3600" b="0" dirty="0">
              <a:latin typeface="Tahoma" panose="020B0604030504040204" pitchFamily="34" charset="0"/>
            </a:endParaRPr>
          </a:p>
          <a:p>
            <a:endParaRPr lang="en-US" altLang="sr-Latn-RS" sz="1400" dirty="0">
              <a:latin typeface="Tahoma" panose="020B0604030504040204" pitchFamily="34" charset="0"/>
            </a:endParaRPr>
          </a:p>
        </p:txBody>
      </p:sp>
      <p:sp>
        <p:nvSpPr>
          <p:cNvPr id="70660" name="Rectangle 4"/>
          <p:cNvSpPr>
            <a:spLocks noChangeArrowheads="1"/>
          </p:cNvSpPr>
          <p:nvPr/>
        </p:nvSpPr>
        <p:spPr bwMode="auto">
          <a:xfrm>
            <a:off x="1295400" y="2608263"/>
            <a:ext cx="2362200"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algn="ctr" eaLnBrk="1" hangingPunct="1">
              <a:lnSpc>
                <a:spcPct val="90000"/>
              </a:lnSpc>
              <a:spcBef>
                <a:spcPct val="50000"/>
              </a:spcBef>
            </a:pPr>
            <a:r>
              <a:rPr lang="hr-HR" altLang="sr-Latn-RS" b="0" dirty="0" smtClean="0">
                <a:latin typeface="Tahoma" panose="020B0604030504040204" pitchFamily="34" charset="0"/>
              </a:rPr>
              <a:t>Tektonika ploča</a:t>
            </a:r>
            <a:endParaRPr lang="en-US" altLang="sr-Latn-RS" b="0" dirty="0">
              <a:latin typeface="Tahoma" panose="020B0604030504040204" pitchFamily="34" charset="0"/>
            </a:endParaRPr>
          </a:p>
          <a:p>
            <a:pPr algn="ctr" eaLnBrk="1" hangingPunct="1">
              <a:lnSpc>
                <a:spcPct val="90000"/>
              </a:lnSpc>
              <a:spcBef>
                <a:spcPct val="50000"/>
              </a:spcBef>
            </a:pPr>
            <a:r>
              <a:rPr lang="en-US" altLang="sr-Latn-RS" b="0" dirty="0" smtClean="0">
                <a:latin typeface="Tahoma" panose="020B0604030504040204" pitchFamily="34" charset="0"/>
              </a:rPr>
              <a:t>Re</a:t>
            </a:r>
            <a:r>
              <a:rPr lang="hr-HR" altLang="sr-Latn-RS" b="0" dirty="0" smtClean="0">
                <a:latin typeface="Tahoma" panose="020B0604030504040204" pitchFamily="34" charset="0"/>
              </a:rPr>
              <a:t>ciklaža ploča</a:t>
            </a:r>
            <a:endParaRPr lang="en-US" altLang="sr-Latn-RS" b="0" dirty="0">
              <a:latin typeface="Tahoma" panose="020B0604030504040204" pitchFamily="34" charset="0"/>
            </a:endParaRPr>
          </a:p>
        </p:txBody>
      </p:sp>
      <p:pic>
        <p:nvPicPr>
          <p:cNvPr id="70661" name="Picture 5" descr="PIA00405_mod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12192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Text Box 6"/>
          <p:cNvSpPr txBox="1">
            <a:spLocks noChangeArrowheads="1"/>
          </p:cNvSpPr>
          <p:nvPr/>
        </p:nvSpPr>
        <p:spPr bwMode="auto">
          <a:xfrm>
            <a:off x="5410200" y="0"/>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sr-Latn-RS" sz="3600" b="0" dirty="0" smtClean="0">
                <a:latin typeface="Tahoma" panose="020B0604030504040204" pitchFamily="34" charset="0"/>
              </a:rPr>
              <a:t>M</a:t>
            </a:r>
            <a:r>
              <a:rPr lang="hr-HR" altLang="sr-Latn-RS" sz="3600" b="0" dirty="0" smtClean="0">
                <a:latin typeface="Tahoma" panose="020B0604030504040204" pitchFamily="34" charset="0"/>
              </a:rPr>
              <a:t>jesec</a:t>
            </a:r>
            <a:endParaRPr lang="en-US" altLang="sr-Latn-RS" sz="3600" b="0" dirty="0">
              <a:latin typeface="Tahoma" panose="020B0604030504040204" pitchFamily="34" charset="0"/>
            </a:endParaRPr>
          </a:p>
          <a:p>
            <a:endParaRPr lang="en-US" altLang="sr-Latn-RS" sz="1400" dirty="0">
              <a:latin typeface="Tahoma" panose="020B0604030504040204" pitchFamily="34" charset="0"/>
            </a:endParaRPr>
          </a:p>
        </p:txBody>
      </p:sp>
      <p:sp>
        <p:nvSpPr>
          <p:cNvPr id="70663" name="Rectangle 7"/>
          <p:cNvSpPr>
            <a:spLocks noChangeArrowheads="1"/>
          </p:cNvSpPr>
          <p:nvPr/>
        </p:nvSpPr>
        <p:spPr bwMode="auto">
          <a:xfrm>
            <a:off x="5334000" y="2590800"/>
            <a:ext cx="33528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spcBef>
                <a:spcPct val="50000"/>
              </a:spcBef>
            </a:pPr>
            <a:r>
              <a:rPr lang="hr-HR" altLang="sr-Latn-RS" b="0" dirty="0">
                <a:latin typeface="Tahoma" panose="020B0604030504040204" pitchFamily="34" charset="0"/>
              </a:rPr>
              <a:t>?</a:t>
            </a:r>
            <a:endParaRPr lang="en-US" altLang="sr-Latn-RS" b="0" dirty="0">
              <a:latin typeface="Tahoma" panose="020B0604030504040204" pitchFamily="34" charset="0"/>
            </a:endParaRPr>
          </a:p>
        </p:txBody>
      </p:sp>
      <p:pic>
        <p:nvPicPr>
          <p:cNvPr id="7066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3657600"/>
            <a:ext cx="7315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8467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hr-HR" dirty="0" smtClean="0">
                <a:solidFill>
                  <a:schemeClr val="tx1"/>
                </a:solidFill>
                <a:latin typeface="Banner" pitchFamily="2" charset="0"/>
              </a:rPr>
              <a:t>Gibanje Mjeseca</a:t>
            </a:r>
            <a:endParaRPr lang="en-US" dirty="0">
              <a:solidFill>
                <a:schemeClr val="tx1"/>
              </a:solidFill>
              <a:latin typeface="Banner" pitchFamily="2" charset="0"/>
            </a:endParaRPr>
          </a:p>
        </p:txBody>
      </p:sp>
      <p:sp>
        <p:nvSpPr>
          <p:cNvPr id="66563" name="Rectangle 3"/>
          <p:cNvSpPr>
            <a:spLocks noGrp="1" noRot="1" noChangeArrowheads="1"/>
          </p:cNvSpPr>
          <p:nvPr>
            <p:ph idx="1"/>
          </p:nvPr>
        </p:nvSpPr>
        <p:spPr/>
        <p:txBody>
          <a:bodyPr>
            <a:normAutofit/>
          </a:bodyPr>
          <a:lstStyle/>
          <a:p>
            <a:pPr marL="0" indent="0">
              <a:buNone/>
            </a:pPr>
            <a:r>
              <a:rPr lang="hr-HR" sz="2800" dirty="0" smtClean="0">
                <a:latin typeface="Arial" panose="020B0604020202020204" pitchFamily="34" charset="0"/>
                <a:cs typeface="Arial" panose="020B0604020202020204" pitchFamily="34" charset="0"/>
              </a:rPr>
              <a:t>Mjesecu je potrebno oko</a:t>
            </a:r>
            <a:r>
              <a:rPr lang="en-US" sz="2800" dirty="0" smtClean="0">
                <a:latin typeface="Arial" panose="020B0604020202020204" pitchFamily="34" charset="0"/>
                <a:cs typeface="Arial" panose="020B0604020202020204" pitchFamily="34" charset="0"/>
              </a:rPr>
              <a:t> </a:t>
            </a:r>
            <a:r>
              <a:rPr lang="hr-HR" sz="2800" dirty="0" smtClean="0">
                <a:latin typeface="Arial" panose="020B0604020202020204" pitchFamily="34" charset="0"/>
                <a:cs typeface="Arial" panose="020B0604020202020204" pitchFamily="34" charset="0"/>
              </a:rPr>
              <a:t>27 dana i 8 sati da obiđe oko Zemlje</a:t>
            </a:r>
            <a:r>
              <a:rPr lang="en-US" sz="2800" dirty="0" smtClean="0">
                <a:latin typeface="Arial" panose="020B0604020202020204" pitchFamily="34" charset="0"/>
                <a:cs typeface="Arial" panose="020B0604020202020204" pitchFamily="34" charset="0"/>
              </a:rPr>
              <a:t>. </a:t>
            </a:r>
            <a:r>
              <a:rPr lang="hr-HR" sz="2800" dirty="0" smtClean="0">
                <a:latin typeface="Arial" panose="020B0604020202020204" pitchFamily="34" charset="0"/>
                <a:cs typeface="Arial" panose="020B0604020202020204" pitchFamily="34" charset="0"/>
              </a:rPr>
              <a:t>Isto vrijeme mu je potrebno da se rotira oko svoje osi, zato uvijek vidimo samo jednu njegovu stranu.</a:t>
            </a:r>
          </a:p>
          <a:p>
            <a:pPr marL="0" indent="0">
              <a:buNone/>
            </a:pPr>
            <a:r>
              <a:rPr lang="hr-HR" sz="2800" dirty="0" smtClean="0">
                <a:latin typeface="Arial" panose="020B0604020202020204" pitchFamily="34" charset="0"/>
                <a:cs typeface="Arial" panose="020B0604020202020204" pitchFamily="34" charset="0"/>
              </a:rPr>
              <a:t>Mjesec je različito obasjan od Sunca, zato na noćnom nebu uvijek vidimo Mjesečeve mjene.</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20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6563">
                                            <p:txEl>
                                              <p:pRg st="0" end="0"/>
                                            </p:txEl>
                                          </p:spTgt>
                                        </p:tgtEl>
                                        <p:attrNameLst>
                                          <p:attrName>style.visibility</p:attrName>
                                        </p:attrNameLst>
                                      </p:cBhvr>
                                      <p:to>
                                        <p:strVal val="visible"/>
                                      </p:to>
                                    </p:set>
                                    <p:animEffect transition="in" filter="wipe(left)">
                                      <p:cBhvr>
                                        <p:cTn id="12" dur="500"/>
                                        <p:tgtEl>
                                          <p:spTgt spid="6656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6563">
                                            <p:txEl>
                                              <p:pRg st="1" end="1"/>
                                            </p:txEl>
                                          </p:spTgt>
                                        </p:tgtEl>
                                        <p:attrNameLst>
                                          <p:attrName>style.visibility</p:attrName>
                                        </p:attrNameLst>
                                      </p:cBhvr>
                                      <p:to>
                                        <p:strVal val="visible"/>
                                      </p:to>
                                    </p:set>
                                    <p:animEffect transition="in" filter="wipe(left)">
                                      <p:cBhvr>
                                        <p:cTn id="17" dur="500"/>
                                        <p:tgtEl>
                                          <p:spTgt spid="665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latin typeface="Arial" panose="020B0604020202020204" pitchFamily="34" charset="0"/>
                <a:cs typeface="Arial" panose="020B0604020202020204" pitchFamily="34" charset="0"/>
              </a:rPr>
              <a:t>Mjesečeve mijene</a:t>
            </a:r>
            <a:endParaRPr lang="hr-HR"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stretch>
            <a:fillRect/>
          </a:stretch>
        </p:blipFill>
        <p:spPr>
          <a:xfrm>
            <a:off x="228600" y="2590800"/>
            <a:ext cx="8771861" cy="2514600"/>
          </a:xfrm>
          <a:prstGeom prst="rect">
            <a:avLst/>
          </a:prstGeom>
        </p:spPr>
      </p:pic>
    </p:spTree>
    <p:extLst>
      <p:ext uri="{BB962C8B-B14F-4D97-AF65-F5344CB8AC3E}">
        <p14:creationId xmlns:p14="http://schemas.microsoft.com/office/powerpoint/2010/main" val="2114504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hr-HR" altLang="sr-Latn-RS" dirty="0" smtClean="0"/>
              <a:t>Ljudi žele doći na Mjesec – zašto?</a:t>
            </a:r>
            <a:endParaRPr lang="en-US" altLang="sr-Latn-RS" dirty="0" smtClean="0"/>
          </a:p>
        </p:txBody>
      </p:sp>
      <p:sp>
        <p:nvSpPr>
          <p:cNvPr id="75779" name="Rectangle 3"/>
          <p:cNvSpPr>
            <a:spLocks noGrp="1" noChangeArrowheads="1"/>
          </p:cNvSpPr>
          <p:nvPr>
            <p:ph idx="1"/>
          </p:nvPr>
        </p:nvSpPr>
        <p:spPr/>
        <p:txBody>
          <a:bodyPr>
            <a:normAutofit/>
          </a:bodyPr>
          <a:lstStyle/>
          <a:p>
            <a:pPr marL="0" indent="0" eaLnBrk="1" hangingPunct="1">
              <a:buNone/>
            </a:pPr>
            <a:r>
              <a:rPr lang="hr-HR" altLang="sr-Latn-RS" sz="2400" dirty="0" smtClean="0">
                <a:latin typeface="Arial" panose="020B0604020202020204" pitchFamily="34" charset="0"/>
                <a:cs typeface="Arial" panose="020B0604020202020204" pitchFamily="34" charset="0"/>
              </a:rPr>
              <a:t>Po prvi puta bi se napravilo naselje izvan Zemlje</a:t>
            </a:r>
            <a:endParaRPr lang="en-US" altLang="sr-Latn-RS" sz="2400" dirty="0" smtClean="0">
              <a:latin typeface="Arial" panose="020B0604020202020204" pitchFamily="34" charset="0"/>
              <a:cs typeface="Arial" panose="020B0604020202020204" pitchFamily="34" charset="0"/>
            </a:endParaRPr>
          </a:p>
          <a:p>
            <a:pPr marL="0" indent="0" eaLnBrk="1" hangingPunct="1">
              <a:buNone/>
            </a:pPr>
            <a:r>
              <a:rPr lang="hr-HR" altLang="sr-Latn-RS" sz="2400" dirty="0" smtClean="0">
                <a:latin typeface="Arial" panose="020B0604020202020204" pitchFamily="34" charset="0"/>
                <a:cs typeface="Arial" panose="020B0604020202020204" pitchFamily="34" charset="0"/>
              </a:rPr>
              <a:t>Testirala bi se napredna odijela i vozila</a:t>
            </a:r>
            <a:endParaRPr lang="en-US" altLang="sr-Latn-RS" sz="2400" dirty="0" smtClean="0">
              <a:latin typeface="Arial" panose="020B0604020202020204" pitchFamily="34" charset="0"/>
              <a:cs typeface="Arial" panose="020B0604020202020204" pitchFamily="34" charset="0"/>
            </a:endParaRPr>
          </a:p>
          <a:p>
            <a:pPr marL="0" indent="0" eaLnBrk="1" hangingPunct="1">
              <a:buNone/>
            </a:pPr>
            <a:r>
              <a:rPr lang="hr-HR" altLang="sr-Latn-RS" sz="2400" dirty="0" smtClean="0">
                <a:latin typeface="Arial" panose="020B0604020202020204" pitchFamily="34" charset="0"/>
                <a:cs typeface="Arial" panose="020B0604020202020204" pitchFamily="34" charset="0"/>
              </a:rPr>
              <a:t>Naučili bi se zaštititi se od </a:t>
            </a:r>
            <a:r>
              <a:rPr lang="hr-HR" altLang="sr-Latn-RS" sz="2400" dirty="0" smtClean="0">
                <a:latin typeface="Arial" panose="020B0604020202020204" pitchFamily="34" charset="0"/>
                <a:cs typeface="Arial" panose="020B0604020202020204" pitchFamily="34" charset="0"/>
              </a:rPr>
              <a:t>Sunčeve </a:t>
            </a:r>
            <a:r>
              <a:rPr lang="hr-HR" altLang="sr-Latn-RS" sz="2400" dirty="0" smtClean="0">
                <a:latin typeface="Arial" panose="020B0604020202020204" pitchFamily="34" charset="0"/>
                <a:cs typeface="Arial" panose="020B0604020202020204" pitchFamily="34" charset="0"/>
              </a:rPr>
              <a:t>radijacije</a:t>
            </a:r>
            <a:endParaRPr lang="en-US" altLang="sr-Latn-RS" sz="2400" dirty="0" smtClean="0">
              <a:latin typeface="Arial" panose="020B0604020202020204" pitchFamily="34" charset="0"/>
              <a:cs typeface="Arial" panose="020B0604020202020204" pitchFamily="34" charset="0"/>
            </a:endParaRPr>
          </a:p>
          <a:p>
            <a:pPr marL="0" indent="0" eaLnBrk="1" hangingPunct="1">
              <a:buNone/>
            </a:pPr>
            <a:r>
              <a:rPr lang="hr-HR" altLang="sr-Latn-RS" sz="2400" dirty="0" smtClean="0">
                <a:latin typeface="Arial" panose="020B0604020202020204" pitchFamily="34" charset="0"/>
                <a:cs typeface="Arial" panose="020B0604020202020204" pitchFamily="34" charset="0"/>
              </a:rPr>
              <a:t>Naučili bi se </a:t>
            </a:r>
            <a:r>
              <a:rPr lang="hr-HR" altLang="sr-Latn-RS" sz="2400" dirty="0" smtClean="0">
                <a:latin typeface="Arial" panose="020B0604020202020204" pitchFamily="34" charset="0"/>
                <a:cs typeface="Arial" panose="020B0604020202020204" pitchFamily="34" charset="0"/>
              </a:rPr>
              <a:t>uzgajati </a:t>
            </a:r>
            <a:r>
              <a:rPr lang="hr-HR" altLang="sr-Latn-RS" sz="2400" dirty="0" smtClean="0">
                <a:latin typeface="Arial" panose="020B0604020202020204" pitchFamily="34" charset="0"/>
                <a:cs typeface="Arial" panose="020B0604020202020204" pitchFamily="34" charset="0"/>
              </a:rPr>
              <a:t>hranu, reciklirati kisik i vodu za eventualan život na Marsu</a:t>
            </a:r>
            <a:endParaRPr lang="en-US" altLang="sr-Latn-RS" sz="2400" dirty="0" smtClean="0">
              <a:latin typeface="Arial" panose="020B0604020202020204" pitchFamily="34" charset="0"/>
              <a:cs typeface="Arial" panose="020B0604020202020204" pitchFamily="34" charset="0"/>
            </a:endParaRPr>
          </a:p>
          <a:p>
            <a:pPr marL="0" indent="0" eaLnBrk="1" hangingPunct="1">
              <a:buNone/>
            </a:pPr>
            <a:r>
              <a:rPr lang="hr-HR" altLang="sr-Latn-RS" sz="2400" dirty="0" smtClean="0">
                <a:latin typeface="Arial" panose="020B0604020202020204" pitchFamily="34" charset="0"/>
                <a:cs typeface="Arial" panose="020B0604020202020204" pitchFamily="34" charset="0"/>
              </a:rPr>
              <a:t>Uvidjeli bi utjecaj drugačije gravitacije na ljude</a:t>
            </a:r>
            <a:endParaRPr lang="en-US" altLang="sr-Latn-RS" sz="2400" dirty="0" smtClean="0">
              <a:latin typeface="Arial" panose="020B0604020202020204" pitchFamily="34" charset="0"/>
              <a:cs typeface="Arial" panose="020B0604020202020204" pitchFamily="34" charset="0"/>
            </a:endParaRPr>
          </a:p>
          <a:p>
            <a:pPr marL="0" indent="0" eaLnBrk="1" hangingPunct="1">
              <a:buNone/>
            </a:pPr>
            <a:r>
              <a:rPr lang="hr-HR" altLang="sr-Latn-RS" sz="2400" dirty="0" smtClean="0">
                <a:latin typeface="Arial" panose="020B0604020202020204" pitchFamily="34" charset="0"/>
                <a:cs typeface="Arial" panose="020B0604020202020204" pitchFamily="34" charset="0"/>
              </a:rPr>
              <a:t>Razvijala bi se nova tehnologija</a:t>
            </a:r>
            <a:endParaRPr lang="en-US" altLang="sr-Latn-R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6925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Zašto bi bilo zanimljivo živjeti na Mjesecu?</a:t>
            </a:r>
            <a:endParaRPr lang="hr-HR" dirty="0"/>
          </a:p>
        </p:txBody>
      </p:sp>
      <p:sp>
        <p:nvSpPr>
          <p:cNvPr id="3" name="Content Placeholder 2"/>
          <p:cNvSpPr>
            <a:spLocks noGrp="1"/>
          </p:cNvSpPr>
          <p:nvPr>
            <p:ph idx="1"/>
          </p:nvPr>
        </p:nvSpPr>
        <p:spPr/>
        <p:txBody>
          <a:bodyPr/>
          <a:lstStyle/>
          <a:p>
            <a:pPr marL="0" indent="0">
              <a:buNone/>
            </a:pPr>
            <a:r>
              <a:rPr lang="hr-HR" sz="3200" dirty="0" smtClean="0">
                <a:latin typeface="Arial" panose="020B0604020202020204" pitchFamily="34" charset="0"/>
                <a:cs typeface="Arial" panose="020B0604020202020204" pitchFamily="34" charset="0"/>
              </a:rPr>
              <a:t>Slabiji potresi</a:t>
            </a:r>
          </a:p>
          <a:p>
            <a:pPr marL="0" indent="0">
              <a:buNone/>
            </a:pPr>
            <a:r>
              <a:rPr lang="hr-HR" sz="3200" dirty="0" smtClean="0">
                <a:latin typeface="Arial" panose="020B0604020202020204" pitchFamily="34" charset="0"/>
                <a:cs typeface="Arial" panose="020B0604020202020204" pitchFamily="34" charset="0"/>
              </a:rPr>
              <a:t>Slabija gravitacija – lakša gradnja</a:t>
            </a:r>
          </a:p>
          <a:p>
            <a:pPr marL="0" indent="0">
              <a:buNone/>
            </a:pPr>
            <a:r>
              <a:rPr lang="hr-HR" sz="3200" dirty="0" smtClean="0">
                <a:latin typeface="Arial" panose="020B0604020202020204" pitchFamily="34" charset="0"/>
                <a:cs typeface="Arial" panose="020B0604020202020204" pitchFamily="34" charset="0"/>
              </a:rPr>
              <a:t>Nema smetnje atmosfere – astronomija</a:t>
            </a:r>
          </a:p>
          <a:p>
            <a:pPr marL="0" indent="0">
              <a:buNone/>
            </a:pPr>
            <a:r>
              <a:rPr lang="hr-HR" sz="3200" dirty="0" smtClean="0">
                <a:latin typeface="Arial" panose="020B0604020202020204" pitchFamily="34" charset="0"/>
                <a:cs typeface="Arial" panose="020B0604020202020204" pitchFamily="34" charset="0"/>
              </a:rPr>
              <a:t>Nema radija ni tv-a – nema smetnji za radio astronome</a:t>
            </a:r>
          </a:p>
          <a:p>
            <a:pPr marL="0" indent="0">
              <a:buNone/>
            </a:pPr>
            <a:endParaRPr lang="hr-HR" dirty="0" smtClean="0"/>
          </a:p>
          <a:p>
            <a:pPr marL="0" indent="0">
              <a:buNone/>
            </a:pPr>
            <a:endParaRPr lang="hr-HR" dirty="0" smtClean="0"/>
          </a:p>
          <a:p>
            <a:pPr marL="0" indent="0">
              <a:buNone/>
            </a:pPr>
            <a:endParaRPr lang="hr-HR" dirty="0"/>
          </a:p>
        </p:txBody>
      </p:sp>
    </p:spTree>
    <p:extLst>
      <p:ext uri="{BB962C8B-B14F-4D97-AF65-F5344CB8AC3E}">
        <p14:creationId xmlns:p14="http://schemas.microsoft.com/office/powerpoint/2010/main" val="214459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6" name="Rectangle 8"/>
          <p:cNvSpPr>
            <a:spLocks noGrp="1" noChangeArrowheads="1"/>
          </p:cNvSpPr>
          <p:nvPr>
            <p:ph type="title"/>
          </p:nvPr>
        </p:nvSpPr>
        <p:spPr/>
        <p:txBody>
          <a:bodyPr/>
          <a:lstStyle/>
          <a:p>
            <a:r>
              <a:rPr lang="hr-HR" dirty="0" smtClean="0">
                <a:solidFill>
                  <a:schemeClr val="tx1"/>
                </a:solidFill>
                <a:latin typeface="Banner" pitchFamily="2" charset="0"/>
              </a:rPr>
              <a:t>Prvi ljudi na Mjesecu</a:t>
            </a:r>
            <a:endParaRPr lang="en-US" dirty="0">
              <a:solidFill>
                <a:schemeClr val="tx1"/>
              </a:solidFill>
              <a:latin typeface="Banner" pitchFamily="2" charset="0"/>
            </a:endParaRPr>
          </a:p>
        </p:txBody>
      </p:sp>
      <p:sp>
        <p:nvSpPr>
          <p:cNvPr id="99334" name="Text Box 6"/>
          <p:cNvSpPr txBox="1">
            <a:spLocks noChangeArrowheads="1"/>
          </p:cNvSpPr>
          <p:nvPr/>
        </p:nvSpPr>
        <p:spPr bwMode="auto">
          <a:xfrm>
            <a:off x="381000" y="1600200"/>
            <a:ext cx="8534400" cy="1323439"/>
          </a:xfrm>
          <a:prstGeom prst="rect">
            <a:avLst/>
          </a:prstGeom>
          <a:noFill/>
          <a:ln w="9525">
            <a:noFill/>
            <a:miter lim="800000"/>
            <a:headEnd/>
            <a:tailEnd/>
          </a:ln>
          <a:effectLst/>
        </p:spPr>
        <p:txBody>
          <a:bodyPr wrap="square">
            <a:spAutoFit/>
          </a:bodyPr>
          <a:lstStyle/>
          <a:p>
            <a:r>
              <a:rPr lang="en-US" sz="2000" b="1" dirty="0" smtClean="0">
                <a:latin typeface="Arial" panose="020B0604020202020204" pitchFamily="34" charset="0"/>
                <a:cs typeface="Arial" panose="020B0604020202020204" pitchFamily="34" charset="0"/>
              </a:rPr>
              <a:t>1969</a:t>
            </a:r>
            <a:r>
              <a:rPr lang="hr-HR" sz="2000" b="1" dirty="0" smtClean="0">
                <a:latin typeface="Arial" panose="020B0604020202020204" pitchFamily="34" charset="0"/>
                <a:cs typeface="Arial" panose="020B0604020202020204" pitchFamily="34" charset="0"/>
              </a:rPr>
              <a:t>.</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Neil Armstrong </a:t>
            </a:r>
            <a:r>
              <a:rPr lang="hr-HR" sz="2000" b="1" dirty="0" smtClean="0">
                <a:latin typeface="Arial" panose="020B0604020202020204" pitchFamily="34" charset="0"/>
                <a:cs typeface="Arial" panose="020B0604020202020204" pitchFamily="34" charset="0"/>
              </a:rPr>
              <a:t>je bio prvi čovjek koji je stupio nogom na Mjesec</a:t>
            </a:r>
            <a:r>
              <a:rPr lang="en-US" sz="2000" b="1" dirty="0" smtClean="0">
                <a:latin typeface="Arial" panose="020B0604020202020204" pitchFamily="34" charset="0"/>
                <a:cs typeface="Arial" panose="020B0604020202020204" pitchFamily="34" charset="0"/>
              </a:rPr>
              <a:t>. </a:t>
            </a:r>
            <a:r>
              <a:rPr lang="hr-HR" sz="2000" b="1" dirty="0" smtClean="0">
                <a:latin typeface="Arial" panose="020B0604020202020204" pitchFamily="34" charset="0"/>
                <a:cs typeface="Arial" panose="020B0604020202020204" pitchFamily="34" charset="0"/>
              </a:rPr>
              <a:t>Tom prilikom j rekao čuvenu rečenicu </a:t>
            </a:r>
            <a:r>
              <a:rPr lang="en-US" sz="2000" b="1" dirty="0" smtClean="0">
                <a:latin typeface="Arial" panose="020B0604020202020204" pitchFamily="34" charset="0"/>
                <a:cs typeface="Arial" panose="020B0604020202020204" pitchFamily="34" charset="0"/>
              </a:rPr>
              <a:t>„</a:t>
            </a:r>
            <a:r>
              <a:rPr lang="hr-HR" sz="2000" b="1" dirty="0" smtClean="0">
                <a:latin typeface="Arial" panose="020B0604020202020204" pitchFamily="34" charset="0"/>
                <a:cs typeface="Arial" panose="020B0604020202020204" pitchFamily="34" charset="0"/>
              </a:rPr>
              <a:t>Ovo je mali korak za čovjeka</a:t>
            </a:r>
            <a:r>
              <a:rPr lang="en-US" sz="2000" b="1" dirty="0" smtClean="0">
                <a:latin typeface="Arial" panose="020B0604020202020204" pitchFamily="34" charset="0"/>
                <a:cs typeface="Arial" panose="020B0604020202020204" pitchFamily="34" charset="0"/>
              </a:rPr>
              <a:t>, </a:t>
            </a:r>
            <a:r>
              <a:rPr lang="hr-HR" sz="2000" b="1" dirty="0" smtClean="0">
                <a:latin typeface="Arial" panose="020B0604020202020204" pitchFamily="34" charset="0"/>
                <a:cs typeface="Arial" panose="020B0604020202020204" pitchFamily="34" charset="0"/>
              </a:rPr>
              <a:t>no veliki za čovječanstvo</a:t>
            </a:r>
            <a:r>
              <a:rPr lang="en-US" sz="2000" b="1" dirty="0" smtClean="0">
                <a:latin typeface="Arial" panose="020B0604020202020204" pitchFamily="34" charset="0"/>
                <a:cs typeface="Arial" panose="020B0604020202020204" pitchFamily="34" charset="0"/>
              </a:rPr>
              <a:t>.„</a:t>
            </a:r>
            <a:endParaRPr lang="hr-HR" sz="2000" b="1" dirty="0" smtClean="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1026" name="Picture 2" descr="http://www.findingdulcinea.com/docroot/dulcinea/fd_images/news/on-this-day/July-August-08/On-this-Day--Neil-Armstrong-Is-First-Man-to-Walk-on-the-Moon/news/0/image.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5812259"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9336"/>
                                        </p:tgtEl>
                                        <p:attrNameLst>
                                          <p:attrName>style.visibility</p:attrName>
                                        </p:attrNameLst>
                                      </p:cBhvr>
                                      <p:to>
                                        <p:strVal val="visible"/>
                                      </p:to>
                                    </p:set>
                                    <p:anim calcmode="lin" valueType="num">
                                      <p:cBhvr>
                                        <p:cTn id="7" dur="500" fill="hold"/>
                                        <p:tgtEl>
                                          <p:spTgt spid="99336"/>
                                        </p:tgtEl>
                                        <p:attrNameLst>
                                          <p:attrName>ppt_w</p:attrName>
                                        </p:attrNameLst>
                                      </p:cBhvr>
                                      <p:tavLst>
                                        <p:tav tm="0">
                                          <p:val>
                                            <p:fltVal val="0"/>
                                          </p:val>
                                        </p:tav>
                                        <p:tav tm="100000">
                                          <p:val>
                                            <p:strVal val="#ppt_w"/>
                                          </p:val>
                                        </p:tav>
                                      </p:tavLst>
                                    </p:anim>
                                    <p:anim calcmode="lin" valueType="num">
                                      <p:cBhvr>
                                        <p:cTn id="8" dur="500" fill="hold"/>
                                        <p:tgtEl>
                                          <p:spTgt spid="99336"/>
                                        </p:tgtEl>
                                        <p:attrNameLst>
                                          <p:attrName>ppt_h</p:attrName>
                                        </p:attrNameLst>
                                      </p:cBhvr>
                                      <p:tavLst>
                                        <p:tav tm="0">
                                          <p:val>
                                            <p:fltVal val="0"/>
                                          </p:val>
                                        </p:tav>
                                        <p:tav tm="100000">
                                          <p:val>
                                            <p:strVal val="#ppt_h"/>
                                          </p:val>
                                        </p:tav>
                                      </p:tavLst>
                                    </p:anim>
                                    <p:animEffect transition="in" filter="fade">
                                      <p:cBhvr>
                                        <p:cTn id="9" dur="500"/>
                                        <p:tgtEl>
                                          <p:spTgt spid="99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9" name="Picture 9"/>
          <p:cNvPicPr>
            <a:picLocks noGrp="1" noChangeAspect="1" noChangeArrowheads="1"/>
          </p:cNvPicPr>
          <p:nvPr>
            <p:ph sz="quarter" idx="1"/>
          </p:nvPr>
        </p:nvPicPr>
        <p:blipFill>
          <a:blip r:embed="rId2" cstate="print"/>
          <a:srcRect/>
          <a:stretch>
            <a:fillRect/>
          </a:stretch>
        </p:blipFill>
        <p:spPr>
          <a:xfrm>
            <a:off x="228600" y="76200"/>
            <a:ext cx="4267200" cy="3249613"/>
          </a:xfrm>
          <a:noFill/>
          <a:ln/>
        </p:spPr>
      </p:pic>
      <p:pic>
        <p:nvPicPr>
          <p:cNvPr id="107530" name="Picture 10"/>
          <p:cNvPicPr>
            <a:picLocks noGrp="1" noChangeAspect="1" noChangeArrowheads="1"/>
          </p:cNvPicPr>
          <p:nvPr>
            <p:ph sz="quarter" idx="2"/>
          </p:nvPr>
        </p:nvPicPr>
        <p:blipFill>
          <a:blip r:embed="rId3" cstate="print"/>
          <a:srcRect/>
          <a:stretch>
            <a:fillRect/>
          </a:stretch>
        </p:blipFill>
        <p:spPr>
          <a:xfrm>
            <a:off x="4953000" y="76200"/>
            <a:ext cx="3962400" cy="3784600"/>
          </a:xfrm>
          <a:noFill/>
          <a:ln/>
        </p:spPr>
      </p:pic>
      <p:pic>
        <p:nvPicPr>
          <p:cNvPr id="107528" name="Picture 8"/>
          <p:cNvPicPr>
            <a:picLocks noGrp="1" noChangeAspect="1" noChangeArrowheads="1"/>
          </p:cNvPicPr>
          <p:nvPr>
            <p:ph sz="quarter" idx="3"/>
          </p:nvPr>
        </p:nvPicPr>
        <p:blipFill>
          <a:blip r:embed="rId4" cstate="print"/>
          <a:srcRect/>
          <a:stretch>
            <a:fillRect/>
          </a:stretch>
        </p:blipFill>
        <p:spPr>
          <a:xfrm>
            <a:off x="228600" y="3378200"/>
            <a:ext cx="4267200" cy="3403600"/>
          </a:xfrm>
          <a:noFill/>
          <a:ln/>
        </p:spPr>
      </p:pic>
      <p:sp>
        <p:nvSpPr>
          <p:cNvPr id="107527" name="Rectangle 7"/>
          <p:cNvSpPr>
            <a:spLocks noGrp="1" noChangeArrowheads="1"/>
          </p:cNvSpPr>
          <p:nvPr>
            <p:ph sz="quarter" idx="4"/>
          </p:nvPr>
        </p:nvSpPr>
        <p:spPr>
          <a:xfrm>
            <a:off x="4953000" y="4038600"/>
            <a:ext cx="3962400" cy="2590800"/>
          </a:xfrm>
        </p:spPr>
        <p:txBody>
          <a:bodyPr/>
          <a:lstStyle/>
          <a:p>
            <a:pPr marL="0" indent="0">
              <a:buFontTx/>
              <a:buNone/>
            </a:pPr>
            <a:r>
              <a:rPr lang="hr-HR" sz="2400" dirty="0" smtClean="0"/>
              <a:t>Većina našeg znanja o Mjesecu datira iz sredine 20.st te novijim promatranem iz letjelica.</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107529"/>
                                        </p:tgtEl>
                                        <p:attrNameLst>
                                          <p:attrName>style.visibility</p:attrName>
                                        </p:attrNameLst>
                                      </p:cBhvr>
                                      <p:to>
                                        <p:strVal val="visible"/>
                                      </p:to>
                                    </p:set>
                                    <p:anim calcmode="lin" valueType="num">
                                      <p:cBhvr>
                                        <p:cTn id="7" dur="500" fill="hold"/>
                                        <p:tgtEl>
                                          <p:spTgt spid="107529"/>
                                        </p:tgtEl>
                                        <p:attrNameLst>
                                          <p:attrName>ppt_w</p:attrName>
                                        </p:attrNameLst>
                                      </p:cBhvr>
                                      <p:tavLst>
                                        <p:tav tm="0">
                                          <p:val>
                                            <p:strVal val="#ppt_w*0.05"/>
                                          </p:val>
                                        </p:tav>
                                        <p:tav tm="100000">
                                          <p:val>
                                            <p:strVal val="#ppt_w"/>
                                          </p:val>
                                        </p:tav>
                                      </p:tavLst>
                                    </p:anim>
                                    <p:anim calcmode="lin" valueType="num">
                                      <p:cBhvr>
                                        <p:cTn id="8" dur="500" fill="hold"/>
                                        <p:tgtEl>
                                          <p:spTgt spid="107529"/>
                                        </p:tgtEl>
                                        <p:attrNameLst>
                                          <p:attrName>ppt_h</p:attrName>
                                        </p:attrNameLst>
                                      </p:cBhvr>
                                      <p:tavLst>
                                        <p:tav tm="0">
                                          <p:val>
                                            <p:strVal val="#ppt_h"/>
                                          </p:val>
                                        </p:tav>
                                        <p:tav tm="100000">
                                          <p:val>
                                            <p:strVal val="#ppt_h"/>
                                          </p:val>
                                        </p:tav>
                                      </p:tavLst>
                                    </p:anim>
                                    <p:anim calcmode="lin" valueType="num">
                                      <p:cBhvr>
                                        <p:cTn id="9" dur="500" fill="hold"/>
                                        <p:tgtEl>
                                          <p:spTgt spid="107529"/>
                                        </p:tgtEl>
                                        <p:attrNameLst>
                                          <p:attrName>ppt_x</p:attrName>
                                        </p:attrNameLst>
                                      </p:cBhvr>
                                      <p:tavLst>
                                        <p:tav tm="0">
                                          <p:val>
                                            <p:strVal val="#ppt_x-.2"/>
                                          </p:val>
                                        </p:tav>
                                        <p:tav tm="100000">
                                          <p:val>
                                            <p:strVal val="#ppt_x"/>
                                          </p:val>
                                        </p:tav>
                                      </p:tavLst>
                                    </p:anim>
                                    <p:anim calcmode="lin" valueType="num">
                                      <p:cBhvr>
                                        <p:cTn id="10" dur="500" fill="hold"/>
                                        <p:tgtEl>
                                          <p:spTgt spid="107529"/>
                                        </p:tgtEl>
                                        <p:attrNameLst>
                                          <p:attrName>ppt_y</p:attrName>
                                        </p:attrNameLst>
                                      </p:cBhvr>
                                      <p:tavLst>
                                        <p:tav tm="0">
                                          <p:val>
                                            <p:strVal val="#ppt_y"/>
                                          </p:val>
                                        </p:tav>
                                        <p:tav tm="100000">
                                          <p:val>
                                            <p:strVal val="#ppt_y"/>
                                          </p:val>
                                        </p:tav>
                                      </p:tavLst>
                                    </p:anim>
                                    <p:animEffect transition="in" filter="fade">
                                      <p:cBhvr>
                                        <p:cTn id="11" dur="500"/>
                                        <p:tgtEl>
                                          <p:spTgt spid="107529"/>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107528"/>
                                        </p:tgtEl>
                                        <p:attrNameLst>
                                          <p:attrName>style.visibility</p:attrName>
                                        </p:attrNameLst>
                                      </p:cBhvr>
                                      <p:to>
                                        <p:strVal val="visible"/>
                                      </p:to>
                                    </p:set>
                                    <p:anim calcmode="lin" valueType="num">
                                      <p:cBhvr>
                                        <p:cTn id="16" dur="500" fill="hold"/>
                                        <p:tgtEl>
                                          <p:spTgt spid="107528"/>
                                        </p:tgtEl>
                                        <p:attrNameLst>
                                          <p:attrName>ppt_w</p:attrName>
                                        </p:attrNameLst>
                                      </p:cBhvr>
                                      <p:tavLst>
                                        <p:tav tm="0">
                                          <p:val>
                                            <p:strVal val="#ppt_w*0.05"/>
                                          </p:val>
                                        </p:tav>
                                        <p:tav tm="100000">
                                          <p:val>
                                            <p:strVal val="#ppt_w"/>
                                          </p:val>
                                        </p:tav>
                                      </p:tavLst>
                                    </p:anim>
                                    <p:anim calcmode="lin" valueType="num">
                                      <p:cBhvr>
                                        <p:cTn id="17" dur="500" fill="hold"/>
                                        <p:tgtEl>
                                          <p:spTgt spid="107528"/>
                                        </p:tgtEl>
                                        <p:attrNameLst>
                                          <p:attrName>ppt_h</p:attrName>
                                        </p:attrNameLst>
                                      </p:cBhvr>
                                      <p:tavLst>
                                        <p:tav tm="0">
                                          <p:val>
                                            <p:strVal val="#ppt_h"/>
                                          </p:val>
                                        </p:tav>
                                        <p:tav tm="100000">
                                          <p:val>
                                            <p:strVal val="#ppt_h"/>
                                          </p:val>
                                        </p:tav>
                                      </p:tavLst>
                                    </p:anim>
                                    <p:anim calcmode="lin" valueType="num">
                                      <p:cBhvr>
                                        <p:cTn id="18" dur="500" fill="hold"/>
                                        <p:tgtEl>
                                          <p:spTgt spid="107528"/>
                                        </p:tgtEl>
                                        <p:attrNameLst>
                                          <p:attrName>ppt_x</p:attrName>
                                        </p:attrNameLst>
                                      </p:cBhvr>
                                      <p:tavLst>
                                        <p:tav tm="0">
                                          <p:val>
                                            <p:strVal val="#ppt_x-.2"/>
                                          </p:val>
                                        </p:tav>
                                        <p:tav tm="100000">
                                          <p:val>
                                            <p:strVal val="#ppt_x"/>
                                          </p:val>
                                        </p:tav>
                                      </p:tavLst>
                                    </p:anim>
                                    <p:anim calcmode="lin" valueType="num">
                                      <p:cBhvr>
                                        <p:cTn id="19" dur="500" fill="hold"/>
                                        <p:tgtEl>
                                          <p:spTgt spid="107528"/>
                                        </p:tgtEl>
                                        <p:attrNameLst>
                                          <p:attrName>ppt_y</p:attrName>
                                        </p:attrNameLst>
                                      </p:cBhvr>
                                      <p:tavLst>
                                        <p:tav tm="0">
                                          <p:val>
                                            <p:strVal val="#ppt_y"/>
                                          </p:val>
                                        </p:tav>
                                        <p:tav tm="100000">
                                          <p:val>
                                            <p:strVal val="#ppt_y"/>
                                          </p:val>
                                        </p:tav>
                                      </p:tavLst>
                                    </p:anim>
                                    <p:animEffect transition="in" filter="fade">
                                      <p:cBhvr>
                                        <p:cTn id="20" dur="500"/>
                                        <p:tgtEl>
                                          <p:spTgt spid="107528"/>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107530"/>
                                        </p:tgtEl>
                                        <p:attrNameLst>
                                          <p:attrName>style.visibility</p:attrName>
                                        </p:attrNameLst>
                                      </p:cBhvr>
                                      <p:to>
                                        <p:strVal val="visible"/>
                                      </p:to>
                                    </p:set>
                                    <p:anim calcmode="lin" valueType="num">
                                      <p:cBhvr>
                                        <p:cTn id="25" dur="500" fill="hold"/>
                                        <p:tgtEl>
                                          <p:spTgt spid="107530"/>
                                        </p:tgtEl>
                                        <p:attrNameLst>
                                          <p:attrName>ppt_w</p:attrName>
                                        </p:attrNameLst>
                                      </p:cBhvr>
                                      <p:tavLst>
                                        <p:tav tm="0">
                                          <p:val>
                                            <p:strVal val="#ppt_w*0.05"/>
                                          </p:val>
                                        </p:tav>
                                        <p:tav tm="100000">
                                          <p:val>
                                            <p:strVal val="#ppt_w"/>
                                          </p:val>
                                        </p:tav>
                                      </p:tavLst>
                                    </p:anim>
                                    <p:anim calcmode="lin" valueType="num">
                                      <p:cBhvr>
                                        <p:cTn id="26" dur="500" fill="hold"/>
                                        <p:tgtEl>
                                          <p:spTgt spid="107530"/>
                                        </p:tgtEl>
                                        <p:attrNameLst>
                                          <p:attrName>ppt_h</p:attrName>
                                        </p:attrNameLst>
                                      </p:cBhvr>
                                      <p:tavLst>
                                        <p:tav tm="0">
                                          <p:val>
                                            <p:strVal val="#ppt_h"/>
                                          </p:val>
                                        </p:tav>
                                        <p:tav tm="100000">
                                          <p:val>
                                            <p:strVal val="#ppt_h"/>
                                          </p:val>
                                        </p:tav>
                                      </p:tavLst>
                                    </p:anim>
                                    <p:anim calcmode="lin" valueType="num">
                                      <p:cBhvr>
                                        <p:cTn id="27" dur="500" fill="hold"/>
                                        <p:tgtEl>
                                          <p:spTgt spid="107530"/>
                                        </p:tgtEl>
                                        <p:attrNameLst>
                                          <p:attrName>ppt_x</p:attrName>
                                        </p:attrNameLst>
                                      </p:cBhvr>
                                      <p:tavLst>
                                        <p:tav tm="0">
                                          <p:val>
                                            <p:strVal val="#ppt_x-.2"/>
                                          </p:val>
                                        </p:tav>
                                        <p:tav tm="100000">
                                          <p:val>
                                            <p:strVal val="#ppt_x"/>
                                          </p:val>
                                        </p:tav>
                                      </p:tavLst>
                                    </p:anim>
                                    <p:anim calcmode="lin" valueType="num">
                                      <p:cBhvr>
                                        <p:cTn id="28" dur="500" fill="hold"/>
                                        <p:tgtEl>
                                          <p:spTgt spid="107530"/>
                                        </p:tgtEl>
                                        <p:attrNameLst>
                                          <p:attrName>ppt_y</p:attrName>
                                        </p:attrNameLst>
                                      </p:cBhvr>
                                      <p:tavLst>
                                        <p:tav tm="0">
                                          <p:val>
                                            <p:strVal val="#ppt_y"/>
                                          </p:val>
                                        </p:tav>
                                        <p:tav tm="100000">
                                          <p:val>
                                            <p:strVal val="#ppt_y"/>
                                          </p:val>
                                        </p:tav>
                                      </p:tavLst>
                                    </p:anim>
                                    <p:animEffect transition="in" filter="fade">
                                      <p:cBhvr>
                                        <p:cTn id="29" dur="500"/>
                                        <p:tgtEl>
                                          <p:spTgt spid="107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2" cstate="print"/>
          <a:srcRect/>
          <a:stretch>
            <a:fillRect/>
          </a:stretch>
        </p:blipFill>
        <p:spPr bwMode="auto">
          <a:xfrm>
            <a:off x="0" y="379413"/>
            <a:ext cx="6462713" cy="6097587"/>
          </a:xfrm>
          <a:prstGeom prst="rect">
            <a:avLst/>
          </a:prstGeom>
          <a:noFill/>
        </p:spPr>
      </p:pic>
      <p:sp>
        <p:nvSpPr>
          <p:cNvPr id="110597" name="Rectangle 5"/>
          <p:cNvSpPr>
            <a:spLocks noGrp="1" noChangeArrowheads="1"/>
          </p:cNvSpPr>
          <p:nvPr>
            <p:ph type="body" sz="half" idx="2"/>
          </p:nvPr>
        </p:nvSpPr>
        <p:spPr>
          <a:xfrm>
            <a:off x="6400800" y="381000"/>
            <a:ext cx="2514600" cy="6096000"/>
          </a:xfrm>
        </p:spPr>
        <p:txBody>
          <a:bodyPr/>
          <a:lstStyle/>
          <a:p>
            <a:pPr marL="0" indent="0">
              <a:buNone/>
            </a:pPr>
            <a:r>
              <a:rPr lang="hr-HR" sz="2400" dirty="0" smtClean="0"/>
              <a:t>Otisak stopala na Mjesecu.</a:t>
            </a:r>
          </a:p>
          <a:p>
            <a:pPr marL="0" indent="0">
              <a:buNone/>
            </a:pPr>
            <a:endParaRPr lang="hr-HR" sz="2400" dirty="0"/>
          </a:p>
          <a:p>
            <a:pPr marL="0" indent="0">
              <a:buNone/>
            </a:pPr>
            <a:r>
              <a:rPr lang="hr-HR" sz="2400" dirty="0" smtClean="0"/>
              <a:t>Regolit, usitnjeni materijal koji prekriva površinu Mjeseca, nastao je radom meteora.</a:t>
            </a:r>
            <a:endParaRPr lang="en-US" sz="2400" dirty="0"/>
          </a:p>
          <a:p>
            <a:endParaRPr lang="en-US" sz="2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Grp="1" noChangeArrowheads="1"/>
          </p:cNvSpPr>
          <p:nvPr>
            <p:ph type="title" sz="quarter"/>
          </p:nvPr>
        </p:nvSpPr>
        <p:spPr/>
        <p:txBody>
          <a:bodyPr/>
          <a:lstStyle/>
          <a:p>
            <a:r>
              <a:rPr lang="hr-HR" sz="2800" dirty="0" smtClean="0">
                <a:solidFill>
                  <a:schemeClr val="tx1"/>
                </a:solidFill>
              </a:rPr>
              <a:t>Većina stijena donesenih sa Mjeseca ima sličan sastav kao stijene sa Zemlje</a:t>
            </a:r>
            <a:endParaRPr lang="en-US" sz="2800" dirty="0">
              <a:solidFill>
                <a:schemeClr val="tx1"/>
              </a:solidFill>
            </a:endParaRPr>
          </a:p>
        </p:txBody>
      </p:sp>
      <p:pic>
        <p:nvPicPr>
          <p:cNvPr id="151561" name="Picture 9"/>
          <p:cNvPicPr>
            <a:picLocks noGrp="1" noChangeAspect="1" noChangeArrowheads="1"/>
          </p:cNvPicPr>
          <p:nvPr>
            <p:ph sz="quarter" idx="1"/>
          </p:nvPr>
        </p:nvPicPr>
        <p:blipFill>
          <a:blip r:embed="rId2" cstate="print"/>
          <a:srcRect/>
          <a:stretch>
            <a:fillRect/>
          </a:stretch>
        </p:blipFill>
        <p:spPr>
          <a:xfrm>
            <a:off x="838200" y="1466850"/>
            <a:ext cx="3098800" cy="2319338"/>
          </a:xfrm>
          <a:noFill/>
          <a:ln/>
        </p:spPr>
      </p:pic>
      <p:pic>
        <p:nvPicPr>
          <p:cNvPr id="151562" name="Picture 10"/>
          <p:cNvPicPr>
            <a:picLocks noGrp="1" noChangeAspect="1" noChangeArrowheads="1"/>
          </p:cNvPicPr>
          <p:nvPr>
            <p:ph sz="quarter" idx="2"/>
          </p:nvPr>
        </p:nvPicPr>
        <p:blipFill>
          <a:blip r:embed="rId3" cstate="print"/>
          <a:srcRect/>
          <a:stretch>
            <a:fillRect/>
          </a:stretch>
        </p:blipFill>
        <p:spPr>
          <a:xfrm>
            <a:off x="4343400" y="1430338"/>
            <a:ext cx="3911600" cy="2355850"/>
          </a:xfrm>
          <a:noFill/>
          <a:ln/>
        </p:spPr>
      </p:pic>
      <p:sp>
        <p:nvSpPr>
          <p:cNvPr id="151559" name="Rectangle 7"/>
          <p:cNvSpPr>
            <a:spLocks noGrp="1" noChangeArrowheads="1"/>
          </p:cNvSpPr>
          <p:nvPr>
            <p:ph sz="quarter" idx="3"/>
          </p:nvPr>
        </p:nvSpPr>
        <p:spPr>
          <a:xfrm>
            <a:off x="228600" y="3938588"/>
            <a:ext cx="4191000" cy="2690812"/>
          </a:xfrm>
        </p:spPr>
        <p:txBody>
          <a:bodyPr/>
          <a:lstStyle/>
          <a:p>
            <a:pPr marL="0" indent="0">
              <a:buNone/>
            </a:pPr>
            <a:r>
              <a:rPr lang="hr-HR" sz="2400" dirty="0" smtClean="0"/>
              <a:t>Stijene sa Mjeseca ne sadrže vodu</a:t>
            </a:r>
            <a:endParaRPr lang="en-US" sz="2400" dirty="0"/>
          </a:p>
        </p:txBody>
      </p:sp>
      <p:pic>
        <p:nvPicPr>
          <p:cNvPr id="151563" name="Picture 11"/>
          <p:cNvPicPr>
            <a:picLocks noGrp="1" noChangeAspect="1" noChangeArrowheads="1"/>
          </p:cNvPicPr>
          <p:nvPr>
            <p:ph sz="quarter" idx="4"/>
          </p:nvPr>
        </p:nvPicPr>
        <p:blipFill>
          <a:blip r:embed="rId4" cstate="print"/>
          <a:srcRect/>
          <a:stretch>
            <a:fillRect/>
          </a:stretch>
        </p:blipFill>
        <p:spPr>
          <a:xfrm>
            <a:off x="4368800" y="3856038"/>
            <a:ext cx="3886200" cy="2790825"/>
          </a:xfrm>
          <a:noFill/>
          <a:ln/>
        </p:spPr>
      </p:pic>
      <p:sp>
        <p:nvSpPr>
          <p:cNvPr id="151564" name="AutoShape 12"/>
          <p:cNvSpPr>
            <a:spLocks/>
          </p:cNvSpPr>
          <p:nvPr/>
        </p:nvSpPr>
        <p:spPr bwMode="auto">
          <a:xfrm>
            <a:off x="0" y="2552700"/>
            <a:ext cx="914400" cy="800100"/>
          </a:xfrm>
          <a:prstGeom prst="borderCallout2">
            <a:avLst>
              <a:gd name="adj1" fmla="val 14287"/>
              <a:gd name="adj2" fmla="val 108333"/>
              <a:gd name="adj3" fmla="val 14287"/>
              <a:gd name="adj4" fmla="val 116495"/>
              <a:gd name="adj5" fmla="val 4764"/>
              <a:gd name="adj6" fmla="val 125000"/>
            </a:avLst>
          </a:prstGeom>
          <a:noFill/>
          <a:ln w="9525">
            <a:noFill/>
            <a:miter lim="800000"/>
            <a:headEnd/>
            <a:tailEnd/>
          </a:ln>
          <a:effectLst/>
        </p:spPr>
        <p:txBody>
          <a:bodyPr/>
          <a:lstStyle/>
          <a:p>
            <a:pPr algn="ctr"/>
            <a:endParaRPr lang="en-US" dirty="0"/>
          </a:p>
        </p:txBody>
      </p:sp>
      <p:sp>
        <p:nvSpPr>
          <p:cNvPr id="151566" name="AutoShape 14"/>
          <p:cNvSpPr>
            <a:spLocks/>
          </p:cNvSpPr>
          <p:nvPr/>
        </p:nvSpPr>
        <p:spPr bwMode="auto">
          <a:xfrm>
            <a:off x="8153400" y="1905000"/>
            <a:ext cx="1027113" cy="1219200"/>
          </a:xfrm>
          <a:prstGeom prst="borderCallout1">
            <a:avLst>
              <a:gd name="adj1" fmla="val -6250"/>
              <a:gd name="adj2" fmla="val 88870"/>
              <a:gd name="adj3" fmla="val -6250"/>
              <a:gd name="adj4" fmla="val -51931"/>
            </a:avLst>
          </a:prstGeom>
          <a:noFill/>
          <a:ln w="9525">
            <a:noFill/>
            <a:miter lim="800000"/>
            <a:headEnd/>
            <a:tailEnd/>
          </a:ln>
          <a:effectLst/>
        </p:spPr>
        <p:txBody>
          <a:bodyPr/>
          <a:lstStyle/>
          <a:p>
            <a:pPr algn="ctr"/>
            <a:endParaRPr lang="en-US" dirty="0">
              <a:solidFill>
                <a:schemeClr val="bg1"/>
              </a:solidFill>
            </a:endParaRPr>
          </a:p>
        </p:txBody>
      </p:sp>
      <p:sp>
        <p:nvSpPr>
          <p:cNvPr id="151567" name="AutoShape 15"/>
          <p:cNvSpPr>
            <a:spLocks/>
          </p:cNvSpPr>
          <p:nvPr/>
        </p:nvSpPr>
        <p:spPr bwMode="auto">
          <a:xfrm>
            <a:off x="8229600" y="4762500"/>
            <a:ext cx="990600" cy="609600"/>
          </a:xfrm>
          <a:prstGeom prst="borderCallout3">
            <a:avLst>
              <a:gd name="adj1" fmla="val 18750"/>
              <a:gd name="adj2" fmla="val 107694"/>
              <a:gd name="adj3" fmla="val 18750"/>
              <a:gd name="adj4" fmla="val 109778"/>
              <a:gd name="adj5" fmla="val -31250"/>
              <a:gd name="adj6" fmla="val 109778"/>
              <a:gd name="adj7" fmla="val -81250"/>
              <a:gd name="adj8" fmla="val 0"/>
            </a:avLst>
          </a:prstGeom>
          <a:noFill/>
          <a:ln w="9525">
            <a:noFill/>
            <a:miter lim="800000"/>
            <a:headEnd/>
            <a:tailEnd/>
          </a:ln>
          <a:effectLst/>
        </p:spPr>
        <p:txBody>
          <a:bodyPr/>
          <a:lstStyle/>
          <a:p>
            <a:pPr algn="ctr"/>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57200"/>
            <a:ext cx="5410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0899" name="Picture 3" descr="Two astronauts enter a small Lunar outpo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9100" y="3200400"/>
            <a:ext cx="49149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Two astronauts and a robot rover collect data on the Lunar surfa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76400"/>
            <a:ext cx="4572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Rectangle 5"/>
          <p:cNvSpPr>
            <a:spLocks noChangeArrowheads="1"/>
          </p:cNvSpPr>
          <p:nvPr/>
        </p:nvSpPr>
        <p:spPr bwMode="auto">
          <a:xfrm>
            <a:off x="304800" y="168275"/>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9388" indent="-179388">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buFontTx/>
              <a:buChar char="•"/>
            </a:pPr>
            <a:r>
              <a:rPr lang="en-US" altLang="sr-Latn-RS" b="0" dirty="0">
                <a:solidFill>
                  <a:srgbClr val="FFFF66"/>
                </a:solidFill>
                <a:latin typeface="Arial" panose="020B0604020202020204" pitchFamily="34" charset="0"/>
              </a:rPr>
              <a:t>2018 – </a:t>
            </a:r>
            <a:r>
              <a:rPr lang="hr-HR" altLang="sr-Latn-RS" b="0" dirty="0" smtClean="0">
                <a:solidFill>
                  <a:srgbClr val="FFFF66"/>
                </a:solidFill>
                <a:latin typeface="Arial" panose="020B0604020202020204" pitchFamily="34" charset="0"/>
              </a:rPr>
              <a:t>dolazak ljudi na tjedan dana</a:t>
            </a:r>
            <a:endParaRPr lang="en-US" altLang="sr-Latn-RS" b="0" dirty="0">
              <a:solidFill>
                <a:srgbClr val="FFFF66"/>
              </a:solidFill>
              <a:latin typeface="Arial" panose="020B0604020202020204" pitchFamily="34" charset="0"/>
            </a:endParaRPr>
          </a:p>
          <a:p>
            <a:pPr eaLnBrk="1" hangingPunct="1">
              <a:buFontTx/>
              <a:buChar char="•"/>
            </a:pPr>
            <a:r>
              <a:rPr lang="hr-HR" altLang="sr-Latn-RS" b="0" dirty="0">
                <a:solidFill>
                  <a:srgbClr val="FFFF66"/>
                </a:solidFill>
                <a:latin typeface="Arial" panose="020B0604020202020204" pitchFamily="34" charset="0"/>
              </a:rPr>
              <a:t>s</a:t>
            </a:r>
            <a:r>
              <a:rPr lang="hr-HR" altLang="sr-Latn-RS" b="0" dirty="0" smtClean="0">
                <a:solidFill>
                  <a:srgbClr val="FFFF66"/>
                </a:solidFill>
                <a:latin typeface="Arial" panose="020B0604020202020204" pitchFamily="34" charset="0"/>
              </a:rPr>
              <a:t>ljedeće </a:t>
            </a:r>
            <a:r>
              <a:rPr lang="hr-HR" altLang="sr-Latn-RS" b="0" dirty="0" smtClean="0">
                <a:solidFill>
                  <a:srgbClr val="FFFF66"/>
                </a:solidFill>
                <a:latin typeface="Arial" panose="020B0604020202020204" pitchFamily="34" charset="0"/>
              </a:rPr>
              <a:t>– dulji boravak</a:t>
            </a:r>
            <a:endParaRPr lang="en-US" altLang="sr-Latn-RS" b="0" dirty="0">
              <a:solidFill>
                <a:srgbClr val="FFFF66"/>
              </a:solidFill>
              <a:latin typeface="Arial" panose="020B0604020202020204" pitchFamily="34" charset="0"/>
            </a:endParaRPr>
          </a:p>
        </p:txBody>
      </p:sp>
      <p:pic>
        <p:nvPicPr>
          <p:cNvPr id="80902" name="Picture 6" descr="Rawlings_LunarColony_NA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257675"/>
            <a:ext cx="3962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59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arth interi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368550"/>
            <a:ext cx="38100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914400" y="1514475"/>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hr-HR" altLang="sr-Latn-RS" sz="3600" b="0" dirty="0" smtClean="0">
                <a:latin typeface="Skia" charset="0"/>
              </a:rPr>
              <a:t>Zemlja</a:t>
            </a:r>
            <a:endParaRPr lang="en-US" altLang="sr-Latn-RS" sz="3600" b="0" dirty="0">
              <a:latin typeface="Skia" charset="0"/>
            </a:endParaRPr>
          </a:p>
          <a:p>
            <a:endParaRPr lang="en-US" altLang="sr-Latn-RS" sz="1400" dirty="0">
              <a:latin typeface="Skia" charset="0"/>
            </a:endParaRPr>
          </a:p>
        </p:txBody>
      </p:sp>
      <p:sp>
        <p:nvSpPr>
          <p:cNvPr id="8196" name="Text Box 4"/>
          <p:cNvSpPr txBox="1">
            <a:spLocks noChangeArrowheads="1"/>
          </p:cNvSpPr>
          <p:nvPr/>
        </p:nvSpPr>
        <p:spPr bwMode="auto">
          <a:xfrm>
            <a:off x="5486400" y="2590800"/>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sr-Latn-RS" sz="3600" b="0" dirty="0" smtClean="0">
                <a:latin typeface="Skia" charset="0"/>
              </a:rPr>
              <a:t>M</a:t>
            </a:r>
            <a:r>
              <a:rPr lang="hr-HR" altLang="sr-Latn-RS" sz="3600" b="0" dirty="0" smtClean="0">
                <a:latin typeface="Skia" charset="0"/>
              </a:rPr>
              <a:t>jesec</a:t>
            </a:r>
            <a:endParaRPr lang="en-US" altLang="sr-Latn-RS" sz="3600" b="0" dirty="0">
              <a:latin typeface="Skia" charset="0"/>
            </a:endParaRPr>
          </a:p>
          <a:p>
            <a:endParaRPr lang="en-US" altLang="sr-Latn-RS" sz="1400" dirty="0">
              <a:latin typeface="Skia" charset="0"/>
            </a:endParaRPr>
          </a:p>
        </p:txBody>
      </p:sp>
      <p:pic>
        <p:nvPicPr>
          <p:cNvPr id="8197" name="Picture 5" descr="earthmoon_interior_s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810000"/>
            <a:ext cx="10668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6"/>
          <p:cNvSpPr txBox="1">
            <a:spLocks noChangeArrowheads="1"/>
          </p:cNvSpPr>
          <p:nvPr/>
        </p:nvSpPr>
        <p:spPr bwMode="auto">
          <a:xfrm>
            <a:off x="5410200" y="5257800"/>
            <a:ext cx="328487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r-HR" altLang="sr-Latn-RS" b="0" dirty="0">
                <a:latin typeface="Skia" charset="0"/>
              </a:rPr>
              <a:t>n</a:t>
            </a:r>
            <a:r>
              <a:rPr lang="hr-HR" altLang="sr-Latn-RS" b="0" dirty="0" smtClean="0">
                <a:latin typeface="Skia" charset="0"/>
              </a:rPr>
              <a:t>ema magnetsko polje</a:t>
            </a:r>
            <a:endParaRPr lang="en-US" altLang="sr-Latn-RS" b="0" dirty="0">
              <a:latin typeface="Skia" charset="0"/>
            </a:endParaRPr>
          </a:p>
          <a:p>
            <a:pPr eaLnBrk="1" hangingPunct="1"/>
            <a:r>
              <a:rPr lang="hr-HR" altLang="sr-Latn-RS" b="0" dirty="0">
                <a:latin typeface="Skia" charset="0"/>
              </a:rPr>
              <a:t>s</a:t>
            </a:r>
            <a:r>
              <a:rPr lang="hr-HR" altLang="sr-Latn-RS" b="0" dirty="0" smtClean="0">
                <a:latin typeface="Skia" charset="0"/>
              </a:rPr>
              <a:t>labi potresi</a:t>
            </a:r>
            <a:endParaRPr lang="en-US" altLang="sr-Latn-RS" b="0" dirty="0">
              <a:latin typeface="Skia" charset="0"/>
            </a:endParaRPr>
          </a:p>
          <a:p>
            <a:pPr eaLnBrk="1" hangingPunct="1"/>
            <a:r>
              <a:rPr lang="hr-HR" altLang="sr-Latn-RS" b="0" dirty="0">
                <a:latin typeface="Skia" charset="0"/>
              </a:rPr>
              <a:t>m</a:t>
            </a:r>
            <a:r>
              <a:rPr lang="hr-HR" altLang="sr-Latn-RS" b="0" dirty="0" smtClean="0">
                <a:latin typeface="Skia" charset="0"/>
              </a:rPr>
              <a:t>ala jezgra</a:t>
            </a:r>
            <a:endParaRPr lang="en-US" altLang="sr-Latn-RS" b="0" dirty="0">
              <a:latin typeface="Skia" charset="0"/>
            </a:endParaRPr>
          </a:p>
        </p:txBody>
      </p:sp>
      <p:sp>
        <p:nvSpPr>
          <p:cNvPr id="2" name="TextBox 1"/>
          <p:cNvSpPr txBox="1"/>
          <p:nvPr/>
        </p:nvSpPr>
        <p:spPr>
          <a:xfrm>
            <a:off x="1143000" y="609600"/>
            <a:ext cx="6629400" cy="707886"/>
          </a:xfrm>
          <a:prstGeom prst="rect">
            <a:avLst/>
          </a:prstGeom>
          <a:noFill/>
        </p:spPr>
        <p:txBody>
          <a:bodyPr wrap="square" rtlCol="0">
            <a:spAutoFit/>
          </a:bodyPr>
          <a:lstStyle/>
          <a:p>
            <a:pPr algn="ctr"/>
            <a:r>
              <a:rPr lang="hr-HR" sz="4000" dirty="0" smtClean="0"/>
              <a:t>Usporedba Zemlje i Mjeseca</a:t>
            </a:r>
            <a:endParaRPr lang="hr-HR" sz="4000" dirty="0"/>
          </a:p>
        </p:txBody>
      </p:sp>
    </p:spTree>
    <p:extLst>
      <p:ext uri="{BB962C8B-B14F-4D97-AF65-F5344CB8AC3E}">
        <p14:creationId xmlns:p14="http://schemas.microsoft.com/office/powerpoint/2010/main" val="111176366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r>
              <a:rPr lang="hr-HR" dirty="0" smtClean="0">
                <a:solidFill>
                  <a:schemeClr val="tx1"/>
                </a:solidFill>
              </a:rPr>
              <a:t>Utjecaj Mjeseca na Zemlju</a:t>
            </a:r>
            <a:endParaRPr lang="hr-HR" dirty="0">
              <a:solidFill>
                <a:schemeClr val="tx1"/>
              </a:solidFill>
            </a:endParaRPr>
          </a:p>
        </p:txBody>
      </p:sp>
      <p:sp>
        <p:nvSpPr>
          <p:cNvPr id="3" name="Content Placeholder 2"/>
          <p:cNvSpPr>
            <a:spLocks noGrp="1"/>
          </p:cNvSpPr>
          <p:nvPr>
            <p:ph sz="quarter" idx="1"/>
          </p:nvPr>
        </p:nvSpPr>
        <p:spPr/>
        <p:txBody>
          <a:bodyPr/>
          <a:lstStyle/>
          <a:p>
            <a:pPr marL="0" indent="0">
              <a:buNone/>
            </a:pPr>
            <a:r>
              <a:rPr lang="hr-HR" dirty="0" smtClean="0"/>
              <a:t>Mjesečina, tamne noći, pomrčina </a:t>
            </a:r>
            <a:endParaRPr lang="hr-HR" dirty="0"/>
          </a:p>
          <a:p>
            <a:pPr marL="0" indent="0">
              <a:buNone/>
            </a:pPr>
            <a:endParaRPr lang="hr-HR" dirty="0"/>
          </a:p>
        </p:txBody>
      </p:sp>
      <p:sp>
        <p:nvSpPr>
          <p:cNvPr id="4" name="Content Placeholder 3"/>
          <p:cNvSpPr>
            <a:spLocks noGrp="1"/>
          </p:cNvSpPr>
          <p:nvPr>
            <p:ph sz="quarter" idx="2"/>
          </p:nvPr>
        </p:nvSpPr>
        <p:spPr/>
        <p:txBody>
          <a:bodyPr/>
          <a:lstStyle/>
          <a:p>
            <a:pPr marL="0" indent="0">
              <a:buNone/>
            </a:pPr>
            <a:r>
              <a:rPr lang="hr-HR" dirty="0"/>
              <a:t>P</a:t>
            </a:r>
            <a:r>
              <a:rPr lang="hr-HR" dirty="0" smtClean="0"/>
              <a:t>lima i oseka</a:t>
            </a:r>
            <a:endParaRPr lang="hr-HR" dirty="0"/>
          </a:p>
        </p:txBody>
      </p:sp>
      <p:sp>
        <p:nvSpPr>
          <p:cNvPr id="5" name="Content Placeholder 4"/>
          <p:cNvSpPr>
            <a:spLocks noGrp="1"/>
          </p:cNvSpPr>
          <p:nvPr>
            <p:ph sz="quarter" idx="3"/>
          </p:nvPr>
        </p:nvSpPr>
        <p:spPr/>
        <p:txBody>
          <a:bodyPr/>
          <a:lstStyle/>
          <a:p>
            <a:pPr marL="0" indent="0">
              <a:buNone/>
            </a:pPr>
            <a:r>
              <a:rPr lang="hr-HR" dirty="0"/>
              <a:t>N</a:t>
            </a:r>
            <a:r>
              <a:rPr lang="hr-HR" dirty="0" smtClean="0"/>
              <a:t>agib Zemljine osi</a:t>
            </a:r>
            <a:endParaRPr lang="hr-HR" dirty="0"/>
          </a:p>
        </p:txBody>
      </p:sp>
      <p:sp>
        <p:nvSpPr>
          <p:cNvPr id="6" name="Content Placeholder 5"/>
          <p:cNvSpPr>
            <a:spLocks noGrp="1"/>
          </p:cNvSpPr>
          <p:nvPr>
            <p:ph sz="quarter" idx="4"/>
          </p:nvPr>
        </p:nvSpPr>
        <p:spPr/>
        <p:txBody>
          <a:bodyPr/>
          <a:lstStyle/>
          <a:p>
            <a:pPr marL="0" indent="0">
              <a:buNone/>
            </a:pPr>
            <a:r>
              <a:rPr lang="hr-HR" dirty="0" smtClean="0"/>
              <a:t>Brzina rotacije Zemlje</a:t>
            </a:r>
            <a:endParaRPr lang="hr-HR" dirty="0"/>
          </a:p>
        </p:txBody>
      </p:sp>
    </p:spTree>
    <p:extLst>
      <p:ext uri="{BB962C8B-B14F-4D97-AF65-F5344CB8AC3E}">
        <p14:creationId xmlns:p14="http://schemas.microsoft.com/office/powerpoint/2010/main" val="10335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7327_F"/>
          <p:cNvPicPr>
            <a:picLocks noChangeAspect="1" noChangeArrowheads="1"/>
          </p:cNvPicPr>
          <p:nvPr/>
        </p:nvPicPr>
        <p:blipFill>
          <a:blip r:embed="rId3" cstate="print">
            <a:extLst>
              <a:ext uri="{28A0092B-C50C-407E-A947-70E740481C1C}">
                <a14:useLocalDpi xmlns:a14="http://schemas.microsoft.com/office/drawing/2010/main" val="0"/>
              </a:ext>
            </a:extLst>
          </a:blip>
          <a:srcRect l="12903" r="11290"/>
          <a:stretch>
            <a:fillRect/>
          </a:stretch>
        </p:blipFill>
        <p:spPr bwMode="auto">
          <a:xfrm>
            <a:off x="1066800" y="1219200"/>
            <a:ext cx="1752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609600" y="304800"/>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hr-HR" altLang="sr-Latn-RS" sz="3600" b="0" dirty="0" smtClean="0">
                <a:solidFill>
                  <a:schemeClr val="accent1"/>
                </a:solidFill>
                <a:latin typeface="Skia" charset="0"/>
              </a:rPr>
              <a:t>Zemlja</a:t>
            </a:r>
            <a:endParaRPr lang="en-US" altLang="sr-Latn-RS" sz="3600" b="0" dirty="0">
              <a:solidFill>
                <a:schemeClr val="accent1"/>
              </a:solidFill>
              <a:latin typeface="Skia" charset="0"/>
            </a:endParaRPr>
          </a:p>
          <a:p>
            <a:endParaRPr lang="en-US" altLang="sr-Latn-RS" sz="1400" dirty="0">
              <a:latin typeface="Skia" charset="0"/>
            </a:endParaRPr>
          </a:p>
        </p:txBody>
      </p:sp>
      <p:sp>
        <p:nvSpPr>
          <p:cNvPr id="6148" name="Rectangle 4"/>
          <p:cNvSpPr>
            <a:spLocks noChangeArrowheads="1"/>
          </p:cNvSpPr>
          <p:nvPr/>
        </p:nvSpPr>
        <p:spPr bwMode="auto">
          <a:xfrm>
            <a:off x="228600" y="3124200"/>
            <a:ext cx="4267200" cy="3674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spcBef>
                <a:spcPct val="50000"/>
              </a:spcBef>
            </a:pPr>
            <a:r>
              <a:rPr lang="hr-HR" altLang="sr-Latn-RS" b="0" dirty="0" smtClean="0">
                <a:latin typeface="Tahoma" panose="020B0604030504040204" pitchFamily="34" charset="0"/>
              </a:rPr>
              <a:t>promjer - </a:t>
            </a:r>
            <a:r>
              <a:rPr lang="en-US" altLang="sr-Latn-RS" b="0" dirty="0" smtClean="0">
                <a:latin typeface="Tahoma" panose="020B0604030504040204" pitchFamily="34" charset="0"/>
              </a:rPr>
              <a:t>12</a:t>
            </a:r>
            <a:r>
              <a:rPr lang="hr-HR" altLang="sr-Latn-RS" b="0" dirty="0" smtClean="0">
                <a:latin typeface="Tahoma" panose="020B0604030504040204" pitchFamily="34" charset="0"/>
              </a:rPr>
              <a:t> </a:t>
            </a:r>
            <a:r>
              <a:rPr lang="en-US" altLang="sr-Latn-RS" b="0" dirty="0" smtClean="0">
                <a:latin typeface="Tahoma" panose="020B0604030504040204" pitchFamily="34" charset="0"/>
              </a:rPr>
              <a:t>756.3</a:t>
            </a:r>
            <a:r>
              <a:rPr lang="en-US" altLang="sr-Latn-RS" dirty="0" smtClean="0">
                <a:latin typeface="Tahoma" panose="020B0604030504040204" pitchFamily="34" charset="0"/>
              </a:rPr>
              <a:t> </a:t>
            </a:r>
            <a:r>
              <a:rPr lang="en-US" altLang="sr-Latn-RS" b="0" dirty="0" smtClean="0">
                <a:latin typeface="Tahoma" panose="020B0604030504040204" pitchFamily="34" charset="0"/>
              </a:rPr>
              <a:t>km </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smtClean="0">
                <a:latin typeface="Tahoma" panose="020B0604030504040204" pitchFamily="34" charset="0"/>
              </a:rPr>
              <a:t>nagib osi - 23º (g. </a:t>
            </a:r>
            <a:r>
              <a:rPr lang="hr-HR" altLang="sr-Latn-RS" b="0" dirty="0">
                <a:latin typeface="Tahoma" panose="020B0604030504040204" pitchFamily="34" charset="0"/>
              </a:rPr>
              <a:t>d</a:t>
            </a:r>
            <a:r>
              <a:rPr lang="hr-HR" altLang="sr-Latn-RS" b="0" dirty="0" smtClean="0">
                <a:latin typeface="Tahoma" panose="020B0604030504040204" pitchFamily="34" charset="0"/>
              </a:rPr>
              <a:t>oba)</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a:latin typeface="Tahoma" panose="020B0604030504040204" pitchFamily="34" charset="0"/>
              </a:rPr>
              <a:t>p</a:t>
            </a:r>
            <a:r>
              <a:rPr lang="hr-HR" altLang="sr-Latn-RS" b="0" dirty="0" smtClean="0">
                <a:latin typeface="Tahoma" panose="020B0604030504040204" pitchFamily="34" charset="0"/>
              </a:rPr>
              <a:t>ovršinska </a:t>
            </a:r>
            <a:r>
              <a:rPr lang="hr-HR" altLang="sr-Latn-RS" b="0" dirty="0" smtClean="0">
                <a:latin typeface="Tahoma" panose="020B0604030504040204" pitchFamily="34" charset="0"/>
              </a:rPr>
              <a:t>temperatura od </a:t>
            </a:r>
          </a:p>
          <a:p>
            <a:pPr eaLnBrk="1" hangingPunct="1">
              <a:lnSpc>
                <a:spcPct val="90000"/>
              </a:lnSpc>
              <a:spcBef>
                <a:spcPct val="50000"/>
              </a:spcBef>
            </a:pPr>
            <a:r>
              <a:rPr lang="en-US" altLang="sr-Latn-RS" b="0" dirty="0" smtClean="0">
                <a:latin typeface="Tahoma" panose="020B0604030504040204" pitchFamily="34" charset="0"/>
              </a:rPr>
              <a:t>–</a:t>
            </a:r>
            <a:r>
              <a:rPr lang="hr-HR" altLang="sr-Latn-RS" b="0" smtClean="0">
                <a:latin typeface="Tahoma" panose="020B0604030504040204" pitchFamily="34" charset="0"/>
              </a:rPr>
              <a:t>89</a:t>
            </a:r>
            <a:r>
              <a:rPr lang="en-US" altLang="sr-Latn-RS" b="0" smtClean="0">
                <a:latin typeface="Tahoma" panose="020B0604030504040204" pitchFamily="34" charset="0"/>
              </a:rPr>
              <a:t>º</a:t>
            </a:r>
            <a:r>
              <a:rPr lang="hr-HR" altLang="sr-Latn-RS" b="0" dirty="0" smtClean="0">
                <a:latin typeface="Tahoma" panose="020B0604030504040204" pitchFamily="34" charset="0"/>
              </a:rPr>
              <a:t>C</a:t>
            </a:r>
            <a:r>
              <a:rPr lang="en-US" altLang="sr-Latn-RS" b="0" dirty="0" smtClean="0">
                <a:latin typeface="Tahoma" panose="020B0604030504040204" pitchFamily="34" charset="0"/>
              </a:rPr>
              <a:t> </a:t>
            </a:r>
            <a:r>
              <a:rPr lang="hr-HR" altLang="sr-Latn-RS" b="0" dirty="0" smtClean="0">
                <a:latin typeface="Tahoma" panose="020B0604030504040204" pitchFamily="34" charset="0"/>
              </a:rPr>
              <a:t>do</a:t>
            </a:r>
            <a:r>
              <a:rPr lang="en-US" altLang="sr-Latn-RS" b="0" dirty="0" smtClean="0">
                <a:latin typeface="Tahoma" panose="020B0604030504040204" pitchFamily="34" charset="0"/>
              </a:rPr>
              <a:t> </a:t>
            </a:r>
            <a:r>
              <a:rPr lang="en-US" altLang="sr-Latn-RS" b="0" dirty="0" smtClean="0">
                <a:latin typeface="Tahoma" panose="020B0604030504040204" pitchFamily="34" charset="0"/>
              </a:rPr>
              <a:t>48ºC</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a:latin typeface="Tahoma" panose="020B0604030504040204" pitchFamily="34" charset="0"/>
              </a:rPr>
              <a:t>a</a:t>
            </a:r>
            <a:r>
              <a:rPr lang="hr-HR" altLang="sr-Latn-RS" b="0" dirty="0" smtClean="0">
                <a:latin typeface="Tahoma" panose="020B0604030504040204" pitchFamily="34" charset="0"/>
              </a:rPr>
              <a:t>tmosfera – gusta, blagi efekt staklenika</a:t>
            </a:r>
            <a:r>
              <a:rPr lang="en-US" altLang="sr-Latn-RS" b="0" dirty="0" smtClean="0">
                <a:latin typeface="Tahoma" panose="020B0604030504040204" pitchFamily="34" charset="0"/>
              </a:rPr>
              <a:t> </a:t>
            </a:r>
            <a:endParaRPr lang="en-US" altLang="sr-Latn-RS" b="0" dirty="0">
              <a:latin typeface="Tahoma" panose="020B0604030504040204" pitchFamily="34" charset="0"/>
            </a:endParaRPr>
          </a:p>
          <a:p>
            <a:pPr eaLnBrk="1" hangingPunct="1">
              <a:lnSpc>
                <a:spcPct val="90000"/>
              </a:lnSpc>
              <a:spcBef>
                <a:spcPct val="50000"/>
              </a:spcBef>
            </a:pPr>
            <a:r>
              <a:rPr lang="hr-HR" altLang="sr-Latn-RS" b="0" dirty="0">
                <a:latin typeface="Tahoma" panose="020B0604030504040204" pitchFamily="34" charset="0"/>
              </a:rPr>
              <a:t>v</a:t>
            </a:r>
            <a:r>
              <a:rPr lang="hr-HR" altLang="sr-Latn-RS" b="0" dirty="0" smtClean="0">
                <a:latin typeface="Tahoma" panose="020B0604030504040204" pitchFamily="34" charset="0"/>
              </a:rPr>
              <a:t>oda – goleme količine, sva agregatna stanja</a:t>
            </a:r>
            <a:endParaRPr lang="en-US" altLang="sr-Latn-RS" b="0" dirty="0">
              <a:latin typeface="Tahoma" panose="020B0604030504040204" pitchFamily="34" charset="0"/>
            </a:endParaRPr>
          </a:p>
        </p:txBody>
      </p:sp>
      <p:sp>
        <p:nvSpPr>
          <p:cNvPr id="6149" name="Rectangle 5"/>
          <p:cNvSpPr>
            <a:spLocks noChangeArrowheads="1"/>
          </p:cNvSpPr>
          <p:nvPr/>
        </p:nvSpPr>
        <p:spPr bwMode="auto">
          <a:xfrm>
            <a:off x="4876800" y="3124200"/>
            <a:ext cx="4038600" cy="355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b="1">
                <a:solidFill>
                  <a:schemeClr val="tx1"/>
                </a:solidFill>
                <a:latin typeface="Times New Roman" panose="02020603050405020304" pitchFamily="18" charset="0"/>
              </a:defRPr>
            </a:lvl1pPr>
            <a:lvl2pPr marL="914400" indent="-457200">
              <a:defRPr sz="2400" b="1">
                <a:solidFill>
                  <a:schemeClr val="tx1"/>
                </a:solidFill>
                <a:latin typeface="Times New Roman" panose="02020603050405020304" pitchFamily="18" charset="0"/>
              </a:defRPr>
            </a:lvl2pPr>
            <a:lvl3pPr marL="1371600" indent="-457200">
              <a:defRPr sz="2400" b="1">
                <a:solidFill>
                  <a:schemeClr val="tx1"/>
                </a:solidFill>
                <a:latin typeface="Times New Roman" panose="02020603050405020304" pitchFamily="18" charset="0"/>
              </a:defRPr>
            </a:lvl3pPr>
            <a:lvl4pPr marL="1828800" indent="-457200">
              <a:defRPr sz="2400" b="1">
                <a:solidFill>
                  <a:schemeClr val="tx1"/>
                </a:solidFill>
                <a:latin typeface="Times New Roman" panose="02020603050405020304" pitchFamily="18" charset="0"/>
              </a:defRPr>
            </a:lvl4pPr>
            <a:lvl5pPr marL="2286000" indent="-457200">
              <a:defRPr sz="2400" b="1">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b="1">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b="1">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b="1">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lnSpc>
                <a:spcPct val="90000"/>
              </a:lnSpc>
              <a:spcBef>
                <a:spcPct val="50000"/>
              </a:spcBef>
            </a:pPr>
            <a:r>
              <a:rPr lang="en-US" altLang="sr-Latn-RS" b="0" dirty="0" smtClean="0">
                <a:latin typeface="Tahoma" panose="020B0604030504040204" pitchFamily="34" charset="0"/>
              </a:rPr>
              <a:t>3476 km</a:t>
            </a:r>
            <a:endParaRPr lang="en-US" altLang="sr-Latn-RS" b="0" dirty="0">
              <a:latin typeface="Tahoma" panose="020B0604030504040204" pitchFamily="34" charset="0"/>
            </a:endParaRPr>
          </a:p>
          <a:p>
            <a:pPr eaLnBrk="1" hangingPunct="1">
              <a:lnSpc>
                <a:spcPct val="90000"/>
              </a:lnSpc>
              <a:spcBef>
                <a:spcPct val="50000"/>
              </a:spcBef>
            </a:pPr>
            <a:r>
              <a:rPr lang="en-US" altLang="sr-Latn-RS" b="0" dirty="0" smtClean="0">
                <a:latin typeface="Tahoma" panose="020B0604030504040204" pitchFamily="34" charset="0"/>
              </a:rPr>
              <a:t>7º</a:t>
            </a:r>
            <a:r>
              <a:rPr lang="hr-HR" altLang="sr-Latn-RS" b="0" dirty="0" smtClean="0">
                <a:latin typeface="Tahoma" panose="020B0604030504040204" pitchFamily="34" charset="0"/>
              </a:rPr>
              <a:t> (nema g. doba)</a:t>
            </a:r>
            <a:endParaRPr lang="en-US" altLang="sr-Latn-RS" b="0" dirty="0">
              <a:latin typeface="Tahoma" panose="020B0604030504040204" pitchFamily="34" charset="0"/>
            </a:endParaRPr>
          </a:p>
          <a:p>
            <a:pPr marL="0" indent="0">
              <a:lnSpc>
                <a:spcPct val="90000"/>
              </a:lnSpc>
              <a:spcBef>
                <a:spcPct val="50000"/>
              </a:spcBef>
            </a:pPr>
            <a:r>
              <a:rPr lang="hr-HR" altLang="sr-Latn-RS" b="0" dirty="0">
                <a:latin typeface="Tahoma" panose="020B0604030504040204" pitchFamily="34" charset="0"/>
              </a:rPr>
              <a:t>o</a:t>
            </a:r>
            <a:r>
              <a:rPr lang="hr-HR" altLang="sr-Latn-RS" b="0" dirty="0" smtClean="0">
                <a:latin typeface="Tahoma" panose="020B0604030504040204" pitchFamily="34" charset="0"/>
              </a:rPr>
              <a:t>d </a:t>
            </a:r>
            <a:r>
              <a:rPr lang="en-US" altLang="sr-Latn-RS" b="0" dirty="0" smtClean="0">
                <a:latin typeface="Tahoma" panose="020B0604030504040204" pitchFamily="34" charset="0"/>
              </a:rPr>
              <a:t>–153º C</a:t>
            </a:r>
            <a:r>
              <a:rPr lang="hr-HR" altLang="sr-Latn-RS" b="0" dirty="0" smtClean="0">
                <a:latin typeface="Tahoma" panose="020B0604030504040204" pitchFamily="34" charset="0"/>
              </a:rPr>
              <a:t> </a:t>
            </a:r>
            <a:r>
              <a:rPr lang="hr-HR" altLang="sr-Latn-RS" b="0" dirty="0" smtClean="0">
                <a:latin typeface="Tahoma" panose="020B0604030504040204" pitchFamily="34" charset="0"/>
              </a:rPr>
              <a:t>do 120ºC</a:t>
            </a:r>
            <a:endParaRPr lang="hr-HR" altLang="sr-Latn-RS" b="0" dirty="0" smtClean="0">
              <a:latin typeface="Tahoma" panose="020B0604030504040204" pitchFamily="34" charset="0"/>
            </a:endParaRPr>
          </a:p>
          <a:p>
            <a:pPr marL="0" indent="0">
              <a:lnSpc>
                <a:spcPct val="90000"/>
              </a:lnSpc>
              <a:spcBef>
                <a:spcPct val="50000"/>
              </a:spcBef>
            </a:pPr>
            <a:r>
              <a:rPr lang="en-US" altLang="sr-Latn-RS" b="0" dirty="0" smtClean="0">
                <a:latin typeface="Tahoma" panose="020B0604030504040204" pitchFamily="34" charset="0"/>
              </a:rPr>
              <a:t> </a:t>
            </a:r>
            <a:endParaRPr lang="hr-HR" altLang="sr-Latn-RS" b="0" dirty="0">
              <a:latin typeface="Tahoma" panose="020B0604030504040204" pitchFamily="34" charset="0"/>
            </a:endParaRPr>
          </a:p>
          <a:p>
            <a:pPr marL="0" indent="0">
              <a:lnSpc>
                <a:spcPct val="90000"/>
              </a:lnSpc>
              <a:spcBef>
                <a:spcPct val="50000"/>
              </a:spcBef>
            </a:pPr>
            <a:r>
              <a:rPr lang="hr-HR" altLang="sr-Latn-RS" b="0" dirty="0" smtClean="0">
                <a:latin typeface="Tahoma" panose="020B0604030504040204" pitchFamily="34" charset="0"/>
              </a:rPr>
              <a:t>nema atmosfere</a:t>
            </a:r>
            <a:r>
              <a:rPr lang="en-US" altLang="sr-Latn-RS" b="0" dirty="0" smtClean="0">
                <a:latin typeface="Tahoma" panose="020B0604030504040204" pitchFamily="34" charset="0"/>
              </a:rPr>
              <a:t> </a:t>
            </a:r>
            <a:endParaRPr lang="en-US" altLang="sr-Latn-RS" b="0" dirty="0">
              <a:latin typeface="Tahoma" panose="020B0604030504040204" pitchFamily="34" charset="0"/>
            </a:endParaRPr>
          </a:p>
          <a:p>
            <a:pPr>
              <a:lnSpc>
                <a:spcPct val="90000"/>
              </a:lnSpc>
              <a:spcBef>
                <a:spcPct val="50000"/>
              </a:spcBef>
            </a:pPr>
            <a:endParaRPr lang="en-US" altLang="sr-Latn-RS" sz="1000" b="0" dirty="0">
              <a:latin typeface="Tahoma" panose="020B0604030504040204" pitchFamily="34" charset="0"/>
            </a:endParaRPr>
          </a:p>
          <a:p>
            <a:pPr>
              <a:lnSpc>
                <a:spcPct val="90000"/>
              </a:lnSpc>
              <a:spcBef>
                <a:spcPct val="50000"/>
              </a:spcBef>
            </a:pPr>
            <a:r>
              <a:rPr lang="hr-HR" altLang="sr-Latn-RS" b="0" dirty="0">
                <a:latin typeface="Tahoma" panose="020B0604030504040204" pitchFamily="34" charset="0"/>
              </a:rPr>
              <a:t>m</a:t>
            </a:r>
            <a:r>
              <a:rPr lang="hr-HR" altLang="sr-Latn-RS" b="0" dirty="0" smtClean="0">
                <a:latin typeface="Tahoma" panose="020B0604030504040204" pitchFamily="34" charset="0"/>
              </a:rPr>
              <a:t>oguć led na polovima u sjeni</a:t>
            </a:r>
            <a:endParaRPr lang="en-US" altLang="sr-Latn-RS" b="0" dirty="0">
              <a:latin typeface="Tahoma" panose="020B0604030504040204" pitchFamily="34" charset="0"/>
            </a:endParaRPr>
          </a:p>
        </p:txBody>
      </p:sp>
      <p:sp>
        <p:nvSpPr>
          <p:cNvPr id="6150" name="Text Box 6"/>
          <p:cNvSpPr txBox="1">
            <a:spLocks noChangeArrowheads="1"/>
          </p:cNvSpPr>
          <p:nvPr/>
        </p:nvSpPr>
        <p:spPr bwMode="auto">
          <a:xfrm>
            <a:off x="5105400" y="304800"/>
            <a:ext cx="23780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r>
              <a:rPr lang="en-US" altLang="sr-Latn-RS" sz="3600" b="0" dirty="0" smtClean="0">
                <a:solidFill>
                  <a:schemeClr val="accent1"/>
                </a:solidFill>
                <a:latin typeface="Skia" charset="0"/>
              </a:rPr>
              <a:t>M</a:t>
            </a:r>
            <a:r>
              <a:rPr lang="hr-HR" altLang="sr-Latn-RS" sz="3600" b="0" dirty="0" smtClean="0">
                <a:solidFill>
                  <a:schemeClr val="accent1"/>
                </a:solidFill>
                <a:latin typeface="Skia" charset="0"/>
              </a:rPr>
              <a:t>jesec</a:t>
            </a:r>
            <a:endParaRPr lang="en-US" altLang="sr-Latn-RS" sz="3600" b="0" dirty="0">
              <a:solidFill>
                <a:schemeClr val="accent1"/>
              </a:solidFill>
              <a:latin typeface="Skia" charset="0"/>
            </a:endParaRPr>
          </a:p>
          <a:p>
            <a:endParaRPr lang="en-US" altLang="sr-Latn-RS" sz="1400" dirty="0">
              <a:latin typeface="Skia" charset="0"/>
            </a:endParaRPr>
          </a:p>
        </p:txBody>
      </p:sp>
      <p:pic>
        <p:nvPicPr>
          <p:cNvPr id="6151" name="Picture 7" descr="PIA00405_mod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752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99409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990600"/>
          </a:xfrm>
        </p:spPr>
        <p:txBody>
          <a:bodyPr/>
          <a:lstStyle/>
          <a:p>
            <a:pPr eaLnBrk="1" hangingPunct="1"/>
            <a:r>
              <a:rPr lang="hr-HR" altLang="sr-Latn-RS" dirty="0" smtClean="0">
                <a:solidFill>
                  <a:schemeClr val="tx1"/>
                </a:solidFill>
              </a:rPr>
              <a:t>Unutarnja građa Mjeseca</a:t>
            </a:r>
            <a:endParaRPr lang="en-US" altLang="sr-Latn-RS" dirty="0" smtClean="0">
              <a:solidFill>
                <a:schemeClr val="tx1"/>
              </a:solidFill>
            </a:endParaRPr>
          </a:p>
        </p:txBody>
      </p:sp>
      <p:pic>
        <p:nvPicPr>
          <p:cNvPr id="10243" name="Picture 3" descr="MOON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143000"/>
            <a:ext cx="7086600" cy="527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7639050" y="6553200"/>
            <a:ext cx="1504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sr-Latn-RS" sz="1400" b="0">
                <a:latin typeface="Skia" charset="0"/>
              </a:rPr>
              <a:t>Copyrighted, LPI</a:t>
            </a:r>
          </a:p>
        </p:txBody>
      </p:sp>
    </p:spTree>
    <p:extLst>
      <p:ext uri="{BB962C8B-B14F-4D97-AF65-F5344CB8AC3E}">
        <p14:creationId xmlns:p14="http://schemas.microsoft.com/office/powerpoint/2010/main" val="4741790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304800"/>
            <a:ext cx="7772400" cy="609600"/>
          </a:xfrm>
        </p:spPr>
        <p:txBody>
          <a:bodyPr/>
          <a:lstStyle/>
          <a:p>
            <a:pPr eaLnBrk="1" hangingPunct="1"/>
            <a:r>
              <a:rPr lang="hr-HR" altLang="sr-Latn-RS" sz="4000" dirty="0" smtClean="0">
                <a:solidFill>
                  <a:schemeClr val="tx1"/>
                </a:solidFill>
              </a:rPr>
              <a:t>Nastanak Mjeseca</a:t>
            </a:r>
            <a:endParaRPr lang="en-US" altLang="sr-Latn-RS" sz="4000" dirty="0" smtClean="0">
              <a:solidFill>
                <a:schemeClr val="tx1"/>
              </a:solidFill>
            </a:endParaRPr>
          </a:p>
        </p:txBody>
      </p:sp>
      <p:pic>
        <p:nvPicPr>
          <p:cNvPr id="12291" name="Picture 4" descr="PIA00094_modest"/>
          <p:cNvPicPr>
            <a:picLocks noChangeAspect="1" noChangeArrowheads="1"/>
          </p:cNvPicPr>
          <p:nvPr/>
        </p:nvPicPr>
        <p:blipFill>
          <a:blip r:embed="rId3">
            <a:extLst>
              <a:ext uri="{28A0092B-C50C-407E-A947-70E740481C1C}">
                <a14:useLocalDpi xmlns:a14="http://schemas.microsoft.com/office/drawing/2010/main" val="0"/>
              </a:ext>
            </a:extLst>
          </a:blip>
          <a:srcRect t="34889"/>
          <a:stretch>
            <a:fillRect/>
          </a:stretch>
        </p:blipFill>
        <p:spPr bwMode="auto">
          <a:xfrm>
            <a:off x="156210" y="2209800"/>
            <a:ext cx="8831580" cy="30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Grp="1" noChangeArrowheads="1"/>
          </p:cNvSpPr>
          <p:nvPr>
            <p:ph type="body" idx="1"/>
          </p:nvPr>
        </p:nvSpPr>
        <p:spPr>
          <a:xfrm>
            <a:off x="609600" y="1905000"/>
            <a:ext cx="7772400" cy="1219200"/>
          </a:xfrm>
        </p:spPr>
        <p:txBody>
          <a:bodyPr/>
          <a:lstStyle/>
          <a:p>
            <a:pPr marL="0" indent="0" eaLnBrk="1" hangingPunct="1">
              <a:buNone/>
            </a:pPr>
            <a:endParaRPr lang="en-US" altLang="sr-Latn-RS" sz="3600" dirty="0" smtClean="0"/>
          </a:p>
          <a:p>
            <a:pPr eaLnBrk="1" hangingPunct="1"/>
            <a:endParaRPr lang="en-US" altLang="sr-Latn-RS" sz="3600" dirty="0" smtClean="0"/>
          </a:p>
        </p:txBody>
      </p:sp>
    </p:spTree>
    <p:extLst>
      <p:ext uri="{BB962C8B-B14F-4D97-AF65-F5344CB8AC3E}">
        <p14:creationId xmlns:p14="http://schemas.microsoft.com/office/powerpoint/2010/main" val="6992608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body" idx="1"/>
          </p:nvPr>
        </p:nvSpPr>
        <p:spPr>
          <a:xfrm>
            <a:off x="228600" y="304800"/>
            <a:ext cx="5486400" cy="5638800"/>
          </a:xfrm>
          <a:noFill/>
        </p:spPr>
        <p:txBody>
          <a:bodyPr/>
          <a:lstStyle/>
          <a:p>
            <a:pPr eaLnBrk="1" hangingPunct="1">
              <a:buFontTx/>
              <a:buNone/>
            </a:pPr>
            <a:r>
              <a:rPr lang="hr-HR" altLang="en-US" sz="3600" dirty="0" smtClean="0"/>
              <a:t>Što znamo?</a:t>
            </a:r>
            <a:endParaRPr lang="en-US" altLang="en-US" sz="3600" dirty="0" smtClean="0"/>
          </a:p>
          <a:p>
            <a:pPr eaLnBrk="1" hangingPunct="1">
              <a:spcBef>
                <a:spcPct val="0"/>
              </a:spcBef>
              <a:spcAft>
                <a:spcPts val="1200"/>
              </a:spcAft>
              <a:buFontTx/>
              <a:buNone/>
            </a:pPr>
            <a:endParaRPr lang="hr-HR" altLang="en-US" dirty="0"/>
          </a:p>
          <a:p>
            <a:pPr eaLnBrk="1" hangingPunct="1">
              <a:spcBef>
                <a:spcPct val="0"/>
              </a:spcBef>
              <a:spcAft>
                <a:spcPts val="1200"/>
              </a:spcAft>
              <a:buFontTx/>
              <a:buNone/>
            </a:pPr>
            <a:r>
              <a:rPr lang="hr-HR" altLang="en-US" dirty="0"/>
              <a:t>g</a:t>
            </a:r>
            <a:r>
              <a:rPr lang="hr-HR" altLang="en-US" sz="3200" dirty="0" smtClean="0"/>
              <a:t>ustoća manja od Zemljine</a:t>
            </a:r>
            <a:endParaRPr lang="en-US" altLang="en-US" sz="3200" dirty="0" smtClean="0"/>
          </a:p>
          <a:p>
            <a:pPr eaLnBrk="1" hangingPunct="1">
              <a:spcBef>
                <a:spcPct val="0"/>
              </a:spcBef>
              <a:spcAft>
                <a:spcPts val="1200"/>
              </a:spcAft>
              <a:buFontTx/>
              <a:buNone/>
            </a:pPr>
            <a:r>
              <a:rPr lang="hr-HR" altLang="en-US" dirty="0"/>
              <a:t>m</a:t>
            </a:r>
            <a:r>
              <a:rPr lang="hr-HR" altLang="en-US" dirty="0" smtClean="0"/>
              <a:t>anje željeza, ali više aluminija i titana nego na Zemlji – sastav vrlo sličan Zemljinom plaštu</a:t>
            </a:r>
            <a:endParaRPr lang="en-US" altLang="en-US" sz="3200" dirty="0" smtClean="0"/>
          </a:p>
          <a:p>
            <a:pPr eaLnBrk="1" hangingPunct="1">
              <a:spcBef>
                <a:spcPct val="0"/>
              </a:spcBef>
              <a:spcAft>
                <a:spcPts val="1200"/>
              </a:spcAft>
              <a:buFontTx/>
              <a:buNone/>
            </a:pPr>
            <a:endParaRPr lang="en-US" altLang="en-US" sz="3200" dirty="0" smtClean="0"/>
          </a:p>
          <a:p>
            <a:pPr eaLnBrk="1" hangingPunct="1">
              <a:spcBef>
                <a:spcPct val="0"/>
              </a:spcBef>
              <a:spcAft>
                <a:spcPts val="1200"/>
              </a:spcAft>
              <a:buFontTx/>
              <a:buNone/>
            </a:pPr>
            <a:endParaRPr lang="en-US" altLang="en-US" sz="3200" dirty="0" smtClean="0"/>
          </a:p>
        </p:txBody>
      </p:sp>
      <p:pic>
        <p:nvPicPr>
          <p:cNvPr id="14339" name="Picture 5" descr="PIA00405_modest"/>
          <p:cNvPicPr>
            <a:picLocks noChangeAspect="1" noChangeArrowheads="1"/>
          </p:cNvPicPr>
          <p:nvPr/>
        </p:nvPicPr>
        <p:blipFill>
          <a:blip r:embed="rId3">
            <a:extLst>
              <a:ext uri="{28A0092B-C50C-407E-A947-70E740481C1C}">
                <a14:useLocalDpi xmlns:a14="http://schemas.microsoft.com/office/drawing/2010/main" val="0"/>
              </a:ext>
            </a:extLst>
          </a:blip>
          <a:srcRect r="27907"/>
          <a:stretch>
            <a:fillRect/>
          </a:stretch>
        </p:blipFill>
        <p:spPr bwMode="auto">
          <a:xfrm>
            <a:off x="5649913" y="838200"/>
            <a:ext cx="357028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10936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62000" y="228600"/>
            <a:ext cx="7772400" cy="1143000"/>
          </a:xfrm>
        </p:spPr>
        <p:txBody>
          <a:bodyPr/>
          <a:lstStyle/>
          <a:p>
            <a:pPr eaLnBrk="1" hangingPunct="1"/>
            <a:r>
              <a:rPr lang="hr-HR" altLang="sr-Latn-RS" dirty="0" smtClean="0">
                <a:solidFill>
                  <a:schemeClr val="tx1"/>
                </a:solidFill>
              </a:rPr>
              <a:t>Teorije o nastanku Mjeseca</a:t>
            </a:r>
            <a:endParaRPr lang="en-US" altLang="sr-Latn-RS" dirty="0" smtClean="0">
              <a:solidFill>
                <a:schemeClr val="tx1"/>
              </a:solidFill>
            </a:endParaRPr>
          </a:p>
        </p:txBody>
      </p:sp>
      <p:sp>
        <p:nvSpPr>
          <p:cNvPr id="18435" name="Rectangle 10"/>
          <p:cNvSpPr>
            <a:spLocks noChangeArrowheads="1"/>
          </p:cNvSpPr>
          <p:nvPr/>
        </p:nvSpPr>
        <p:spPr bwMode="auto">
          <a:xfrm>
            <a:off x="762000" y="1118315"/>
            <a:ext cx="7772400" cy="517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hr-HR" altLang="sr-Latn-RS" sz="3000" b="0" dirty="0" smtClean="0">
                <a:latin typeface="Skia" charset="0"/>
              </a:rPr>
              <a:t>Nastao </a:t>
            </a:r>
            <a:r>
              <a:rPr lang="hr-HR" altLang="sr-Latn-RS" sz="3000" b="0" dirty="0" smtClean="0">
                <a:latin typeface="Skia" charset="0"/>
              </a:rPr>
              <a:t>u </a:t>
            </a:r>
            <a:r>
              <a:rPr lang="hr-HR" altLang="sr-Latn-RS" sz="3000" b="0" dirty="0" smtClean="0">
                <a:latin typeface="Skia" charset="0"/>
              </a:rPr>
              <a:t>Zemljinoj blizini istovremeno s nastankom Zemlje</a:t>
            </a:r>
            <a:endParaRPr lang="en-US" altLang="sr-Latn-RS" sz="3000" b="0" dirty="0">
              <a:latin typeface="Skia" charset="0"/>
            </a:endParaRPr>
          </a:p>
          <a:p>
            <a:pPr eaLnBrk="1" hangingPunct="1"/>
            <a:endParaRPr lang="en-US" altLang="sr-Latn-RS" sz="3000" b="0" dirty="0">
              <a:latin typeface="Skia" charset="0"/>
            </a:endParaRPr>
          </a:p>
          <a:p>
            <a:pPr eaLnBrk="1" hangingPunct="1"/>
            <a:r>
              <a:rPr lang="hr-HR" altLang="sr-Latn-RS" sz="3000" b="0" dirty="0" smtClean="0">
                <a:latin typeface="Skia" charset="0"/>
              </a:rPr>
              <a:t>Nastao </a:t>
            </a:r>
            <a:r>
              <a:rPr lang="hr-HR" altLang="sr-Latn-RS" sz="3000" b="0" dirty="0" smtClean="0">
                <a:latin typeface="Skia" charset="0"/>
              </a:rPr>
              <a:t>negdje </a:t>
            </a:r>
            <a:r>
              <a:rPr lang="hr-HR" altLang="sr-Latn-RS" sz="3000" b="0" dirty="0" smtClean="0">
                <a:latin typeface="Skia" charset="0"/>
              </a:rPr>
              <a:t>drugdje u Sunčevom sustavu, privukla ga </a:t>
            </a:r>
            <a:r>
              <a:rPr lang="hr-HR" altLang="sr-Latn-RS" sz="3000" b="0" dirty="0" smtClean="0">
                <a:latin typeface="Skia" charset="0"/>
              </a:rPr>
              <a:t>Zemljina </a:t>
            </a:r>
            <a:r>
              <a:rPr lang="hr-HR" altLang="sr-Latn-RS" sz="3000" b="0" dirty="0" smtClean="0">
                <a:latin typeface="Skia" charset="0"/>
              </a:rPr>
              <a:t>gravitacija</a:t>
            </a:r>
            <a:r>
              <a:rPr lang="en-US" altLang="sr-Latn-RS" sz="3000" b="0" dirty="0" smtClean="0">
                <a:latin typeface="Skia" charset="0"/>
              </a:rPr>
              <a:t> </a:t>
            </a:r>
            <a:endParaRPr lang="en-US" altLang="sr-Latn-RS" sz="3000" b="0" dirty="0">
              <a:latin typeface="Skia" charset="0"/>
            </a:endParaRPr>
          </a:p>
          <a:p>
            <a:pPr eaLnBrk="1" hangingPunct="1"/>
            <a:endParaRPr lang="en-US" altLang="sr-Latn-RS" sz="3000" b="0" dirty="0">
              <a:latin typeface="Skia" charset="0"/>
            </a:endParaRPr>
          </a:p>
          <a:p>
            <a:pPr eaLnBrk="1" hangingPunct="1"/>
            <a:r>
              <a:rPr lang="hr-HR" altLang="sr-Latn-RS" sz="3000" b="0" dirty="0" smtClean="0">
                <a:latin typeface="Skia" charset="0"/>
              </a:rPr>
              <a:t>Proto Zemlja </a:t>
            </a:r>
            <a:r>
              <a:rPr lang="hr-HR" altLang="sr-Latn-RS" sz="3000" b="0" dirty="0" smtClean="0">
                <a:latin typeface="Skia" charset="0"/>
              </a:rPr>
              <a:t>vrtila </a:t>
            </a:r>
            <a:r>
              <a:rPr lang="hr-HR" altLang="sr-Latn-RS" sz="3000" b="0" dirty="0" smtClean="0">
                <a:latin typeface="Skia" charset="0"/>
              </a:rPr>
              <a:t>se toliko </a:t>
            </a:r>
            <a:r>
              <a:rPr lang="hr-HR" altLang="sr-Latn-RS" sz="3000" b="0" dirty="0" smtClean="0">
                <a:latin typeface="Skia" charset="0"/>
              </a:rPr>
              <a:t>brzo da se dio odvojio i formirao Mjesec</a:t>
            </a:r>
          </a:p>
          <a:p>
            <a:pPr eaLnBrk="1" hangingPunct="1"/>
            <a:endParaRPr lang="hr-HR" altLang="sr-Latn-RS" sz="3000" b="0" dirty="0">
              <a:latin typeface="Skia" charset="0"/>
            </a:endParaRPr>
          </a:p>
          <a:p>
            <a:pPr eaLnBrk="1" hangingPunct="1"/>
            <a:r>
              <a:rPr lang="hr-HR" altLang="sr-Latn-RS" sz="3000" b="0" dirty="0" smtClean="0">
                <a:latin typeface="Skia" charset="0"/>
              </a:rPr>
              <a:t>Zemlju je udarilo nebesko tijelo veličine Marsa</a:t>
            </a:r>
            <a:endParaRPr lang="en-US" altLang="sr-Latn-RS" sz="3000" dirty="0">
              <a:latin typeface="Skia" charset="0"/>
            </a:endParaRPr>
          </a:p>
        </p:txBody>
      </p:sp>
    </p:spTree>
    <p:extLst>
      <p:ext uri="{BB962C8B-B14F-4D97-AF65-F5344CB8AC3E}">
        <p14:creationId xmlns:p14="http://schemas.microsoft.com/office/powerpoint/2010/main" val="16413842"/>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1474</TotalTime>
  <Words>2365</Words>
  <Application>Microsoft Office PowerPoint</Application>
  <PresentationFormat>On-screen Show (4:3)</PresentationFormat>
  <Paragraphs>245</Paragraphs>
  <Slides>40</Slides>
  <Notes>19</Notes>
  <HiddenSlides>2</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Arial</vt:lpstr>
      <vt:lpstr>Banner</vt:lpstr>
      <vt:lpstr>Century Gothic</vt:lpstr>
      <vt:lpstr>Skia</vt:lpstr>
      <vt:lpstr>Tahoma</vt:lpstr>
      <vt:lpstr>Times New Roman</vt:lpstr>
      <vt:lpstr>Verdana</vt:lpstr>
      <vt:lpstr>Wingdings</vt:lpstr>
      <vt:lpstr>Wingdings 3</vt:lpstr>
      <vt:lpstr>Cliff</vt:lpstr>
      <vt:lpstr>Ion</vt:lpstr>
      <vt:lpstr>Mjesec</vt:lpstr>
      <vt:lpstr>Mjesec je prirodni satelit. Umjetne je napravio čovjek.</vt:lpstr>
      <vt:lpstr>Ime Mjesec</vt:lpstr>
      <vt:lpstr>PowerPoint Presentation</vt:lpstr>
      <vt:lpstr>PowerPoint Presentation</vt:lpstr>
      <vt:lpstr>Unutarnja građa Mjeseca</vt:lpstr>
      <vt:lpstr>Nastanak Mjeseca</vt:lpstr>
      <vt:lpstr>PowerPoint Presentation</vt:lpstr>
      <vt:lpstr>Teorije o nastanku Mjeseca</vt:lpstr>
      <vt:lpstr>PowerPoint Presentation</vt:lpstr>
      <vt:lpstr>PowerPoint Presentation</vt:lpstr>
      <vt:lpstr>PowerPoint Presentation</vt:lpstr>
      <vt:lpstr>PowerPoint Presentation</vt:lpstr>
      <vt:lpstr>PowerPoint Presentation</vt:lpstr>
      <vt:lpstr>PowerPoint Presentation</vt:lpstr>
      <vt:lpstr>Mjesečeva geološka prošlost</vt:lpstr>
      <vt:lpstr>PowerPoint Presentation</vt:lpstr>
      <vt:lpstr>PowerPoint Presentation</vt:lpstr>
      <vt:lpstr>PowerPoint Presentation</vt:lpstr>
      <vt:lpstr>Mora su se formirala nakon jačeg meteorskog bombardiranja, zato imaju uravnjeniju površinu i manje kratera </vt:lpstr>
      <vt:lpstr>Mjesečevi udarni krateri</vt:lpstr>
      <vt:lpstr>PowerPoint Presentation</vt:lpstr>
      <vt:lpstr> Vulkanizam na Mjesecu – većinom prestao prije 3 milijarde godina</vt:lpstr>
      <vt:lpstr>PowerPoint Presentation</vt:lpstr>
      <vt:lpstr>Kanali lave na Mjesecu</vt:lpstr>
      <vt:lpstr>Nakon prestanka vulkanizma...</vt:lpstr>
      <vt:lpstr>PowerPoint Presentation</vt:lpstr>
      <vt:lpstr>PowerPoint Presentation</vt:lpstr>
      <vt:lpstr>PowerPoint Presentation</vt:lpstr>
      <vt:lpstr>PowerPoint Presentation</vt:lpstr>
      <vt:lpstr>Gibanje Mjeseca</vt:lpstr>
      <vt:lpstr>Mjesečeve mijene</vt:lpstr>
      <vt:lpstr>Ljudi žele doći na Mjesec – zašto?</vt:lpstr>
      <vt:lpstr>Zašto bi bilo zanimljivo živjeti na Mjesecu?</vt:lpstr>
      <vt:lpstr>Prvi ljudi na Mjesecu</vt:lpstr>
      <vt:lpstr>PowerPoint Presentation</vt:lpstr>
      <vt:lpstr>PowerPoint Presentation</vt:lpstr>
      <vt:lpstr>Većina stijena donesenih sa Mjeseca ima sličan sastav kao stijene sa Zemlje</vt:lpstr>
      <vt:lpstr>PowerPoint Presentation</vt:lpstr>
      <vt:lpstr>Utjecaj Mjeseca na Zemlju</vt:lpstr>
    </vt:vector>
  </TitlesOfParts>
  <Company>R.F. Morse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Our Moon</dc:title>
  <dc:creator>MadTeacher</dc:creator>
  <cp:lastModifiedBy>Pax Magellanic</cp:lastModifiedBy>
  <cp:revision>70</cp:revision>
  <dcterms:created xsi:type="dcterms:W3CDTF">2005-10-11T20:48:13Z</dcterms:created>
  <dcterms:modified xsi:type="dcterms:W3CDTF">2016-01-27T08:45:45Z</dcterms:modified>
</cp:coreProperties>
</file>