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9" r:id="rId22"/>
    <p:sldId id="286" r:id="rId23"/>
    <p:sldId id="287" r:id="rId24"/>
    <p:sldId id="288" r:id="rId25"/>
    <p:sldId id="290" r:id="rId2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A114F-ACC8-461A-A56B-1B3EA96FF7A4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90E23-DCB0-4009-AD99-82859E9C80F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Samovrednovanje</a:t>
            </a:r>
            <a:r>
              <a:rPr lang="hr-HR" dirty="0" smtClean="0"/>
              <a:t> i kvaliteta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2011./2012.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Međusobni posjeti nastavi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Zabilješke o praćenju nastave i sveukupne primjedbe</a:t>
            </a:r>
          </a:p>
          <a:p>
            <a:r>
              <a:rPr lang="hr-HR" i="1" dirty="0" smtClean="0"/>
              <a:t>(Molimo kratko iznijeti svoj doživljaj promatranog sata, eventualnu korist za vlastiti budući rad, procjenu svrhovitosti posjećivanja nastave kolega/</a:t>
            </a:r>
            <a:r>
              <a:rPr lang="hr-HR" i="1" dirty="0" err="1" smtClean="0"/>
              <a:t>ica</a:t>
            </a:r>
            <a:r>
              <a:rPr lang="hr-HR" i="1" dirty="0" smtClean="0"/>
              <a:t> </a:t>
            </a:r>
            <a:r>
              <a:rPr lang="hr-HR" i="1" dirty="0" err="1" smtClean="0"/>
              <a:t>sustručnjaka</a:t>
            </a:r>
            <a:r>
              <a:rPr lang="hr-HR" i="1" dirty="0" smtClean="0"/>
              <a:t> ili onih drugih struka s aspekta metodike, odnosa s učenicima, održavanja radne discipline u razredu i sl..)</a:t>
            </a:r>
            <a:endParaRPr lang="hr-HR" b="1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Međusobni posjeti nastavi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Od 61 nastavnika – 45 predalo obrasce o praćenju nastave (neki posjetili više od jednog sata)</a:t>
            </a:r>
          </a:p>
          <a:p>
            <a:r>
              <a:rPr lang="hr-HR" dirty="0" smtClean="0"/>
              <a:t>Napisalo traženi komentar - 33</a:t>
            </a:r>
          </a:p>
          <a:p>
            <a:r>
              <a:rPr lang="hr-HR" dirty="0" smtClean="0"/>
              <a:t>Nije napisalo traženi komentar – 23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– </a:t>
            </a:r>
            <a:r>
              <a:rPr lang="hr-HR" i="1" dirty="0" smtClean="0"/>
              <a:t>korist za vlastiti rad, svrhovitost posjećivanja nastave kolega…</a:t>
            </a:r>
          </a:p>
          <a:p>
            <a:pPr lvl="0"/>
            <a:r>
              <a:rPr lang="hr-HR" dirty="0" smtClean="0"/>
              <a:t>Osobno sam imala priliku promatrati rad s manjim brojem učenika, ali i razviti </a:t>
            </a:r>
            <a:r>
              <a:rPr lang="hr-HR" dirty="0" err="1" smtClean="0"/>
              <a:t>pozitivniji</a:t>
            </a:r>
            <a:r>
              <a:rPr lang="hr-HR" dirty="0" smtClean="0"/>
              <a:t> odnos s njima; također, mislim da postoji prostor za razvoj interdisciplinarne nastave, a tome bi međusobni posjeti nastavi zaista mogli pomoći</a:t>
            </a:r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Iz pristupa radu svakako sam naučila kako bolje motivirati učenike na početku sata te na koji način aktivirati učenike da rade; prijateljski odnos učenika i profesorice oduševio me i zainteresirao da profesorica i meni da neke savjete o tome na koji način uspostaviti što bolju komunikaciju s učenicima; metode koje je profesorica koristila zainteresirale su me te sam dogovorila da mi proslijedi neke materijale da bi i ja što bolje metodički pripremila sat (</a:t>
            </a:r>
            <a:r>
              <a:rPr lang="hr-HR" dirty="0" err="1" smtClean="0"/>
              <a:t>činkvine</a:t>
            </a:r>
            <a:r>
              <a:rPr lang="hr-HR" dirty="0" smtClean="0"/>
              <a:t>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smtClean="0"/>
              <a:t>U vlastitom radu koristila bih angažiranje učenika i njihov samostalni rad, a posjećivanje kolega na nastavi može znatno pomoći jer je lakše promatrati reakcije učenika i nastavnika sa strane</a:t>
            </a:r>
          </a:p>
          <a:p>
            <a:pPr lvl="0"/>
            <a:r>
              <a:rPr lang="hr-HR" dirty="0" smtClean="0"/>
              <a:t>Detaljnije sam dobila uvid što na svom satu iz tog područja moram još više naglasiti kako bi se kolegica u svom predavanju samo nadopunila i tako dobila na vremenu u obradi nekih drugih sadržaja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Neke od metoda koje su koristili pri rješavanju zadataka ću i sama primijeniti na nastavi (</a:t>
            </a:r>
            <a:r>
              <a:rPr lang="hr-HR" dirty="0" err="1" smtClean="0"/>
              <a:t>npr</a:t>
            </a:r>
            <a:r>
              <a:rPr lang="hr-HR" dirty="0" smtClean="0"/>
              <a:t>. Grafička metoda pri rješavanju problemskih zadataka)</a:t>
            </a:r>
          </a:p>
          <a:p>
            <a:pPr lvl="0"/>
            <a:r>
              <a:rPr lang="hr-HR" dirty="0" smtClean="0"/>
              <a:t>Odlazak na sat bio je vrlo koristan; dobila sam novu ideju kako provesti usmeno ispitivanje učenika na satu</a:t>
            </a:r>
          </a:p>
          <a:p>
            <a:pPr lvl="0"/>
            <a:r>
              <a:rPr lang="hr-HR" dirty="0" smtClean="0"/>
              <a:t>Na nekim slajdovima previše teksta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smtClean="0"/>
              <a:t>Kolegica pojedinačno nasumce proziva učenike da iznose svoje primjere te na taj način postiže maksimalnu angažiranost i pažnju cijelog razreda; ovakav pristup bi trebala i sama češće na satu primjenjivati</a:t>
            </a:r>
          </a:p>
          <a:p>
            <a:r>
              <a:rPr lang="hr-HR" dirty="0" smtClean="0"/>
              <a:t>Smatram da je od izuzetne koristi posjećivanje nastavi kolegama </a:t>
            </a:r>
            <a:r>
              <a:rPr lang="hr-HR" dirty="0" err="1" smtClean="0"/>
              <a:t>sustručnjacima</a:t>
            </a:r>
            <a:r>
              <a:rPr lang="hr-HR" dirty="0" smtClean="0"/>
              <a:t> i onima drugih struka jer se i od njih može naučiti mnogo korisnih, interesantnih i novih metoda rada, načina održavanja discipline i ugodne atmosfere na satu, koji će u svakom slučaju osvježiti i naš rad i pristup</a:t>
            </a:r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/>
              <a:t>Mislim da je u svakom slučaju pozitivno to što moramo posjećivati nastavu drugih, iskusnijih kolega jer možemo od njih nešto i naučiti, dobiti savjet </a:t>
            </a:r>
            <a:r>
              <a:rPr lang="hr-HR" dirty="0" err="1" smtClean="0"/>
              <a:t>itd</a:t>
            </a:r>
            <a:r>
              <a:rPr lang="hr-HR" dirty="0" smtClean="0"/>
              <a:t>.</a:t>
            </a:r>
          </a:p>
          <a:p>
            <a:r>
              <a:rPr lang="hr-HR" dirty="0" smtClean="0"/>
              <a:t>Uvidom u nastavu kolega </a:t>
            </a:r>
            <a:r>
              <a:rPr lang="hr-HR" dirty="0" err="1" smtClean="0"/>
              <a:t>sustručnjaka</a:t>
            </a:r>
            <a:r>
              <a:rPr lang="hr-HR" dirty="0" smtClean="0"/>
              <a:t> i kolega ostalih struka dobivamo na polju kritičnosti i samo kritičnosti, možemo usporediti svoj način rada i metode rada s radom drugih i iskoristiti to u svom napretku </a:t>
            </a:r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smtClean="0"/>
              <a:t>Međusobno posjećivanje </a:t>
            </a:r>
            <a:r>
              <a:rPr lang="hr-HR" dirty="0" err="1" smtClean="0"/>
              <a:t>sustručnjaka</a:t>
            </a:r>
            <a:r>
              <a:rPr lang="hr-HR" dirty="0" smtClean="0"/>
              <a:t> je vrlo korisno za „mlade“ kolege kako bi dobili ideje za realizaciju nastave i više spoznali o važnosti komunikacije na satu. Za profesore s više iskustva korisnije bi bilo posjetiti unaprijed definirane nastavne jedinice s jasno definiranim ciljem (nova nastavna metoda, obrada sadržaja koji trenutno </a:t>
            </a:r>
            <a:r>
              <a:rPr lang="hr-HR" dirty="0" err="1" smtClean="0"/>
              <a:t>prof</a:t>
            </a:r>
            <a:r>
              <a:rPr lang="hr-HR" dirty="0" smtClean="0"/>
              <a:t>. ne koristi </a:t>
            </a:r>
            <a:r>
              <a:rPr lang="hr-HR" dirty="0" err="1" smtClean="0"/>
              <a:t>tj</a:t>
            </a:r>
            <a:r>
              <a:rPr lang="hr-HR" dirty="0" smtClean="0"/>
              <a:t>. ne poučava)</a:t>
            </a:r>
          </a:p>
          <a:p>
            <a:pPr lvl="0"/>
            <a:r>
              <a:rPr lang="hr-HR" dirty="0" smtClean="0"/>
              <a:t>Budući da mi nova saznanja o vođenju sata mnogo znače ovakav način praćenja nastave smatram vrlo svrhovitim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„POZITIVAN“ KOMENTAR 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smtClean="0"/>
              <a:t>Posjet satu ide mi u korist jer sam stekao uvid u jedan od načina izlaganja teme koji ću primijeniti u svom budućem radu</a:t>
            </a:r>
          </a:p>
          <a:p>
            <a:pPr lvl="0"/>
            <a:r>
              <a:rPr lang="hr-HR" dirty="0" smtClean="0"/>
              <a:t>Promatrajući sat kolege stekao sam još neka saznanja o načinima izlaganja gradiva te uspostavljanju komunikacije nastavnik-učenik</a:t>
            </a:r>
          </a:p>
          <a:p>
            <a:pPr lvl="0"/>
            <a:r>
              <a:rPr lang="hr-HR" dirty="0" smtClean="0"/>
              <a:t>Uočila sam sljedeće „tehničke“ pojedinosti koje smatram učinkovitima i koristit ću ih u svom budućem radu – učenik kojega se ispituje ne stoji pred nastavnikom nego sjedi kod katedre ( opušteniji je, nema toliku tremu i rezultat bolji) i ponavljanje uputa za zadatak baš onih učenika koji inače ne obraćaju pozornost uputama, svima ostalima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Aktivnosti 2011./2012.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Proces </a:t>
            </a:r>
            <a:r>
              <a:rPr lang="hr-HR" dirty="0" err="1" smtClean="0"/>
              <a:t>samovrednovanja</a:t>
            </a:r>
            <a:r>
              <a:rPr lang="hr-HR" dirty="0" smtClean="0"/>
              <a:t> po stručnim vijećima u svih 6 područja kvalitete</a:t>
            </a:r>
          </a:p>
          <a:p>
            <a:pPr>
              <a:buNone/>
            </a:pPr>
            <a:r>
              <a:rPr lang="hr-HR" dirty="0" smtClean="0"/>
              <a:t>	- usporedba i analiza u tijeku</a:t>
            </a:r>
          </a:p>
          <a:p>
            <a:r>
              <a:rPr lang="hr-HR" dirty="0" smtClean="0"/>
              <a:t>Posjeti nastavi, operativni programi i pripreme – ravnatelj i pedagoginja</a:t>
            </a:r>
          </a:p>
          <a:p>
            <a:r>
              <a:rPr lang="hr-HR" dirty="0" smtClean="0"/>
              <a:t>Međusobni posjeti nastavi (nastavnika do 20 godina staža u školi) </a:t>
            </a:r>
          </a:p>
          <a:p>
            <a:r>
              <a:rPr lang="hr-HR" dirty="0" smtClean="0"/>
              <a:t>Anketa za učenike (475 učenika, analiza slijedi)</a:t>
            </a:r>
          </a:p>
          <a:p>
            <a:r>
              <a:rPr lang="hr-HR" dirty="0" smtClean="0"/>
              <a:t>Evaluacija rada ravnatelja (tijekom travnja)</a:t>
            </a:r>
            <a:endParaRPr lang="hr-H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“POZITIVAN“ KOMENTAR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smtClean="0"/>
              <a:t>Meni je bilo poučno da sam primijetila kako me dekoncentrira to što je ploča bila išarana od prošlog sata nekim natpisom koji je odvraćao pažnju – to mi je bila pouka da se obriše ploča prije početka sata</a:t>
            </a:r>
          </a:p>
          <a:p>
            <a:pPr lvl="0"/>
            <a:r>
              <a:rPr lang="hr-HR" dirty="0" smtClean="0"/>
              <a:t>Jedna od metoda smirivanja nediscipline na satu jest prijetnja referatom što je i mene potaklo da i ja uvedem neku sličnu metodu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hr-HR" dirty="0" smtClean="0"/>
          </a:p>
          <a:p>
            <a:pPr lvl="0"/>
            <a:endParaRPr lang="hr-HR" dirty="0" smtClean="0"/>
          </a:p>
          <a:p>
            <a:pPr lvl="0" algn="ctr">
              <a:buNone/>
            </a:pPr>
            <a:r>
              <a:rPr lang="hr-HR" dirty="0" err="1" smtClean="0"/>
              <a:t>Ich</a:t>
            </a:r>
            <a:r>
              <a:rPr lang="hr-HR" dirty="0" smtClean="0"/>
              <a:t> </a:t>
            </a:r>
            <a:r>
              <a:rPr lang="hr-HR" dirty="0" err="1" smtClean="0"/>
              <a:t>glaube</a:t>
            </a:r>
            <a:r>
              <a:rPr lang="hr-HR" dirty="0" smtClean="0"/>
              <a:t> am </a:t>
            </a:r>
            <a:r>
              <a:rPr lang="hr-HR" dirty="0" err="1" smtClean="0"/>
              <a:t>echte</a:t>
            </a:r>
            <a:r>
              <a:rPr lang="hr-HR" dirty="0" smtClean="0"/>
              <a:t> </a:t>
            </a:r>
            <a:r>
              <a:rPr lang="hr-HR" dirty="0" err="1" smtClean="0"/>
              <a:t>freundschaft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„NEGATIVAN“ KOMENTAR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– </a:t>
            </a:r>
            <a:r>
              <a:rPr lang="hr-HR" i="1" dirty="0" smtClean="0"/>
              <a:t>nema</a:t>
            </a:r>
            <a:r>
              <a:rPr lang="hr-HR" dirty="0" smtClean="0"/>
              <a:t> </a:t>
            </a:r>
            <a:r>
              <a:rPr lang="hr-HR" i="1" dirty="0" smtClean="0"/>
              <a:t>koristi za vlastiti rad, nesvrhovitost posjećivanja nastave kolega…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 </a:t>
            </a:r>
          </a:p>
          <a:p>
            <a:pPr lvl="0"/>
            <a:r>
              <a:rPr lang="hr-HR" dirty="0" smtClean="0"/>
              <a:t>S obzirom na ugodnu atmosferu u kolektivu i stalnu izmjenu iskustava u zbornici, ali i van nje, smatram da posjeti nastavi i nisu neophodni; ipak, ako nisu prečesti, mogu dobro doći kao motivacija i izvor novih informacija jer se ipak usmena razmjena iskustava i ideja ne može mjeriti s posjetom nastavi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„NEGATIVAN“ KOMENTAR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smtClean="0"/>
              <a:t>Nisam potaknuta na rad vezan na promjene vlastitog načina realizacije nastave, ali individualnost s kojom se srećemo kod kolegica/kolega daje širinu izbora pa možda uslijede i promjene kada za njih osjetim potrebu</a:t>
            </a:r>
          </a:p>
          <a:p>
            <a:pPr lvl="0"/>
            <a:r>
              <a:rPr lang="hr-HR" dirty="0" smtClean="0"/>
              <a:t>Nisam pronašla ideje ili neke druge korisnosti za budući rad ali se nadam da će ovakvo posjećivanje nastavi dovesti do međusobnog boljeg i bliskijeg upoznavanja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„NEGATIVAN“ KOMENTAR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smtClean="0"/>
              <a:t>Moje mišljenje je da posjećivanje nastave nije svrhovito zbog toga što nisam kompetentna ocijeniti rad nastavnika drugih struka; svaki nastavnik ima razlog pri odabiru određenog načina rada i sredstava; odlazeći na sat nisam dobila nikakvu ideju, što se tiče ideje, ona dolazi spontano i može se javiti tijekom sata</a:t>
            </a:r>
          </a:p>
          <a:p>
            <a:r>
              <a:rPr lang="hr-HR" dirty="0" smtClean="0"/>
              <a:t>Na satu nisam dobila nikakvu ideju za svoj sat pa se pitam koliko posjećivanje ima smisla</a:t>
            </a:r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sz="8800" dirty="0" smtClean="0"/>
              <a:t>????????</a:t>
            </a:r>
            <a:endParaRPr lang="hr-HR" sz="8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Dug od 2010./2011.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Navedi jednog ili više nastavnika/</a:t>
            </a:r>
            <a:r>
              <a:rPr lang="hr-HR" dirty="0" err="1" smtClean="0"/>
              <a:t>cu</a:t>
            </a:r>
            <a:r>
              <a:rPr lang="hr-HR" dirty="0" smtClean="0"/>
              <a:t> koje(g)/koju smatraš najboljom/najboljim(a) i zaokruži zbog čega ili dopiši: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 smtClean="0"/>
              <a:t>stručnosti, vještine i zanimljivosti predavanja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 smtClean="0"/>
              <a:t>odnosa prema učenicima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 smtClean="0"/>
              <a:t>pravednog ocjenjivanja </a:t>
            </a:r>
          </a:p>
          <a:p>
            <a:pPr marL="514350" indent="-514350">
              <a:buFont typeface="+mj-lt"/>
              <a:buAutoNum type="alphaLcParenR"/>
            </a:pPr>
            <a:r>
              <a:rPr lang="hr-HR" dirty="0" smtClean="0"/>
              <a:t>______________________ 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Najčešće navedeni nastavnici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Medicina </a:t>
            </a:r>
          </a:p>
          <a:p>
            <a:pPr>
              <a:buNone/>
            </a:pPr>
            <a:endParaRPr lang="hr-HR" b="1" dirty="0" smtClean="0"/>
          </a:p>
          <a:p>
            <a:r>
              <a:rPr lang="hr-HR" dirty="0" smtClean="0"/>
              <a:t>Suzana Đanić 98 x a)</a:t>
            </a:r>
          </a:p>
          <a:p>
            <a:r>
              <a:rPr lang="hr-HR" dirty="0" smtClean="0"/>
              <a:t>Rafaela </a:t>
            </a:r>
            <a:r>
              <a:rPr lang="hr-HR" dirty="0" err="1" smtClean="0"/>
              <a:t>Srsoglavec</a:t>
            </a:r>
            <a:r>
              <a:rPr lang="hr-HR" dirty="0" smtClean="0"/>
              <a:t> 37 x a)</a:t>
            </a:r>
          </a:p>
          <a:p>
            <a:r>
              <a:rPr lang="hr-HR" dirty="0" smtClean="0"/>
              <a:t>Majda Brlić 25 x a)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smtClean="0"/>
              <a:t>Građevina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dirty="0" smtClean="0"/>
              <a:t>Nada Čajko – 34 x a)</a:t>
            </a:r>
          </a:p>
          <a:p>
            <a:pPr>
              <a:buNone/>
            </a:pPr>
            <a:r>
              <a:rPr lang="hr-HR" dirty="0" smtClean="0"/>
              <a:t>Damir </a:t>
            </a:r>
            <a:r>
              <a:rPr lang="hr-HR" dirty="0" err="1" smtClean="0"/>
              <a:t>Bešenić</a:t>
            </a:r>
            <a:r>
              <a:rPr lang="hr-HR" dirty="0" smtClean="0"/>
              <a:t> – 32 x a)</a:t>
            </a:r>
          </a:p>
          <a:p>
            <a:pPr>
              <a:buNone/>
            </a:pPr>
            <a:r>
              <a:rPr lang="hr-HR" dirty="0" smtClean="0"/>
              <a:t>Sanja </a:t>
            </a:r>
            <a:r>
              <a:rPr lang="hr-HR" dirty="0" err="1" smtClean="0"/>
              <a:t>Markuš</a:t>
            </a:r>
            <a:r>
              <a:rPr lang="hr-HR" dirty="0" smtClean="0"/>
              <a:t> – 22 x a)</a:t>
            </a:r>
          </a:p>
          <a:p>
            <a:pPr>
              <a:buNone/>
            </a:pPr>
            <a:r>
              <a:rPr lang="hr-HR" dirty="0" smtClean="0"/>
              <a:t>Trogodišnji razredi:</a:t>
            </a:r>
          </a:p>
          <a:p>
            <a:pPr>
              <a:buNone/>
            </a:pPr>
            <a:r>
              <a:rPr lang="hr-HR" dirty="0" smtClean="0"/>
              <a:t>Zlatko Papić – 34 x a)</a:t>
            </a:r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/>
              <a:t>Poljoprivreda</a:t>
            </a:r>
          </a:p>
          <a:p>
            <a:pPr>
              <a:buNone/>
            </a:pPr>
            <a:endParaRPr lang="hr-HR" b="1" dirty="0" smtClean="0"/>
          </a:p>
          <a:p>
            <a:pPr>
              <a:buNone/>
            </a:pPr>
            <a:r>
              <a:rPr lang="hr-HR" dirty="0" err="1" smtClean="0"/>
              <a:t>Silvica</a:t>
            </a:r>
            <a:r>
              <a:rPr lang="hr-HR" dirty="0" smtClean="0"/>
              <a:t> Galić – 26 x a)</a:t>
            </a:r>
          </a:p>
          <a:p>
            <a:pPr>
              <a:buNone/>
            </a:pPr>
            <a:r>
              <a:rPr lang="hr-HR" dirty="0" smtClean="0"/>
              <a:t>Slavko Vinković – 12 x a)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Općeobrazovni predmeti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Ivan </a:t>
            </a:r>
            <a:r>
              <a:rPr lang="hr-HR" dirty="0" err="1" smtClean="0"/>
              <a:t>Pogačić</a:t>
            </a:r>
            <a:r>
              <a:rPr lang="hr-HR" dirty="0" smtClean="0"/>
              <a:t> – 19 x a)</a:t>
            </a:r>
          </a:p>
          <a:p>
            <a:r>
              <a:rPr lang="hr-HR" dirty="0" err="1" smtClean="0"/>
              <a:t>Krasnodor</a:t>
            </a:r>
            <a:r>
              <a:rPr lang="hr-HR" dirty="0" smtClean="0"/>
              <a:t> </a:t>
            </a:r>
            <a:r>
              <a:rPr lang="hr-HR" dirty="0" err="1" smtClean="0"/>
              <a:t>Mikša</a:t>
            </a:r>
            <a:r>
              <a:rPr lang="hr-HR" dirty="0" smtClean="0"/>
              <a:t> - 15 x a)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Podaci za ostale nastavnike i karakteristike dopisane od učenika pod d) kod pedagoginje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Posjeti nastavi, operativni programi i pripreme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Cilj – unapređivanje kvalitete</a:t>
            </a:r>
          </a:p>
          <a:p>
            <a:r>
              <a:rPr lang="hr-HR" dirty="0" smtClean="0"/>
              <a:t>Pregledana 34 operativna plana i programa s pripremama za nastavu</a:t>
            </a:r>
          </a:p>
          <a:p>
            <a:r>
              <a:rPr lang="hr-HR" dirty="0" smtClean="0"/>
              <a:t>Posjećeno 26 sati nastave</a:t>
            </a:r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1076</Words>
  <Application>Microsoft Office PowerPoint</Application>
  <PresentationFormat>Prikaz na zaslonu (4:3)</PresentationFormat>
  <Paragraphs>90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25</vt:i4>
      </vt:variant>
    </vt:vector>
  </HeadingPairs>
  <TitlesOfParts>
    <vt:vector size="26" baseType="lpstr">
      <vt:lpstr>Office tema</vt:lpstr>
      <vt:lpstr>Samovrednovanje i kvaliteta</vt:lpstr>
      <vt:lpstr>Aktivnosti 2011./2012.</vt:lpstr>
      <vt:lpstr>Dug od 2010./2011.</vt:lpstr>
      <vt:lpstr>Najčešće navedeni nastavnici</vt:lpstr>
      <vt:lpstr>Slajd 5</vt:lpstr>
      <vt:lpstr>Slajd 6</vt:lpstr>
      <vt:lpstr>Općeobrazovni predmeti</vt:lpstr>
      <vt:lpstr>Slajd 8</vt:lpstr>
      <vt:lpstr>Posjeti nastavi, operativni programi i pripreme</vt:lpstr>
      <vt:lpstr>Međusobni posjeti nastavi</vt:lpstr>
      <vt:lpstr>Međusobni posjeti nastavi</vt:lpstr>
      <vt:lpstr>„POZITIVAN“ KOMENTAR  </vt:lpstr>
      <vt:lpstr>„POZITIVAN“ KOMENTAR  </vt:lpstr>
      <vt:lpstr>„POZITIVAN“ KOMENTAR  </vt:lpstr>
      <vt:lpstr>„POZITIVAN“ KOMENTAR  </vt:lpstr>
      <vt:lpstr>„POZITIVAN“ KOMENTAR  </vt:lpstr>
      <vt:lpstr>„POZITIVAN“ KOMENTAR  </vt:lpstr>
      <vt:lpstr>„POZITIVAN“ KOMENTAR  </vt:lpstr>
      <vt:lpstr> „POZITIVAN“ KOMENTAR  </vt:lpstr>
      <vt:lpstr>“POZITIVAN“ KOMENTAR</vt:lpstr>
      <vt:lpstr>Slajd 21</vt:lpstr>
      <vt:lpstr>„NEGATIVAN“ KOMENTAR </vt:lpstr>
      <vt:lpstr>„NEGATIVAN“ KOMENTAR </vt:lpstr>
      <vt:lpstr>„NEGATIVAN“ KOMENTAR </vt:lpstr>
      <vt:lpstr>Slajd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Volunteri</dc:creator>
  <cp:lastModifiedBy>Volonteri</cp:lastModifiedBy>
  <cp:revision>7</cp:revision>
  <dcterms:created xsi:type="dcterms:W3CDTF">2012-03-28T11:04:09Z</dcterms:created>
  <dcterms:modified xsi:type="dcterms:W3CDTF">2013-07-01T07:58:47Z</dcterms:modified>
</cp:coreProperties>
</file>