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Default Extension="gif" ContentType="image/gif"/>
  <Override PartName="/ppt/slideMasters/slideMaster7.xml" ContentType="application/vnd.openxmlformats-officedocument.presentationml.slideMaster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9.xml" ContentType="application/vnd.openxmlformats-officedocument.presentationml.tags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</p:sldMasterIdLst>
  <p:notesMasterIdLst>
    <p:notesMasterId r:id="rId46"/>
  </p:notesMasterIdLst>
  <p:sldIdLst>
    <p:sldId id="259" r:id="rId8"/>
    <p:sldId id="256" r:id="rId9"/>
    <p:sldId id="283" r:id="rId10"/>
    <p:sldId id="275" r:id="rId11"/>
    <p:sldId id="276" r:id="rId12"/>
    <p:sldId id="277" r:id="rId13"/>
    <p:sldId id="278" r:id="rId14"/>
    <p:sldId id="279" r:id="rId15"/>
    <p:sldId id="291" r:id="rId16"/>
    <p:sldId id="280" r:id="rId17"/>
    <p:sldId id="281" r:id="rId18"/>
    <p:sldId id="282" r:id="rId19"/>
    <p:sldId id="258" r:id="rId20"/>
    <p:sldId id="260" r:id="rId21"/>
    <p:sldId id="261" r:id="rId22"/>
    <p:sldId id="262" r:id="rId23"/>
    <p:sldId id="263" r:id="rId24"/>
    <p:sldId id="264" r:id="rId25"/>
    <p:sldId id="265" r:id="rId26"/>
    <p:sldId id="267" r:id="rId27"/>
    <p:sldId id="266" r:id="rId28"/>
    <p:sldId id="270" r:id="rId29"/>
    <p:sldId id="269" r:id="rId30"/>
    <p:sldId id="271" r:id="rId31"/>
    <p:sldId id="272" r:id="rId32"/>
    <p:sldId id="273" r:id="rId33"/>
    <p:sldId id="274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3" r:id="rId42"/>
    <p:sldId id="292" r:id="rId43"/>
    <p:sldId id="294" r:id="rId44"/>
    <p:sldId id="257" r:id="rId4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10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05365-60AB-4BAE-A289-53FD3B8E0FBE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35423-EE60-48B6-A865-E3BF27C216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3882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5423-EE60-48B6-A865-E3BF27C216C7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628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5423-EE60-48B6-A865-E3BF27C216C7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6690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5423-EE60-48B6-A865-E3BF27C216C7}" type="slidenum">
              <a:rPr lang="hr-HR" smtClean="0"/>
              <a:pPr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8360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A00CF5-5D95-4139-9A97-5724B0DC46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1EFE3-EFAA-4E19-981E-574D5A7251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581C6-17B5-4495-97C3-0D30E61721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B256A-E213-459C-9E17-447EA84982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E2109-7C45-462B-BF59-FFEB6FD085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57ABA-C97C-49CC-99AC-E939854BB2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A4BCD-3AD6-4178-903C-74736F0882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74E06-61DD-4394-91EE-F2277EF603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37CEB-E0BA-48E1-A2D4-28BA08F7B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048D2-4F4A-41ED-B704-0EC118F540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68343-76EE-4394-961B-8B1CA6555B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2FFDBB9-D6DE-42BD-A217-749F3378B6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37C4D-1542-4ADA-B72D-9307AF0B08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F3818-8511-4DBC-A276-B0B5620C2E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44ADD-65AB-47FD-915C-5E855BACC3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9D396-053C-46CB-B77E-89E01BBD79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85EB4-26F7-4D0C-899F-9C18D76A2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288A0-9E98-4EAD-B8D4-BB8D68754D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D473D-B689-47FC-946F-4A3AA46073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0E3DB-E1F1-4770-B588-D5F2989906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7F590-757A-467F-81D6-3936CD3834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5E706-F662-4540-88DC-63833A9CF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B27D77C-2150-48DF-A424-69177059D7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1072A-F439-4E9F-ACD5-DDA2CFAE93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1F74B-85E4-4F76-AC97-AEAD71AFD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1A611-8933-48BE-806E-A4DEB086BD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95841-832F-4578-9960-3F2DEAFA7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F6938-7815-405D-8C7F-A1D302D4C1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80581-5F17-4C44-9B8C-2E74E47214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6B2C-5AF8-445C-8F2E-27905802E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B72A7-2792-4D7B-9AD7-A7153BBC6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8E793-30ED-4DAB-864F-481768D5AC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02401-F607-4531-9AFC-6E5A50DC51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D933F3-DA64-49BC-95D7-41F4C8FC11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hr-HR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EE1FCE-0CDC-4D56-BBD9-7A3CC632DE9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EF6DB-389E-452B-820B-C6C6CE6A14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D7C6D11-951A-4FA3-BFD2-D1A5C502FE0C}" type="datetimeFigureOut">
              <a:rPr lang="hr-HR" smtClean="0"/>
              <a:pPr/>
              <a:t>16.11.2012.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2240" y="2780928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hr-HR" sz="4000" dirty="0" smtClean="0">
                <a:solidFill>
                  <a:srgbClr val="FF0000"/>
                </a:solidFill>
              </a:rPr>
              <a:t>2+3=5</a:t>
            </a:r>
            <a:endParaRPr lang="hr-HR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1860" y="3284984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hr-HR" sz="4000" dirty="0" smtClean="0">
                <a:solidFill>
                  <a:srgbClr val="00B050"/>
                </a:solidFill>
              </a:rPr>
              <a:t>x=sinx</a:t>
            </a:r>
            <a:endParaRPr lang="hr-HR" sz="4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4286256"/>
            <a:ext cx="270138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r>
              <a:rPr lang="hr-HR" sz="4000" dirty="0">
                <a:solidFill>
                  <a:srgbClr val="7030A0"/>
                </a:solidFill>
              </a:rPr>
              <a:t>l</a:t>
            </a:r>
            <a:r>
              <a:rPr lang="hr-HR" sz="4000" dirty="0" smtClean="0">
                <a:solidFill>
                  <a:srgbClr val="7030A0"/>
                </a:solidFill>
              </a:rPr>
              <a:t>ogx &lt; 2 </a:t>
            </a:r>
            <a:endParaRPr lang="hr-HR" sz="40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752020" y="4238129"/>
                <a:ext cx="29523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>
                    <a:rot lat="0" lon="0" rev="10799999"/>
                  </a:camera>
                  <a:lightRig rig="threePt" dir="t"/>
                </a:scene3d>
              </a:bodyPr>
              <a:lstStyle/>
              <a:p>
                <a:r>
                  <a:rPr lang="hr-HR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f(x) =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r-HR" sz="28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hr-HR" sz="28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hr-HR" sz="2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+2</m:t>
                    </m:r>
                    <m:r>
                      <m:rPr>
                        <m:sty m:val="p"/>
                      </m:rPr>
                      <a:rPr lang="hr-HR" sz="2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x</m:t>
                    </m:r>
                  </m:oMath>
                </a14:m>
                <a:endParaRPr lang="hr-HR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20" y="4238129"/>
                <a:ext cx="2952328" cy="52322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2303748" y="5805264"/>
                <a:ext cx="41044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>
                    <a:rot lat="0" lon="0" rev="10799999"/>
                  </a:camera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4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sz="4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hr-HR" sz="4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hr-HR" sz="4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=3</m:t>
                      </m:r>
                      <m:r>
                        <a:rPr lang="hr-HR" sz="4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hr-HR" sz="4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hr-HR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748" y="5805264"/>
                <a:ext cx="4104456" cy="70788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416316" y="4613447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r>
              <a:rPr lang="el-GR" sz="9600" dirty="0" smtClean="0"/>
              <a:t>π</a:t>
            </a:r>
            <a:endParaRPr lang="hr-HR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4796" y="2423210"/>
            <a:ext cx="198022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r>
              <a:rPr lang="hr-HR" sz="9600" dirty="0" smtClean="0"/>
              <a:t>e</a:t>
            </a:r>
            <a:endParaRPr lang="hr-HR" sz="9600" dirty="0"/>
          </a:p>
        </p:txBody>
      </p:sp>
      <p:sp>
        <p:nvSpPr>
          <p:cNvPr id="13" name="TextBox 12"/>
          <p:cNvSpPr txBox="1"/>
          <p:nvPr/>
        </p:nvSpPr>
        <p:spPr>
          <a:xfrm>
            <a:off x="642910" y="357166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 A D A C I  </a:t>
            </a:r>
          </a:p>
          <a:p>
            <a:pPr algn="ctr"/>
            <a:r>
              <a:rPr lang="hr-H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 A G L A V A Č K E</a:t>
            </a:r>
          </a:p>
        </p:txBody>
      </p:sp>
    </p:spTree>
    <p:extLst>
      <p:ext uri="{BB962C8B-B14F-4D97-AF65-F5344CB8AC3E}">
        <p14:creationId xmlns:p14="http://schemas.microsoft.com/office/powerpoint/2010/main" xmlns="" val="9212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349237" y="344231"/>
                <a:ext cx="7751155" cy="13907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b="1" dirty="0" smtClean="0"/>
                  <a:t>4.Odredi jednadžbu neke parabole koja siječe os x.</a:t>
                </a:r>
              </a:p>
              <a:p>
                <a:endParaRPr lang="hr-HR" sz="2000" b="1" dirty="0"/>
              </a:p>
              <a:p>
                <a:r>
                  <a:rPr lang="hr-HR" sz="2000" b="1" dirty="0" smtClean="0"/>
                  <a:t>U: Što to pak znači?</a:t>
                </a:r>
              </a:p>
              <a:p>
                <a:endParaRPr lang="hr-HR" sz="2000" b="1" dirty="0"/>
              </a:p>
              <a:p>
                <a:r>
                  <a:rPr lang="hr-HR" sz="2000" b="1" dirty="0" smtClean="0"/>
                  <a:t>Prof: Nacrtajte bilo koju takvu parabolu.</a:t>
                </a:r>
              </a:p>
              <a:p>
                <a:endParaRPr lang="hr-HR" sz="2000" b="1" dirty="0"/>
              </a:p>
              <a:p>
                <a:r>
                  <a:rPr lang="hr-HR" sz="2000" b="1" dirty="0" smtClean="0"/>
                  <a:t>Nakon što su nacrtali bilo koju parabolu odmah su profunkcionirali.</a:t>
                </a:r>
              </a:p>
              <a:p>
                <a:r>
                  <a:rPr lang="hr-HR" sz="2000" b="1" dirty="0" smtClean="0"/>
                  <a:t>Učenici zapisuju odgovore na ploču:</a:t>
                </a:r>
              </a:p>
              <a:p>
                <a:r>
                  <a:rPr lang="hr-HR" sz="2000" b="1" dirty="0" smtClean="0"/>
                  <a:t/>
                </a:r>
                <a:br>
                  <a:rPr lang="hr-HR" sz="2000" b="1" dirty="0" smtClean="0"/>
                </a:br>
                <a:r>
                  <a:rPr lang="hr-HR" sz="2000" b="1" dirty="0" smtClean="0"/>
                  <a:t>U:  y=(x-2)(x+3)</a:t>
                </a:r>
                <a14:m>
                  <m:oMath xmlns:m="http://schemas.openxmlformats.org/officeDocument/2006/math">
                    <m:r>
                      <a:rPr lang="hr-HR" sz="2000" b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hr-HR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hr-HR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hr-HR" sz="2000" b="1">
                        <a:latin typeface="Cambria Math"/>
                      </a:rPr>
                      <m:t>+</m:t>
                    </m:r>
                    <m:r>
                      <a:rPr lang="hr-HR" sz="2000" b="1" i="1">
                        <a:latin typeface="Cambria Math"/>
                      </a:rPr>
                      <m:t>𝒙</m:t>
                    </m:r>
                    <m:r>
                      <a:rPr lang="hr-HR" sz="2000" b="1" i="1">
                        <a:latin typeface="Cambria Math"/>
                      </a:rPr>
                      <m:t>−</m:t>
                    </m:r>
                    <m:r>
                      <a:rPr lang="hr-HR" sz="2000" b="1" i="1">
                        <a:latin typeface="Cambria Math"/>
                      </a:rPr>
                      <m:t>𝟔</m:t>
                    </m:r>
                  </m:oMath>
                </a14:m>
                <a:endParaRPr lang="hr-HR" sz="2000" b="1" dirty="0" smtClean="0"/>
              </a:p>
              <a:p>
                <a:endParaRPr lang="hr-HR" sz="2000" b="1" dirty="0" smtClean="0"/>
              </a:p>
              <a:p>
                <a:r>
                  <a:rPr lang="hr-HR" sz="2000" b="1" dirty="0" smtClean="0"/>
                  <a:t>U</a:t>
                </a:r>
                <a:r>
                  <a:rPr lang="hr-HR" sz="2000" b="1" baseline="-25000" dirty="0" smtClean="0"/>
                  <a:t>1</a:t>
                </a:r>
                <a:r>
                  <a:rPr lang="hr-HR" sz="2000" b="1" dirty="0" smtClean="0"/>
                  <a:t>:y= </a:t>
                </a:r>
                <a14:m>
                  <m:oMath xmlns:m="http://schemas.openxmlformats.org/officeDocument/2006/math">
                    <m:r>
                      <a:rPr lang="hr-HR" sz="2000" b="1" i="1">
                        <a:latin typeface="Cambria Math"/>
                      </a:rPr>
                      <m:t>−</m:t>
                    </m:r>
                    <m:r>
                      <a:rPr lang="hr-HR" sz="2000" b="1" i="1"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hr-H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hr-HR" sz="2000" b="1" i="1">
                            <a:latin typeface="Cambria Math"/>
                          </a:rPr>
                          <m:t>𝒙</m:t>
                        </m:r>
                        <m:r>
                          <a:rPr lang="hr-HR" sz="2000" b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hr-HR" sz="20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r-HR" sz="2000" b="1" i="1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hr-HR" sz="20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hr-HR" sz="2000" b="1">
                        <a:latin typeface="Cambria Math"/>
                      </a:rPr>
                      <m:t>∙</m:t>
                    </m:r>
                    <m:d>
                      <m:dPr>
                        <m:ctrlPr>
                          <a:rPr lang="hr-H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hr-HR" sz="2000" b="1" i="1">
                            <a:latin typeface="Cambria Math"/>
                          </a:rPr>
                          <m:t>𝒙</m:t>
                        </m:r>
                        <m:r>
                          <a:rPr lang="hr-HR" sz="2000" b="1" i="1">
                            <a:latin typeface="Cambria Math"/>
                          </a:rPr>
                          <m:t>−</m:t>
                        </m:r>
                        <m:r>
                          <a:rPr lang="hr-HR" sz="2000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hr-HR" sz="2000" b="1">
                        <a:latin typeface="Cambria Math"/>
                      </a:rPr>
                      <m:t>=</m:t>
                    </m:r>
                    <m:r>
                      <a:rPr lang="hr-HR" sz="2000" b="1" i="1">
                        <a:latin typeface="Cambria Math"/>
                      </a:rPr>
                      <m:t>−</m:t>
                    </m:r>
                    <m:r>
                      <a:rPr lang="hr-HR" sz="20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hr-HR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hr-HR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hr-HR" sz="2000" b="1">
                        <a:latin typeface="Cambria Math"/>
                      </a:rPr>
                      <m:t>+</m:t>
                    </m:r>
                    <m:r>
                      <a:rPr lang="hr-HR" sz="2000" b="1" i="1">
                        <a:latin typeface="Cambria Math"/>
                      </a:rPr>
                      <m:t>𝟒</m:t>
                    </m:r>
                    <m:r>
                      <a:rPr lang="hr-HR" sz="2000" b="1" i="1">
                        <a:latin typeface="Cambria Math"/>
                      </a:rPr>
                      <m:t>𝒙</m:t>
                    </m:r>
                    <m:r>
                      <a:rPr lang="hr-HR" sz="2000" b="1">
                        <a:latin typeface="Cambria Math"/>
                      </a:rPr>
                      <m:t>+</m:t>
                    </m:r>
                    <m:r>
                      <a:rPr lang="hr-HR" sz="2000" b="1" i="1">
                        <a:latin typeface="Cambria Math"/>
                      </a:rPr>
                      <m:t>𝟒</m:t>
                    </m:r>
                  </m:oMath>
                </a14:m>
                <a:endParaRPr lang="hr-HR" sz="2000" b="1" dirty="0" smtClean="0"/>
              </a:p>
              <a:p>
                <a:endParaRPr lang="hr-HR" sz="2000" b="1" dirty="0" smtClean="0"/>
              </a:p>
              <a:p>
                <a:r>
                  <a:rPr lang="hr-HR" sz="2000" b="1" dirty="0"/>
                  <a:t>U</a:t>
                </a:r>
                <a:r>
                  <a:rPr lang="hr-HR" sz="2000" b="1" baseline="-25000" dirty="0"/>
                  <a:t>2</a:t>
                </a:r>
                <a:r>
                  <a:rPr lang="hr-HR" sz="2000" b="1" dirty="0"/>
                  <a:t>: Pa diskriminanta je veća od </a:t>
                </a:r>
                <a:r>
                  <a:rPr lang="hr-HR" sz="2000" b="1" dirty="0" smtClean="0"/>
                  <a:t>nule. </a:t>
                </a:r>
                <a:endParaRPr lang="hr-HR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2000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hr-HR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hr-HR" sz="2000" b="1" i="1">
                          <a:latin typeface="Cambria Math"/>
                        </a:rPr>
                        <m:t>−</m:t>
                      </m:r>
                      <m:r>
                        <a:rPr lang="hr-HR" sz="2000" b="1" i="1">
                          <a:latin typeface="Cambria Math"/>
                        </a:rPr>
                        <m:t>𝟒</m:t>
                      </m:r>
                      <m:r>
                        <a:rPr lang="hr-HR" sz="2000" b="1" i="1">
                          <a:latin typeface="Cambria Math"/>
                        </a:rPr>
                        <m:t>𝒂𝒄</m:t>
                      </m:r>
                      <m:r>
                        <a:rPr lang="hr-HR" sz="2000" b="1" i="1">
                          <a:latin typeface="Cambria Math"/>
                        </a:rPr>
                        <m:t>&gt;</m:t>
                      </m:r>
                      <m:r>
                        <a:rPr lang="hr-HR" sz="20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hr-HR" sz="2000" b="1" dirty="0" smtClean="0"/>
              </a:p>
              <a:p>
                <a:endParaRPr lang="hr-HR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2000" b="1" i="1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hr-HR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hr-HR" sz="2000" b="1" i="1">
                          <a:latin typeface="Cambria Math"/>
                        </a:rPr>
                        <m:t>−</m:t>
                      </m:r>
                      <m:r>
                        <a:rPr lang="hr-HR" sz="2000" b="1" i="1">
                          <a:latin typeface="Cambria Math"/>
                        </a:rPr>
                        <m:t>𝟒</m:t>
                      </m:r>
                      <m:r>
                        <a:rPr lang="hr-HR" sz="2000" b="1">
                          <a:latin typeface="Cambria Math"/>
                        </a:rPr>
                        <m:t>∙</m:t>
                      </m:r>
                      <m:r>
                        <a:rPr lang="hr-HR" sz="2000" b="1" i="1">
                          <a:latin typeface="Cambria Math"/>
                        </a:rPr>
                        <m:t>𝟐</m:t>
                      </m:r>
                      <m:r>
                        <a:rPr lang="hr-HR" sz="2000" b="1">
                          <a:latin typeface="Cambria Math"/>
                        </a:rPr>
                        <m:t>∙</m:t>
                      </m:r>
                      <m:r>
                        <a:rPr lang="hr-HR" sz="2000" b="1" i="1">
                          <a:latin typeface="Cambria Math"/>
                        </a:rPr>
                        <m:t>𝟑</m:t>
                      </m:r>
                      <m:r>
                        <a:rPr lang="hr-HR" sz="2000" b="1">
                          <a:latin typeface="Cambria Math"/>
                        </a:rPr>
                        <m:t>&gt;</m:t>
                      </m:r>
                      <m:r>
                        <a:rPr lang="hr-HR" sz="2000" b="1" i="1">
                          <a:latin typeface="Cambria Math"/>
                        </a:rPr>
                        <m:t>𝟎</m:t>
                      </m:r>
                      <m:r>
                        <a:rPr lang="hr-HR" sz="2000" b="1">
                          <a:latin typeface="Cambria Math"/>
                        </a:rPr>
                        <m:t>⇒</m:t>
                      </m:r>
                      <m:r>
                        <a:rPr lang="hr-HR" sz="2000" b="1" i="1">
                          <a:latin typeface="Cambria Math"/>
                        </a:rPr>
                        <m:t>𝒃</m:t>
                      </m:r>
                      <m:r>
                        <a:rPr lang="hr-HR" sz="2000" b="1">
                          <a:latin typeface="Cambria Math"/>
                        </a:rPr>
                        <m:t>=</m:t>
                      </m:r>
                      <m:r>
                        <a:rPr lang="hr-HR" sz="2000" b="1" i="1">
                          <a:latin typeface="Cambria Math"/>
                        </a:rPr>
                        <m:t>𝟔</m:t>
                      </m:r>
                      <m:r>
                        <a:rPr lang="hr-HR" sz="2000" b="1">
                          <a:latin typeface="Cambria Math"/>
                        </a:rPr>
                        <m:t>, </m:t>
                      </m:r>
                      <m:r>
                        <a:rPr lang="hr-HR" sz="2000" b="1" i="1">
                          <a:latin typeface="Cambria Math"/>
                        </a:rPr>
                        <m:t>𝒂</m:t>
                      </m:r>
                      <m:r>
                        <a:rPr lang="hr-HR" sz="2000" b="1">
                          <a:latin typeface="Cambria Math"/>
                        </a:rPr>
                        <m:t>=</m:t>
                      </m:r>
                      <m:r>
                        <a:rPr lang="hr-HR" sz="2000" b="1" i="1">
                          <a:latin typeface="Cambria Math"/>
                        </a:rPr>
                        <m:t>𝟐</m:t>
                      </m:r>
                      <m:r>
                        <a:rPr lang="hr-HR" sz="2000" b="1">
                          <a:latin typeface="Cambria Math"/>
                        </a:rPr>
                        <m:t>, </m:t>
                      </m:r>
                      <m:r>
                        <a:rPr lang="hr-HR" sz="2000" b="1" i="1">
                          <a:latin typeface="Cambria Math"/>
                        </a:rPr>
                        <m:t>𝒄</m:t>
                      </m:r>
                      <m:r>
                        <a:rPr lang="hr-HR" sz="2000" b="1">
                          <a:latin typeface="Cambria Math"/>
                        </a:rPr>
                        <m:t>=</m:t>
                      </m:r>
                      <m:r>
                        <a:rPr lang="hr-HR" sz="2000" b="1" i="1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hr-HR" sz="2000" b="1" dirty="0" smtClean="0"/>
              </a:p>
              <a:p>
                <a:endParaRPr lang="hr-HR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1" i="1">
                          <a:latin typeface="Cambria Math"/>
                        </a:rPr>
                        <m:t>𝒚</m:t>
                      </m:r>
                      <m:r>
                        <a:rPr lang="hr-HR" sz="2000" b="1" i="1">
                          <a:latin typeface="Cambria Math"/>
                        </a:rPr>
                        <m:t>=</m:t>
                      </m:r>
                      <m:r>
                        <a:rPr lang="hr-HR" sz="2000" b="1" i="1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hr-HR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20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hr-HR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hr-HR" sz="2000" b="1" i="1">
                          <a:latin typeface="Cambria Math"/>
                        </a:rPr>
                        <m:t>+</m:t>
                      </m:r>
                      <m:r>
                        <a:rPr lang="hr-HR" sz="2000" b="1" i="1">
                          <a:latin typeface="Cambria Math"/>
                        </a:rPr>
                        <m:t>𝟔</m:t>
                      </m:r>
                      <m:r>
                        <a:rPr lang="hr-HR" sz="2000" b="1" i="1">
                          <a:latin typeface="Cambria Math"/>
                        </a:rPr>
                        <m:t>𝒙</m:t>
                      </m:r>
                      <m:r>
                        <a:rPr lang="hr-HR" sz="2000" b="1" i="1">
                          <a:latin typeface="Cambria Math"/>
                        </a:rPr>
                        <m:t>+</m:t>
                      </m:r>
                      <m:r>
                        <a:rPr lang="hr-HR" sz="2000" b="1" i="1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hr-HR" sz="2000" b="1" dirty="0"/>
              </a:p>
              <a:p>
                <a:endParaRPr lang="hr-HR" b="1" dirty="0" smtClean="0"/>
              </a:p>
              <a:p>
                <a:r>
                  <a:rPr lang="hr-HR" b="1" dirty="0" smtClean="0"/>
                  <a:t/>
                </a:r>
                <a:br>
                  <a:rPr lang="hr-HR" b="1" dirty="0" smtClean="0"/>
                </a:br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endParaRPr lang="hr-HR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37" y="344231"/>
                <a:ext cx="7751155" cy="1390765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786" t="-17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metkovic.hr/novosti/lampica170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921" y="2708920"/>
            <a:ext cx="1876471" cy="182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403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67544" y="334766"/>
                <a:ext cx="8496944" cy="627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>
                    <a:latin typeface="Arial Rounded MT Bold" pitchFamily="34" charset="0"/>
                  </a:rPr>
                  <a:t>Evo još nekih zadataka:</a:t>
                </a:r>
                <a:br>
                  <a:rPr lang="hr-HR" sz="2400" dirty="0" smtClean="0">
                    <a:latin typeface="Arial Rounded MT Bold" pitchFamily="34" charset="0"/>
                  </a:rPr>
                </a:br>
                <a:endParaRPr lang="hr-HR" sz="2000" dirty="0" smtClean="0">
                  <a:latin typeface="Arial Rounded MT Bold" pitchFamily="34" charset="0"/>
                </a:endParaRPr>
              </a:p>
              <a:p>
                <a:r>
                  <a:rPr lang="hr-HR" sz="2000" dirty="0" smtClean="0">
                    <a:latin typeface="Arial Rounded MT Bold" pitchFamily="34" charset="0"/>
                  </a:rPr>
                  <a:t>1. Napiši jednadžbu neke parabole koja poprima najveću vrijednost </a:t>
                </a:r>
              </a:p>
              <a:p>
                <a:r>
                  <a:rPr lang="hr-HR" sz="2000" dirty="0">
                    <a:latin typeface="Arial Rounded MT Bold" pitchFamily="34" charset="0"/>
                  </a:rPr>
                  <a:t> </a:t>
                </a:r>
                <a:r>
                  <a:rPr lang="hr-HR" sz="2000" dirty="0" smtClean="0">
                    <a:latin typeface="Arial Rounded MT Bold" pitchFamily="34" charset="0"/>
                  </a:rPr>
                  <a:t>    (0,0).</a:t>
                </a:r>
              </a:p>
              <a:p>
                <a:r>
                  <a:rPr lang="hr-HR" sz="2000" dirty="0" smtClean="0">
                    <a:latin typeface="Arial Rounded MT Bold" pitchFamily="34" charset="0"/>
                  </a:rPr>
                  <a:t>2. </a:t>
                </a:r>
                <a:r>
                  <a:rPr lang="hr-HR" sz="2000" dirty="0">
                    <a:latin typeface="Arial Rounded MT Bold" pitchFamily="34" charset="0"/>
                  </a:rPr>
                  <a:t>Napiši jednadžbu neke </a:t>
                </a:r>
                <a:r>
                  <a:rPr lang="hr-HR" sz="2000" dirty="0" smtClean="0">
                    <a:latin typeface="Arial Rounded MT Bold" pitchFamily="34" charset="0"/>
                  </a:rPr>
                  <a:t>parabole koja pada na intervalu &lt;-2,</a:t>
                </a:r>
                <a14:m>
                  <m:oMath xmlns:m="http://schemas.openxmlformats.org/officeDocument/2006/math">
                    <m:r>
                      <a:rPr lang="hr-HR" sz="2000" b="1" i="0" smtClean="0">
                        <a:latin typeface="Cambria Math"/>
                        <a:ea typeface="Cambria Math"/>
                      </a:rPr>
                      <m:t>∞&gt;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hr-HR" sz="2000" dirty="0" smtClean="0">
                  <a:latin typeface="Arial Rounded MT Bold" pitchFamily="34" charset="0"/>
                </a:endParaRPr>
              </a:p>
              <a:p>
                <a:r>
                  <a:rPr lang="hr-HR" sz="2000" dirty="0" smtClean="0">
                    <a:latin typeface="Arial Rounded MT Bold" pitchFamily="34" charset="0"/>
                  </a:rPr>
                  <a:t>  </a:t>
                </a:r>
              </a:p>
              <a:p>
                <a:r>
                  <a:rPr lang="hr-HR" sz="2000" dirty="0" smtClean="0">
                    <a:latin typeface="Arial Rounded MT Bold" pitchFamily="34" charset="0"/>
                  </a:rPr>
                  <a:t>3. </a:t>
                </a:r>
                <a:r>
                  <a:rPr lang="hr-HR" sz="2000" dirty="0">
                    <a:latin typeface="Arial Rounded MT Bold" pitchFamily="34" charset="0"/>
                  </a:rPr>
                  <a:t>Napiši jednadžbu neke </a:t>
                </a:r>
                <a:r>
                  <a:rPr lang="hr-HR" sz="2000" dirty="0" smtClean="0">
                    <a:latin typeface="Arial Rounded MT Bold" pitchFamily="34" charset="0"/>
                  </a:rPr>
                  <a:t>parabole kojoj su obe nultočke negativne.</a:t>
                </a:r>
              </a:p>
              <a:p>
                <a:endParaRPr lang="hr-HR" sz="2000" dirty="0" smtClean="0">
                  <a:latin typeface="Arial Rounded MT Bold" pitchFamily="34" charset="0"/>
                </a:endParaRPr>
              </a:p>
              <a:p>
                <a:r>
                  <a:rPr lang="hr-HR" sz="2000" dirty="0" smtClean="0">
                    <a:latin typeface="Arial Rounded MT Bold" pitchFamily="34" charset="0"/>
                  </a:rPr>
                  <a:t>4. </a:t>
                </a:r>
                <a:r>
                  <a:rPr lang="hr-HR" sz="2000" dirty="0">
                    <a:latin typeface="Arial Rounded MT Bold" pitchFamily="34" charset="0"/>
                  </a:rPr>
                  <a:t>Napiši jednadžbu neke </a:t>
                </a:r>
                <a:r>
                  <a:rPr lang="hr-HR" sz="2000" dirty="0" smtClean="0">
                    <a:latin typeface="Arial Rounded MT Bold" pitchFamily="34" charset="0"/>
                  </a:rPr>
                  <a:t>parabole kojoj su nultočke suprotni    </a:t>
                </a:r>
                <a:br>
                  <a:rPr lang="hr-HR" sz="2000" dirty="0" smtClean="0">
                    <a:latin typeface="Arial Rounded MT Bold" pitchFamily="34" charset="0"/>
                  </a:rPr>
                </a:br>
                <a:r>
                  <a:rPr lang="hr-HR" sz="2000" dirty="0" smtClean="0">
                    <a:latin typeface="Arial Rounded MT Bold" pitchFamily="34" charset="0"/>
                  </a:rPr>
                  <a:t>     brojevi.</a:t>
                </a:r>
              </a:p>
              <a:p>
                <a:r>
                  <a:rPr lang="hr-HR" sz="2000" dirty="0" smtClean="0">
                    <a:latin typeface="Arial Rounded MT Bold" pitchFamily="34" charset="0"/>
                  </a:rPr>
                  <a:t>5. </a:t>
                </a:r>
                <a:r>
                  <a:rPr lang="hr-HR" sz="2000" dirty="0">
                    <a:latin typeface="Arial Rounded MT Bold" pitchFamily="34" charset="0"/>
                  </a:rPr>
                  <a:t>Napiši jednadžbu neke </a:t>
                </a:r>
                <a:r>
                  <a:rPr lang="hr-HR" sz="2000" dirty="0" smtClean="0">
                    <a:latin typeface="Arial Rounded MT Bold" pitchFamily="34" charset="0"/>
                  </a:rPr>
                  <a:t>parabole koja je simetrična s obzirom na    </a:t>
                </a:r>
              </a:p>
              <a:p>
                <a:r>
                  <a:rPr lang="hr-HR" sz="2000" dirty="0">
                    <a:latin typeface="Arial Rounded MT Bold" pitchFamily="34" charset="0"/>
                  </a:rPr>
                  <a:t> </a:t>
                </a:r>
                <a:r>
                  <a:rPr lang="hr-HR" sz="2000" dirty="0" smtClean="0">
                    <a:latin typeface="Arial Rounded MT Bold" pitchFamily="34" charset="0"/>
                  </a:rPr>
                  <a:t>    os y.</a:t>
                </a:r>
              </a:p>
              <a:p>
                <a:endParaRPr lang="hr-HR" sz="2000" dirty="0" smtClean="0">
                  <a:latin typeface="Arial Rounded MT Bold" pitchFamily="34" charset="0"/>
                </a:endParaRPr>
              </a:p>
              <a:p>
                <a:r>
                  <a:rPr lang="hr-HR" sz="2000" dirty="0" smtClean="0">
                    <a:latin typeface="Arial Rounded MT Bold" pitchFamily="34" charset="0"/>
                  </a:rPr>
                  <a:t>6. </a:t>
                </a:r>
                <a:r>
                  <a:rPr lang="hr-HR" sz="2000" dirty="0">
                    <a:latin typeface="Arial Rounded MT Bold" pitchFamily="34" charset="0"/>
                  </a:rPr>
                  <a:t>Napiši jednadžbu neke </a:t>
                </a:r>
                <a:r>
                  <a:rPr lang="hr-HR" sz="2000" dirty="0" smtClean="0">
                    <a:latin typeface="Arial Rounded MT Bold" pitchFamily="34" charset="0"/>
                  </a:rPr>
                  <a:t>parabole kojoj je tjeme u </a:t>
                </a:r>
                <a:r>
                  <a:rPr lang="hr-HR" sz="2000" dirty="0">
                    <a:latin typeface="Arial Rounded MT Bold" pitchFamily="34" charset="0"/>
                  </a:rPr>
                  <a:t>četvrtom</a:t>
                </a:r>
                <a:br>
                  <a:rPr lang="hr-HR" sz="2000" dirty="0">
                    <a:latin typeface="Arial Rounded MT Bold" pitchFamily="34" charset="0"/>
                  </a:rPr>
                </a:br>
                <a:r>
                  <a:rPr lang="hr-HR" sz="2000" dirty="0">
                    <a:latin typeface="Arial Rounded MT Bold" pitchFamily="34" charset="0"/>
                  </a:rPr>
                  <a:t>     kvadrantu i koja     prolazi točkom (-2,1). </a:t>
                </a:r>
              </a:p>
              <a:p>
                <a:endParaRPr lang="hr-HR" sz="2000" dirty="0" smtClean="0">
                  <a:latin typeface="Arial Rounded MT Bold" pitchFamily="34" charset="0"/>
                </a:endParaRPr>
              </a:p>
              <a:p>
                <a:r>
                  <a:rPr lang="hr-HR" sz="2000" dirty="0" smtClean="0">
                    <a:latin typeface="Arial Rounded MT Bold" pitchFamily="34" charset="0"/>
                  </a:rPr>
                  <a:t>7. </a:t>
                </a:r>
                <a:r>
                  <a:rPr lang="hr-HR" sz="2000" dirty="0">
                    <a:latin typeface="Arial Rounded MT Bold" pitchFamily="34" charset="0"/>
                  </a:rPr>
                  <a:t>Napiši jednadžbu neke </a:t>
                </a:r>
                <a:r>
                  <a:rPr lang="hr-HR" sz="2000" dirty="0" smtClean="0">
                    <a:latin typeface="Arial Rounded MT Bold" pitchFamily="34" charset="0"/>
                  </a:rPr>
                  <a:t>parabole koja poprima pozitivne</a:t>
                </a:r>
                <a:br>
                  <a:rPr lang="hr-HR" sz="2000" dirty="0" smtClean="0">
                    <a:latin typeface="Arial Rounded MT Bold" pitchFamily="34" charset="0"/>
                  </a:rPr>
                </a:br>
                <a:r>
                  <a:rPr lang="hr-HR" sz="2000" dirty="0" smtClean="0">
                    <a:latin typeface="Arial Rounded MT Bold" pitchFamily="34" charset="0"/>
                  </a:rPr>
                  <a:t>     </a:t>
                </a:r>
                <a:r>
                  <a:rPr lang="hr-HR" sz="2000" dirty="0">
                    <a:latin typeface="Arial Rounded MT Bold" pitchFamily="34" charset="0"/>
                  </a:rPr>
                  <a:t>vrijednosti na intervalu &lt;-3,5&gt;.</a:t>
                </a:r>
              </a:p>
              <a:p>
                <a:endParaRPr lang="hr-HR" sz="2000" dirty="0" smtClean="0"/>
              </a:p>
              <a:p>
                <a:endParaRPr lang="hr-HR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4766"/>
                <a:ext cx="8496944" cy="627864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48" t="-77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9250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916832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smtClean="0">
                <a:solidFill>
                  <a:srgbClr val="FF0000"/>
                </a:solidFill>
                <a:latin typeface="Arial Rounded MT Bold" pitchFamily="34" charset="0"/>
              </a:rPr>
              <a:t>P r v i   r a z r e d</a:t>
            </a:r>
            <a:endParaRPr lang="hr-HR" sz="4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8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750099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atin typeface="Arial Rounded MT Bold" pitchFamily="34" charset="0"/>
                <a:cs typeface="Calibri" pitchFamily="34" charset="0"/>
              </a:rPr>
              <a:t>Standardni zadatak u zbirci: Da li su slični trokuti sa stranicama duljina 2cm, 3cm, 4cm i 1cm, 1.5cm, 2cm? Ako jesu, odredi im koeficijent sličnosti.</a:t>
            </a:r>
          </a:p>
          <a:p>
            <a:endParaRPr lang="hr-HR" sz="2400" b="1" dirty="0">
              <a:latin typeface="Arial Rounded MT Bold" pitchFamily="34" charset="0"/>
              <a:cs typeface="Calibri" pitchFamily="34" charset="0"/>
            </a:endParaRPr>
          </a:p>
          <a:p>
            <a:r>
              <a:rPr lang="hr-HR" sz="2400" b="1" dirty="0" smtClean="0">
                <a:latin typeface="Arial Rounded MT Bold" pitchFamily="34" charset="0"/>
                <a:cs typeface="Calibri" pitchFamily="34" charset="0"/>
              </a:rPr>
              <a:t>Zadatak naglavačke: Odredi neki par sličnih trokuta sa koeficijentom sličnosti 2</a:t>
            </a:r>
            <a:r>
              <a:rPr lang="hr-HR" b="1" dirty="0" smtClean="0">
                <a:latin typeface="Arial Rounded MT Bold" pitchFamily="34" charset="0"/>
              </a:rPr>
              <a:t>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26" name="Picture 2" descr="C:\Users\Profesor\Desktop\stud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286124"/>
            <a:ext cx="41148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36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040506" y="839540"/>
                <a:ext cx="4848700" cy="4462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2000" b="1" dirty="0" smtClean="0">
                    <a:latin typeface="Arial Rounded MT Bold" pitchFamily="34" charset="0"/>
                  </a:rPr>
                  <a:t>Neke odgovore smo zapisali na ploču:</a:t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endParaRPr lang="hr-HR" sz="2000" b="1" dirty="0" smtClean="0">
                  <a:latin typeface="Arial Rounded MT Bold" pitchFamily="34" charset="0"/>
                </a:endParaRPr>
              </a:p>
              <a:p>
                <a:pPr/>
                <a:r>
                  <a:rPr lang="hr-HR" sz="2000" b="1" dirty="0" smtClean="0">
                    <a:latin typeface="Arial Rounded MT Bold" pitchFamily="34" charset="0"/>
                  </a:rPr>
                  <a:t/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800" b="1" i="0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hr-HR" sz="2800" b="1" i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hr-HR" sz="2800" b="1" i="0" smtClean="0">
                          <a:latin typeface="Cambria Math"/>
                        </a:rPr>
                        <m:t>:</m:t>
                      </m:r>
                      <m:r>
                        <a:rPr lang="hr-HR" sz="2800" b="1" i="0" smtClean="0">
                          <a:latin typeface="Cambria Math"/>
                        </a:rPr>
                        <m:t>𝟑</m:t>
                      </m:r>
                      <m:r>
                        <a:rPr lang="hr-HR" sz="2800" b="1" i="0" smtClean="0">
                          <a:latin typeface="Cambria Math"/>
                        </a:rPr>
                        <m:t>, </m:t>
                      </m:r>
                      <m:r>
                        <a:rPr lang="hr-HR" sz="2800" b="1" i="0" smtClean="0">
                          <a:latin typeface="Cambria Math"/>
                        </a:rPr>
                        <m:t>𝟒</m:t>
                      </m:r>
                      <m:r>
                        <a:rPr lang="hr-HR" sz="2800" b="1" i="0" smtClean="0">
                          <a:latin typeface="Cambria Math"/>
                        </a:rPr>
                        <m:t>,</m:t>
                      </m:r>
                      <m:r>
                        <a:rPr lang="hr-HR" sz="2800" b="1" i="0" smtClean="0">
                          <a:latin typeface="Cambria Math"/>
                        </a:rPr>
                        <m:t>𝟓</m:t>
                      </m:r>
                      <m:r>
                        <a:rPr lang="hr-HR" sz="2800" b="1" i="0" smtClean="0">
                          <a:latin typeface="Cambria Math"/>
                        </a:rPr>
                        <m:t>  </m:t>
                      </m:r>
                      <m:r>
                        <a:rPr lang="hr-HR" sz="2800" b="1" i="0" smtClean="0">
                          <a:latin typeface="Cambria Math"/>
                        </a:rPr>
                        <m:t>𝐢</m:t>
                      </m:r>
                      <m:r>
                        <a:rPr lang="hr-HR" sz="2800" b="1" i="0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hr-HR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800" b="1" i="0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hr-HR" sz="2800" b="1" i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hr-HR" sz="2800" b="1" i="0" smtClean="0">
                          <a:latin typeface="Cambria Math"/>
                        </a:rPr>
                        <m:t>:</m:t>
                      </m:r>
                      <m:r>
                        <a:rPr lang="hr-HR" sz="2800" b="1" i="0" smtClean="0">
                          <a:latin typeface="Cambria Math"/>
                        </a:rPr>
                        <m:t>𝟔</m:t>
                      </m:r>
                      <m:r>
                        <a:rPr lang="hr-HR" sz="2800" b="1" i="0" smtClean="0">
                          <a:latin typeface="Cambria Math"/>
                        </a:rPr>
                        <m:t>,</m:t>
                      </m:r>
                      <m:r>
                        <a:rPr lang="hr-HR" sz="2800" b="1" i="0" smtClean="0">
                          <a:latin typeface="Cambria Math"/>
                        </a:rPr>
                        <m:t>𝟖</m:t>
                      </m:r>
                      <m:r>
                        <a:rPr lang="hr-HR" sz="2800" b="1" i="0" smtClean="0">
                          <a:latin typeface="Cambria Math"/>
                        </a:rPr>
                        <m:t>,</m:t>
                      </m:r>
                      <m:r>
                        <a:rPr lang="hr-HR" sz="2800" b="1" i="0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hr-HR" sz="2800" b="1" dirty="0" smtClean="0">
                  <a:latin typeface="Arial Rounded MT Bold" pitchFamily="34" charset="0"/>
                </a:endParaRPr>
              </a:p>
              <a:p>
                <a:r>
                  <a:rPr lang="hr-HR" sz="2800" b="0" dirty="0" smtClean="0"/>
                  <a:t/>
                </a:r>
                <a:br>
                  <a:rPr lang="hr-HR" sz="2800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hr-HR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sz="2800" b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hr-HR" sz="28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r-HR" sz="2800" b="1" dirty="0" smtClean="0"/>
                  <a:t>: 10, 20, 15 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sz="2800" b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hr-HR" sz="28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hr-HR" sz="2800" b="1" dirty="0" smtClean="0"/>
                  <a:t>: 5,10,7.5</a:t>
                </a:r>
              </a:p>
              <a:p>
                <a:endParaRPr lang="hr-HR" sz="2800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sz="2800" b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hr-HR" sz="28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r-HR" sz="2800" b="1" dirty="0" smtClean="0"/>
                  <a:t>: 1,2,3  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sz="2800" b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hr-HR" sz="28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hr-HR" sz="2800" b="1" dirty="0" smtClean="0"/>
                  <a:t>: 2,4,6</a:t>
                </a:r>
                <a:br>
                  <a:rPr lang="hr-HR" sz="2800" b="1" dirty="0" smtClean="0"/>
                </a:br>
                <a:r>
                  <a:rPr lang="hr-HR" sz="2400" dirty="0" smtClean="0"/>
                  <a:t/>
                </a:r>
                <a:br>
                  <a:rPr lang="hr-HR" sz="2400" dirty="0" smtClean="0"/>
                </a:br>
                <a:endParaRPr lang="hr-HR" sz="2400" dirty="0" smtClean="0"/>
              </a:p>
              <a:p>
                <a:endParaRPr lang="hr-HR" dirty="0" smtClean="0"/>
              </a:p>
              <a:p>
                <a:endParaRPr lang="hr-HR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06" y="839540"/>
                <a:ext cx="4848700" cy="446276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384" t="-683" r="-75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Profesor\AppData\Local\Temp\Rar$DI53.904\ques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92696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3203848" y="4581128"/>
                <a:ext cx="356950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2800" b="1" i="1" strike="sngStrike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r-HR" sz="2800" b="1" i="0" strike="sngStrike" smtClean="0">
                            <a:latin typeface="Cambria Math"/>
                          </a:rPr>
                          <m:t> </m:t>
                        </m:r>
                        <m:r>
                          <a:rPr lang="hr-HR" sz="2800" b="1" strike="sngStrike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hr-HR" sz="2800" b="1" i="1" strike="sngStrike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r-HR" sz="2800" b="1" strike="sngStrike" dirty="0"/>
                  <a:t>: 1,2,3  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800" b="1" i="1" strike="sngStrike">
                            <a:latin typeface="Cambria Math"/>
                          </a:rPr>
                        </m:ctrlPr>
                      </m:sSubPr>
                      <m:e>
                        <m:r>
                          <a:rPr lang="hr-HR" sz="2800" b="1" strike="sngStrike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hr-HR" sz="2800" b="1" i="1" strike="sngStrike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hr-HR" sz="2800" b="1" strike="sngStrike" dirty="0"/>
                  <a:t>: 2,4,6</a:t>
                </a:r>
                <a:r>
                  <a:rPr lang="hr-HR" sz="2800" strike="sngStrike" dirty="0"/>
                  <a:t/>
                </a:r>
                <a:br>
                  <a:rPr lang="hr-HR" sz="2800" strike="sngStrike" dirty="0"/>
                </a:br>
                <a:endParaRPr lang="hr-HR" sz="2800" strike="sngStrike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581128"/>
                <a:ext cx="3569503" cy="95410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6369" r="-222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420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 flipH="1">
                <a:off x="755576" y="504434"/>
                <a:ext cx="7276238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b="1" dirty="0" smtClean="0">
                    <a:latin typeface="Arial Rounded MT Bold" pitchFamily="34" charset="0"/>
                  </a:rPr>
                  <a:t>Možemo li koristiti neki drugi teorem o sličnosti prilikom zadavanja ovog zadatka?</a:t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Odgovori učenika:</a:t>
                </a:r>
              </a:p>
              <a:p>
                <a:pPr/>
                <a:r>
                  <a:rPr lang="hr-HR" sz="2000" b="1" dirty="0" smtClean="0">
                    <a:latin typeface="Arial Rounded MT Bold" pitchFamily="34" charset="0"/>
                  </a:rPr>
                  <a:t/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hr-HR" sz="2000" b="1" i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hr-HR" sz="2000" b="1" i="0" smtClean="0">
                          <a:latin typeface="Cambria Math"/>
                        </a:rPr>
                        <m:t>:  </m:t>
                      </m:r>
                      <m:r>
                        <a:rPr lang="hr-HR" sz="2000" b="1" i="0" smtClean="0">
                          <a:latin typeface="Cambria Math"/>
                        </a:rPr>
                        <m:t>𝐚</m:t>
                      </m:r>
                      <m:r>
                        <a:rPr lang="hr-HR" sz="2000" b="1" i="0" smtClean="0">
                          <a:latin typeface="Cambria Math"/>
                        </a:rPr>
                        <m:t>=</m:t>
                      </m:r>
                      <m:r>
                        <a:rPr lang="hr-HR" sz="2000" b="1" i="0" smtClean="0">
                          <a:latin typeface="Cambria Math"/>
                        </a:rPr>
                        <m:t>𝟑</m:t>
                      </m:r>
                      <m:r>
                        <a:rPr lang="hr-HR" sz="2000" b="1" i="0" smtClean="0">
                          <a:latin typeface="Cambria Math"/>
                        </a:rPr>
                        <m:t>, </m:t>
                      </m:r>
                      <m:r>
                        <a:rPr lang="hr-HR" sz="2000" b="1" i="0" smtClean="0">
                          <a:latin typeface="Cambria Math"/>
                        </a:rPr>
                        <m:t>𝐛</m:t>
                      </m:r>
                      <m:r>
                        <a:rPr lang="hr-HR" sz="2000" b="1" i="0" smtClean="0">
                          <a:latin typeface="Cambria Math"/>
                        </a:rPr>
                        <m:t>=</m:t>
                      </m:r>
                      <m:r>
                        <a:rPr lang="hr-HR" sz="2000" b="1" i="0" smtClean="0">
                          <a:latin typeface="Cambria Math"/>
                        </a:rPr>
                        <m:t>𝟒</m:t>
                      </m:r>
                      <m:r>
                        <a:rPr lang="hr-HR" sz="2000" b="1" i="0" smtClean="0">
                          <a:latin typeface="Cambria Math"/>
                        </a:rPr>
                        <m:t>, 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𝛄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°, </m:t>
                      </m:r>
                      <m:sSub>
                        <m:sSubPr>
                          <m:ctrlPr>
                            <a:rPr lang="hr-HR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:</m:t>
                      </m:r>
                      <m:sSup>
                        <m:sSupPr>
                          <m:ctrlPr>
                            <a:rPr lang="hr-HR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𝐚</m:t>
                          </m:r>
                        </m:e>
                        <m:sup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, </m:t>
                      </m:r>
                      <m:sSup>
                        <m:sSupPr>
                          <m:ctrlPr>
                            <a:rPr lang="hr-HR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𝐛</m:t>
                          </m:r>
                        </m:e>
                        <m:sup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, </m:t>
                      </m:r>
                      <m:sSup>
                        <m:sSupPr>
                          <m:ctrlPr>
                            <a:rPr lang="hr-HR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𝛄</m:t>
                          </m:r>
                        </m:e>
                        <m:sup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°  </m:t>
                      </m:r>
                    </m:oMath>
                  </m:oMathPara>
                </a14:m>
                <a:r>
                  <a:rPr lang="hr-HR" sz="2000" b="1" dirty="0" smtClean="0">
                    <a:latin typeface="Arial Rounded MT Bold" pitchFamily="34" charset="0"/>
                    <a:ea typeface="Cambria Math"/>
                  </a:rPr>
                  <a:t/>
                </a:r>
                <a:br>
                  <a:rPr lang="hr-HR" sz="2000" b="1" dirty="0" smtClean="0">
                    <a:latin typeface="Arial Rounded MT Bold" pitchFamily="34" charset="0"/>
                    <a:ea typeface="Cambria Math"/>
                  </a:rPr>
                </a:br>
                <a:endParaRPr lang="hr-HR" sz="2000" b="1" dirty="0" smtClean="0">
                  <a:latin typeface="Arial Rounded MT Bold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1" i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hr-HR" sz="2000" b="1" i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hr-HR" sz="2000" b="1" i="0">
                          <a:latin typeface="Cambria Math"/>
                        </a:rPr>
                        <m:t>:  </m:t>
                      </m:r>
                      <m:r>
                        <a:rPr lang="hr-HR" sz="2000" b="1" i="0">
                          <a:latin typeface="Cambria Math"/>
                        </a:rPr>
                        <m:t>𝐚</m:t>
                      </m:r>
                      <m:r>
                        <a:rPr lang="hr-HR" sz="2000" b="1" i="0">
                          <a:latin typeface="Cambria Math"/>
                        </a:rPr>
                        <m:t>=</m:t>
                      </m:r>
                      <m:r>
                        <a:rPr lang="hr-HR" sz="2000" b="1" i="0">
                          <a:latin typeface="Cambria Math"/>
                        </a:rPr>
                        <m:t>𝟑</m:t>
                      </m:r>
                      <m:r>
                        <a:rPr lang="hr-HR" sz="2000" b="1" i="0">
                          <a:latin typeface="Cambria Math"/>
                        </a:rPr>
                        <m:t>, </m:t>
                      </m:r>
                      <m:r>
                        <a:rPr lang="el-GR" sz="2000" b="1" i="0" smtClean="0">
                          <a:latin typeface="Cambria Math"/>
                        </a:rPr>
                        <m:t>𝛃</m:t>
                      </m:r>
                      <m:r>
                        <a:rPr lang="hr-HR" sz="2000" b="1" i="0" smtClean="0">
                          <a:latin typeface="Cambria Math"/>
                        </a:rPr>
                        <m:t>=</m:t>
                      </m:r>
                      <m:r>
                        <a:rPr lang="hr-HR" sz="2000" b="1" i="0" smtClean="0">
                          <a:latin typeface="Cambria Math"/>
                        </a:rPr>
                        <m:t>𝟑𝟑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hr-HR" sz="2000" b="1" i="0">
                          <a:latin typeface="Cambria Math"/>
                        </a:rPr>
                        <m:t>, </m:t>
                      </m:r>
                      <m:r>
                        <a:rPr lang="hr-HR" sz="2000" b="1" i="0">
                          <a:latin typeface="Cambria Math"/>
                          <a:ea typeface="Cambria Math"/>
                        </a:rPr>
                        <m:t>𝛄</m:t>
                      </m:r>
                      <m:r>
                        <a:rPr lang="hr-HR" sz="2000" b="1" i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1" i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hr-HR" sz="2000" b="1" i="0">
                          <a:latin typeface="Cambria Math"/>
                          <a:ea typeface="Cambria Math"/>
                        </a:rPr>
                        <m:t>°, </m:t>
                      </m:r>
                      <m:sSub>
                        <m:sSubPr>
                          <m:ctrlPr>
                            <a:rPr lang="hr-HR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1" i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hr-HR" sz="2000" b="1" i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hr-HR" sz="2000" b="1" i="0">
                          <a:latin typeface="Cambria Math"/>
                          <a:ea typeface="Cambria Math"/>
                        </a:rPr>
                        <m:t>:</m:t>
                      </m:r>
                      <m:sSup>
                        <m:sSupPr>
                          <m:ctrlPr>
                            <a:rPr lang="hr-HR" sz="20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1" i="0">
                              <a:latin typeface="Cambria Math"/>
                              <a:ea typeface="Cambria Math"/>
                            </a:rPr>
                            <m:t>𝐚</m:t>
                          </m:r>
                        </m:e>
                        <m:sup>
                          <m:r>
                            <a:rPr lang="hr-HR" sz="2000" b="1" i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hr-HR" sz="2000" b="1" i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1" i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hr-HR" sz="2000" b="1" i="0">
                          <a:latin typeface="Cambria Math"/>
                          <a:ea typeface="Cambria Math"/>
                        </a:rPr>
                        <m:t>, </m:t>
                      </m:r>
                      <m:sSup>
                        <m:sSupPr>
                          <m:ctrlPr>
                            <a:rPr lang="hr-HR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l-GR" sz="2000" b="1" i="0" smtClean="0">
                              <a:latin typeface="Cambria Math"/>
                              <a:ea typeface="Cambria Math"/>
                            </a:rPr>
                            <m:t>𝛃</m:t>
                          </m:r>
                        </m:e>
                        <m:sup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hr-HR" sz="2000" b="1" i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𝟑𝟑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°, </m:t>
                      </m:r>
                    </m:oMath>
                  </m:oMathPara>
                </a14:m>
                <a:endParaRPr lang="hr-HR" sz="2000" b="1" dirty="0" smtClean="0">
                  <a:latin typeface="Arial Rounded MT Bold" pitchFamily="34" charset="0"/>
                  <a:ea typeface="Cambria Math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  <a:ea typeface="Cambria Math"/>
                  </a:rPr>
                  <a:t>        </a:t>
                </a:r>
                <a14:m>
                  <m:oMath xmlns:m="http://schemas.openxmlformats.org/officeDocument/2006/math">
                    <m:r>
                      <a:rPr lang="el-GR" sz="2000" b="1" i="0" smtClean="0">
                        <a:latin typeface="Cambria Math"/>
                        <a:ea typeface="Cambria Math"/>
                      </a:rPr>
                      <m:t>𝛄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′</m:t>
                    </m:r>
                    <m:r>
                      <a:rPr lang="hr-HR" sz="2000" b="1" i="0">
                        <a:latin typeface="Cambria Math"/>
                        <a:ea typeface="Cambria Math"/>
                      </a:rPr>
                      <m:t>=</m:t>
                    </m:r>
                    <m:r>
                      <a:rPr lang="hr-HR" sz="2000" b="1" i="0">
                        <a:latin typeface="Cambria Math"/>
                        <a:ea typeface="Cambria Math"/>
                      </a:rPr>
                      <m:t>𝟗𝟎</m:t>
                    </m:r>
                    <m:r>
                      <a:rPr lang="hr-HR" sz="2000" b="1" i="0">
                        <a:latin typeface="Cambria Math"/>
                        <a:ea typeface="Cambria Math"/>
                      </a:rPr>
                      <m:t>° </m:t>
                    </m:r>
                  </m:oMath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endParaRPr lang="hr-HR" sz="2000" b="1" dirty="0">
                  <a:latin typeface="Arial Rounded MT Bold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r-HR" sz="2000" b="1" i="0" smtClean="0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hr-HR" sz="2000" b="1" i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hr-HR" sz="2000" b="1" i="0" smtClean="0">
                        <a:latin typeface="Cambria Math"/>
                      </a:rPr>
                      <m:t>: 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  a=</a:t>
                </a:r>
                <a14:m>
                  <m:oMath xmlns:m="http://schemas.openxmlformats.org/officeDocument/2006/math">
                    <m:r>
                      <a:rPr lang="hr-HR" sz="2000" b="1" i="0" dirty="0" smtClean="0">
                        <a:latin typeface="Cambria Math"/>
                      </a:rPr>
                      <m:t>𝟓</m:t>
                    </m:r>
                    <m:r>
                      <a:rPr lang="hr-HR" sz="2000" b="1" i="0" dirty="0" smtClean="0">
                        <a:latin typeface="Cambria Math"/>
                      </a:rPr>
                      <m:t>,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𝛂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𝟑𝟑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°,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𝛃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𝟖𝟐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°,</m:t>
                    </m:r>
                    <m:sSub>
                      <m:sSubPr>
                        <m:ctrlPr>
                          <a:rPr lang="hr-HR" sz="20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r-HR" sz="2000" b="1" i="0" dirty="0" smtClean="0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hr-HR" sz="2000" b="1" i="0" dirty="0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hr-HR" sz="2000" b="1" i="0" dirty="0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hr-HR" sz="20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0" dirty="0" smtClean="0"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hr-HR" sz="2000" b="1" i="0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hr-HR" sz="2000" b="1" i="0" dirty="0" smtClean="0">
                        <a:latin typeface="Cambria Math"/>
                      </a:rPr>
                      <m:t>=</m:t>
                    </m:r>
                    <m:r>
                      <a:rPr lang="hr-HR" sz="2000" b="1" i="0" dirty="0" smtClean="0">
                        <a:latin typeface="Cambria Math"/>
                      </a:rPr>
                      <m:t>𝟏𝟎</m:t>
                    </m:r>
                    <m:r>
                      <a:rPr lang="hr-HR" sz="2000" b="1" i="0" dirty="0" smtClean="0">
                        <a:latin typeface="Cambria Math"/>
                      </a:rPr>
                      <m:t>,  </m:t>
                    </m:r>
                    <m:sSup>
                      <m:sSupPr>
                        <m:ctrlPr>
                          <a:rPr lang="hr-HR" sz="2000" b="1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1" i="0" dirty="0" smtClean="0">
                            <a:latin typeface="Cambria Math"/>
                            <a:ea typeface="Cambria Math"/>
                          </a:rPr>
                          <m:t>𝛄</m:t>
                        </m:r>
                      </m:e>
                      <m:sup>
                        <m:r>
                          <a:rPr lang="hr-HR" sz="2000" b="1" i="0" dirty="0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𝟔𝟓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°,  </m:t>
                    </m:r>
                    <m:sSup>
                      <m:sSupPr>
                        <m:ctrlPr>
                          <a:rPr lang="hr-HR" sz="2000" b="1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1" i="0" dirty="0" smtClean="0">
                            <a:latin typeface="Cambria Math"/>
                            <a:ea typeface="Cambria Math"/>
                          </a:rPr>
                          <m:t>       </m:t>
                        </m:r>
                        <m:r>
                          <a:rPr lang="hr-HR" sz="2000" b="1" i="0" dirty="0" smtClean="0">
                            <a:latin typeface="Cambria Math"/>
                            <a:ea typeface="Cambria Math"/>
                          </a:rPr>
                          <m:t>𝛃</m:t>
                        </m:r>
                      </m:e>
                      <m:sup>
                        <m:r>
                          <a:rPr lang="hr-HR" sz="2000" b="1" i="0" dirty="0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𝟖𝟐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hr-HR" sz="2000" b="1" dirty="0">
                  <a:latin typeface="Arial Rounded MT Bold" pitchFamily="34" charset="0"/>
                </a:endParaRPr>
              </a:p>
              <a:p>
                <a:endParaRPr lang="hr-HR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5576" y="504434"/>
                <a:ext cx="7276238" cy="344709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921" t="-88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756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8794" y="1214422"/>
            <a:ext cx="5286412" cy="4317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89100" y="52841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Arial Rounded MT Bold" pitchFamily="34" charset="0"/>
                <a:cs typeface="Calibri" pitchFamily="34" charset="0"/>
              </a:rPr>
              <a:t>Evo  odgovora pomoću sličice:</a:t>
            </a:r>
            <a:endParaRPr lang="hr-HR" sz="2000" b="1" dirty="0">
              <a:latin typeface="Arial Rounded MT Bold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25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571612"/>
            <a:ext cx="4997879" cy="4429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76672"/>
            <a:ext cx="3292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latin typeface="Arial Rounded MT Bold" pitchFamily="34" charset="0"/>
                <a:cs typeface="Calibri" pitchFamily="34" charset="0"/>
              </a:rPr>
              <a:t>Evo još jednog odgovora</a:t>
            </a:r>
            <a:r>
              <a:rPr lang="hr-HR" dirty="0" smtClean="0"/>
              <a:t>:</a:t>
            </a:r>
            <a:endParaRPr lang="hr-HR" dirty="0"/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76056" y="1132012"/>
            <a:ext cx="3528392" cy="755271"/>
          </a:xfrm>
          <a:prstGeom prst="rect">
            <a:avLst/>
          </a:prstGeom>
          <a:blipFill rotWithShape="1">
            <a:blip r:embed="rId3" cstate="print"/>
            <a:stretch>
              <a:fillRect l="-1557" b="-4032"/>
            </a:stretch>
          </a:blipFill>
        </p:spPr>
        <p:txBody>
          <a:bodyPr/>
          <a:lstStyle/>
          <a:p>
            <a:r>
              <a:rPr lang="hr-HR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7612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285860"/>
            <a:ext cx="6960071" cy="4398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76672"/>
            <a:ext cx="3054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latin typeface="Arial Rounded MT Bold" pitchFamily="34" charset="0"/>
                <a:cs typeface="Calibri" pitchFamily="34" charset="0"/>
              </a:rPr>
              <a:t>Sjetili su se homotetije:</a:t>
            </a:r>
            <a:endParaRPr lang="hr-HR" sz="2000" b="1" dirty="0">
              <a:latin typeface="Arial Rounded MT Bold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 flipH="1">
                <a:off x="1161334" y="1935280"/>
                <a:ext cx="2114521" cy="537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hom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/>
                          </a:rPr>
                          <m:t>𝑆</m:t>
                        </m:r>
                        <m:r>
                          <a:rPr lang="hr-HR" b="0" i="1" smtClean="0">
                            <a:latin typeface="Cambria Math"/>
                          </a:rPr>
                          <m:t>, </m:t>
                        </m:r>
                        <m:f>
                          <m:fPr>
                            <m:ctrlPr>
                              <a:rPr lang="hr-HR" b="0" i="1" smtClean="0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hr-H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r-HR" b="0" i="1" smtClean="0">
                                    <a:latin typeface="Cambria Math"/>
                                  </a:rPr>
                                  <m:t>𝑆𝐴</m:t>
                                </m:r>
                                <m:r>
                                  <a:rPr lang="hr-HR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hr-H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r-HR" b="0" i="1" smtClean="0">
                                    <a:latin typeface="Cambria Math"/>
                                  </a:rPr>
                                  <m:t>𝑆𝐴</m:t>
                                </m:r>
                              </m:e>
                            </m:d>
                          </m:den>
                        </m:f>
                        <m:r>
                          <a:rPr lang="hr-HR" b="0" i="1" smtClean="0">
                            <a:latin typeface="Cambria Math"/>
                          </a:rPr>
                          <m:t>=2</m:t>
                        </m:r>
                      </m:e>
                    </m:d>
                  </m:oMath>
                </a14:m>
                <a:endParaRPr lang="hr-HR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61334" y="1935280"/>
                <a:ext cx="2114521" cy="53739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60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9668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827584" y="548680"/>
                <a:ext cx="66475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2000" b="1" dirty="0" smtClean="0">
                    <a:latin typeface="Arial Rounded MT Bold" pitchFamily="34" charset="0"/>
                  </a:rPr>
                  <a:t>Još jedna homotetija:      </a:t>
                </a:r>
                <a14:m>
                  <m:oMath xmlns:m="http://schemas.openxmlformats.org/officeDocument/2006/math">
                    <m:r>
                      <a:rPr lang="hr-HR" sz="2000" b="1" i="0" smtClean="0">
                        <a:latin typeface="Cambria Math"/>
                      </a:rPr>
                      <m:t>𝐡𝐨𝐦</m:t>
                    </m:r>
                    <m:d>
                      <m:d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r-HR" sz="2000" b="1" i="0" smtClean="0">
                            <a:latin typeface="Cambria Math"/>
                          </a:rPr>
                          <m:t>𝐒</m:t>
                        </m:r>
                        <m:r>
                          <a:rPr lang="hr-HR" sz="2000" b="1" i="0" smtClean="0">
                            <a:latin typeface="Cambria Math"/>
                          </a:rPr>
                          <m:t>,−</m:t>
                        </m:r>
                        <m:r>
                          <a:rPr lang="hr-HR" sz="2000" b="1" i="0" smtClean="0">
                            <a:latin typeface="Cambria Math"/>
                          </a:rPr>
                          <m:t>𝟐</m:t>
                        </m:r>
                        <m:r>
                          <a:rPr lang="hr-HR" sz="2000" b="1" i="0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hr-HR" sz="2000" b="1" i="0" smtClean="0">
                        <a:latin typeface="Cambria Math"/>
                      </a:rPr>
                      <m:t>,  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𝐀𝐁𝐂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~∆</m:t>
                    </m:r>
                    <m:sSup>
                      <m:sSupPr>
                        <m:ctrlPr>
                          <a:rPr lang="hr-HR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1" i="0" smtClean="0">
                            <a:latin typeface="Cambria Math"/>
                            <a:ea typeface="Cambria Math"/>
                          </a:rPr>
                          <m:t>𝐀</m:t>
                        </m:r>
                      </m:e>
                      <m:sup>
                        <m:r>
                          <a:rPr lang="hr-HR" sz="2000" b="1" i="0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hr-HR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1" i="0" smtClean="0">
                            <a:latin typeface="Cambria Math"/>
                            <a:ea typeface="Cambria Math"/>
                          </a:rPr>
                          <m:t>𝐁</m:t>
                        </m:r>
                      </m:e>
                      <m:sup>
                        <m:r>
                          <a:rPr lang="hr-HR" sz="2000" b="1" i="0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hr-HR" sz="2000" b="1" i="0" smtClean="0">
                        <a:latin typeface="Cambria Math"/>
                        <a:ea typeface="Cambria Math"/>
                      </a:rPr>
                      <m:t>𝐂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′ </m:t>
                    </m:r>
                  </m:oMath>
                </a14:m>
                <a:endParaRPr lang="hr-HR" sz="2000" b="1" dirty="0">
                  <a:latin typeface="Arial Rounded MT Bold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48680"/>
                <a:ext cx="6647589" cy="40011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009" t="-7576" b="-2575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071546"/>
            <a:ext cx="4882864" cy="4873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6719907" y="1649016"/>
                <a:ext cx="1898725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dirty="0" smtClean="0"/>
                  <a:t>Pitanje: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hr-HR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hr-HR" sz="2400" b="0" i="0" smtClean="0">
                                <a:latin typeface="Cambria Math"/>
                              </a:rPr>
                              <m:t>SA</m:t>
                            </m:r>
                            <m:r>
                              <a:rPr lang="hr-HR" sz="2400" b="0" i="0" smtClean="0">
                                <a:latin typeface="Cambria Math"/>
                              </a:rPr>
                              <m:t>′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r-HR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hr-HR" sz="2400" b="0" i="0" smtClean="0">
                                <a:latin typeface="Cambria Math"/>
                              </a:rPr>
                              <m:t>SA</m:t>
                            </m:r>
                          </m:e>
                        </m:d>
                      </m:den>
                    </m:f>
                    <m:r>
                      <a:rPr lang="hr-HR" sz="2400" b="0" i="0" smtClean="0">
                        <a:latin typeface="Cambria Math"/>
                      </a:rPr>
                      <m:t>=?</m:t>
                    </m:r>
                  </m:oMath>
                </a14:m>
                <a:endParaRPr lang="hr-HR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907" y="1649016"/>
                <a:ext cx="1898725" cy="67672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8603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1000" y="1926124"/>
            <a:ext cx="3095625" cy="30956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19672" y="1628800"/>
            <a:ext cx="915122" cy="300813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GDJE</a:t>
            </a:r>
            <a:endParaRPr lang="hr-HR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1926124"/>
            <a:ext cx="915122" cy="300210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hr-HR" sz="4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KADA</a:t>
            </a:r>
            <a:endParaRPr lang="hr-HR" sz="4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42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2696"/>
            <a:ext cx="3571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Arial Rounded MT Bold" pitchFamily="34" charset="0"/>
                <a:cs typeface="Calibri" pitchFamily="34" charset="0"/>
              </a:rPr>
              <a:t>Nakon ovog primjera </a:t>
            </a:r>
            <a:br>
              <a:rPr lang="hr-HR" sz="2000" b="1" dirty="0" smtClean="0">
                <a:latin typeface="Arial Rounded MT Bold" pitchFamily="34" charset="0"/>
                <a:cs typeface="Calibri" pitchFamily="34" charset="0"/>
              </a:rPr>
            </a:br>
            <a:r>
              <a:rPr lang="hr-HR" sz="2000" b="1" dirty="0" smtClean="0">
                <a:latin typeface="Arial Rounded MT Bold" pitchFamily="34" charset="0"/>
                <a:cs typeface="Calibri" pitchFamily="34" charset="0"/>
              </a:rPr>
              <a:t>učenici su imali mnoštvo </a:t>
            </a:r>
            <a:br>
              <a:rPr lang="hr-HR" sz="2000" b="1" dirty="0" smtClean="0">
                <a:latin typeface="Arial Rounded MT Bold" pitchFamily="34" charset="0"/>
                <a:cs typeface="Calibri" pitchFamily="34" charset="0"/>
              </a:rPr>
            </a:br>
            <a:r>
              <a:rPr lang="hr-HR" sz="2000" b="1" dirty="0" smtClean="0">
                <a:latin typeface="Arial Rounded MT Bold" pitchFamily="34" charset="0"/>
                <a:cs typeface="Calibri" pitchFamily="34" charset="0"/>
              </a:rPr>
              <a:t>ideja za osmišljavanje </a:t>
            </a:r>
            <a:br>
              <a:rPr lang="hr-HR" sz="2000" b="1" dirty="0" smtClean="0">
                <a:latin typeface="Arial Rounded MT Bold" pitchFamily="34" charset="0"/>
                <a:cs typeface="Calibri" pitchFamily="34" charset="0"/>
              </a:rPr>
            </a:br>
            <a:r>
              <a:rPr lang="hr-HR" sz="2000" b="1" dirty="0" smtClean="0">
                <a:latin typeface="Arial Rounded MT Bold" pitchFamily="34" charset="0"/>
                <a:cs typeface="Calibri" pitchFamily="34" charset="0"/>
              </a:rPr>
              <a:t>traženog para trokuta, ali vrijeme je neumoljivo. </a:t>
            </a:r>
            <a:br>
              <a:rPr lang="hr-HR" sz="2000" b="1" dirty="0" smtClean="0">
                <a:latin typeface="Arial Rounded MT Bold" pitchFamily="34" charset="0"/>
                <a:cs typeface="Calibri" pitchFamily="34" charset="0"/>
              </a:rPr>
            </a:br>
            <a:r>
              <a:rPr lang="hr-HR" sz="2000" b="1" dirty="0" smtClean="0">
                <a:latin typeface="Arial Rounded MT Bold" pitchFamily="34" charset="0"/>
                <a:cs typeface="Calibri" pitchFamily="34" charset="0"/>
              </a:rPr>
              <a:t>Domaća zadaća za sljedeći put: svoje ideje za traženi zadatak zapisati. </a:t>
            </a:r>
            <a:endParaRPr lang="hr-HR" sz="2000" b="1" dirty="0">
              <a:latin typeface="Arial Rounded MT Bold" pitchFamily="34" charset="0"/>
              <a:cs typeface="Calibri" pitchFamily="34" charset="0"/>
            </a:endParaRPr>
          </a:p>
        </p:txBody>
      </p:sp>
      <p:pic>
        <p:nvPicPr>
          <p:cNvPr id="6146" name="Picture 2" descr="http://os-knezmislav-kastelsucurac.skole.hr/upload/os-knezmislav-kastelsucurac/images/newsimg/550/Image/be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785926"/>
            <a:ext cx="2527384" cy="2633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73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73607"/>
            <a:ext cx="763284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 Rounded MT Bold" pitchFamily="34" charset="0"/>
              </a:rPr>
              <a:t>Maturanti....</a:t>
            </a:r>
          </a:p>
          <a:p>
            <a:r>
              <a:rPr lang="hr-HR" b="1" dirty="0" smtClean="0">
                <a:latin typeface="Arial Rounded MT Bold" pitchFamily="34" charset="0"/>
              </a:rPr>
              <a:t/>
            </a:r>
            <a:br>
              <a:rPr lang="hr-HR" b="1" dirty="0" smtClean="0">
                <a:latin typeface="Arial Rounded MT Bold" pitchFamily="34" charset="0"/>
              </a:rPr>
            </a:br>
            <a:r>
              <a:rPr lang="hr-HR" b="1" dirty="0" smtClean="0">
                <a:latin typeface="Arial Rounded MT Bold" pitchFamily="34" charset="0"/>
              </a:rPr>
              <a:t>Tipični zadatak u zbirkama: Izračunaj površinu trokuta ako je poznato.... </a:t>
            </a:r>
          </a:p>
          <a:p>
            <a:r>
              <a:rPr lang="hr-HR" b="1" dirty="0">
                <a:latin typeface="Arial Rounded MT Bold" pitchFamily="34" charset="0"/>
              </a:rPr>
              <a:t/>
            </a:r>
            <a:br>
              <a:rPr lang="hr-HR" b="1" dirty="0">
                <a:latin typeface="Arial Rounded MT Bold" pitchFamily="34" charset="0"/>
              </a:rPr>
            </a:br>
            <a:r>
              <a:rPr lang="hr-HR" b="1" dirty="0" smtClean="0">
                <a:latin typeface="Arial Rounded MT Bold" pitchFamily="34" charset="0"/>
              </a:rPr>
              <a:t>Zadatak naglavačke: Jednoznačno zadaj trokut čija je površina 20 kv.jed.</a:t>
            </a:r>
          </a:p>
          <a:p>
            <a:endParaRPr lang="hr-HR" b="1" dirty="0">
              <a:latin typeface="Arial Rounded MT Bold" pitchFamily="34" charset="0"/>
            </a:endParaRPr>
          </a:p>
          <a:p>
            <a:r>
              <a:rPr lang="hr-HR" b="1" dirty="0" smtClean="0">
                <a:latin typeface="Arial Rounded MT Bold" pitchFamily="34" charset="0"/>
              </a:rPr>
              <a:t>Odgovori učenika – OU</a:t>
            </a:r>
          </a:p>
          <a:p>
            <a:endParaRPr lang="hr-HR" b="1" dirty="0" smtClean="0">
              <a:latin typeface="Arial Rounded MT Bold" pitchFamily="34" charset="0"/>
            </a:endParaRPr>
          </a:p>
          <a:p>
            <a:r>
              <a:rPr lang="hr-HR" b="1" dirty="0" smtClean="0">
                <a:latin typeface="Arial Rounded MT Bold" pitchFamily="34" charset="0"/>
              </a:rPr>
              <a:t>OU1: Da bismo izračunali površinu treba nam duljina stranice i duljina visine na tu stranicu.</a:t>
            </a:r>
          </a:p>
          <a:p>
            <a:endParaRPr lang="hr-HR" b="1" dirty="0" smtClean="0">
              <a:latin typeface="Arial Rounded MT Bold" pitchFamily="34" charset="0"/>
            </a:endParaRPr>
          </a:p>
          <a:p>
            <a:r>
              <a:rPr lang="hr-HR" b="1" dirty="0" smtClean="0">
                <a:latin typeface="Arial Rounded MT Bold" pitchFamily="34" charset="0"/>
              </a:rPr>
              <a:t>PROF: Točno, ali u zadatku postoji još jedan zahtjev.</a:t>
            </a:r>
          </a:p>
          <a:p>
            <a:endParaRPr lang="hr-HR" b="1" dirty="0" smtClean="0">
              <a:latin typeface="Arial Rounded MT Bold" pitchFamily="34" charset="0"/>
            </a:endParaRPr>
          </a:p>
          <a:p>
            <a:r>
              <a:rPr lang="hr-HR" b="1" dirty="0" smtClean="0">
                <a:latin typeface="Arial Rounded MT Bold" pitchFamily="34" charset="0"/>
              </a:rPr>
              <a:t>OU2: Riječ jednoznačno- traži se točno jedan trokut.</a:t>
            </a:r>
          </a:p>
          <a:p>
            <a:endParaRPr lang="hr-HR" b="1" dirty="0" smtClean="0">
              <a:latin typeface="Arial Rounded MT Bold" pitchFamily="34" charset="0"/>
            </a:endParaRPr>
          </a:p>
          <a:p>
            <a:r>
              <a:rPr lang="hr-HR" b="1" dirty="0" smtClean="0">
                <a:latin typeface="Arial Rounded MT Bold" pitchFamily="34" charset="0"/>
              </a:rPr>
              <a:t>OU3: Evo jednog: pravokutni sa duljinama kateta 5 i 8.</a:t>
            </a:r>
          </a:p>
          <a:p>
            <a:r>
              <a:rPr lang="hr-HR" b="1" dirty="0" smtClean="0">
                <a:latin typeface="Arial Rounded MT Bold" pitchFamily="34" charset="0"/>
              </a:rPr>
              <a:t/>
            </a:r>
            <a:br>
              <a:rPr lang="hr-HR" b="1" dirty="0" smtClean="0">
                <a:latin typeface="Arial Rounded MT Bold" pitchFamily="34" charset="0"/>
              </a:rPr>
            </a:br>
            <a:r>
              <a:rPr lang="hr-HR" b="1" dirty="0" smtClean="0">
                <a:latin typeface="Arial Rounded MT Bold" pitchFamily="34" charset="0"/>
              </a:rPr>
              <a:t>PROF: Kako znamo da je to jedini takav trokut ?</a:t>
            </a:r>
          </a:p>
          <a:p>
            <a:endParaRPr lang="hr-HR" dirty="0" smtClean="0">
              <a:latin typeface="Arial Rounded MT Bold" pitchFamily="34" charset="0"/>
            </a:endParaRPr>
          </a:p>
          <a:p>
            <a:r>
              <a:rPr lang="hr-HR" dirty="0" smtClean="0">
                <a:latin typeface="Arial Rounded MT Bold" pitchFamily="34" charset="0"/>
              </a:rPr>
              <a:t>OU3: SKS teorem o sukladnosti.</a:t>
            </a:r>
          </a:p>
          <a:p>
            <a:endParaRPr lang="hr-HR" dirty="0" smtClean="0"/>
          </a:p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xmlns="" val="211049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683568" y="476672"/>
                <a:ext cx="6408712" cy="4455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b="1" dirty="0">
                    <a:latin typeface="Arial Rounded MT Bold" pitchFamily="34" charset="0"/>
                  </a:rPr>
                  <a:t>PROF: Nabrojite još nekoliko pravokutnih tako zadanih</a:t>
                </a:r>
                <a:r>
                  <a:rPr lang="hr-HR" b="1" dirty="0" smtClean="0">
                    <a:latin typeface="Arial Rounded MT Bold" pitchFamily="34" charset="0"/>
                  </a:rPr>
                  <a:t>.</a:t>
                </a:r>
              </a:p>
              <a:p>
                <a:endParaRPr lang="hr-HR" b="1" dirty="0">
                  <a:latin typeface="Arial Rounded MT Bold" pitchFamily="34" charset="0"/>
                </a:endParaRPr>
              </a:p>
              <a:p>
                <a:r>
                  <a:rPr lang="hr-HR" b="1" dirty="0" smtClean="0">
                    <a:latin typeface="Arial Rounded MT Bold" pitchFamily="34" charset="0"/>
                  </a:rPr>
                  <a:t>OU</a:t>
                </a:r>
                <a:r>
                  <a:rPr lang="hr-HR" b="1" dirty="0">
                    <a:latin typeface="Arial Rounded MT Bold" pitchFamily="34" charset="0"/>
                  </a:rPr>
                  <a:t>: Katete 4 i 10, 2 i 20 itd</a:t>
                </a:r>
                <a:r>
                  <a:rPr lang="hr-HR" b="1" dirty="0" smtClean="0">
                    <a:latin typeface="Arial Rounded MT Bold" pitchFamily="34" charset="0"/>
                  </a:rPr>
                  <a:t>.</a:t>
                </a:r>
                <a:endParaRPr lang="hr-HR" b="1" dirty="0">
                  <a:latin typeface="Arial Rounded MT Bold" pitchFamily="34" charset="0"/>
                </a:endParaRPr>
              </a:p>
              <a:p>
                <a:r>
                  <a:rPr lang="hr-HR" b="1" dirty="0">
                    <a:latin typeface="Arial Rounded MT Bold" pitchFamily="34" charset="0"/>
                  </a:rPr>
                  <a:t/>
                </a:r>
                <a:br>
                  <a:rPr lang="hr-HR" b="1" dirty="0">
                    <a:latin typeface="Arial Rounded MT Bold" pitchFamily="34" charset="0"/>
                  </a:rPr>
                </a:br>
                <a:r>
                  <a:rPr lang="hr-HR" b="1" dirty="0">
                    <a:latin typeface="Arial Rounded MT Bold" pitchFamily="34" charset="0"/>
                  </a:rPr>
                  <a:t>PROF: Nećemo više pravokutne trokute, idemo dalje</a:t>
                </a:r>
                <a:r>
                  <a:rPr lang="hr-HR" b="1" dirty="0" smtClean="0">
                    <a:latin typeface="Arial Rounded MT Bold" pitchFamily="34" charset="0"/>
                  </a:rPr>
                  <a:t>..</a:t>
                </a:r>
              </a:p>
              <a:p>
                <a:endParaRPr lang="hr-HR" b="1" dirty="0">
                  <a:latin typeface="Arial Rounded MT Bold" pitchFamily="34" charset="0"/>
                </a:endParaRPr>
              </a:p>
              <a:p>
                <a:r>
                  <a:rPr lang="hr-HR" b="1" dirty="0" smtClean="0">
                    <a:latin typeface="Arial Rounded MT Bold" pitchFamily="34" charset="0"/>
                  </a:rPr>
                  <a:t>OU</a:t>
                </a:r>
                <a:r>
                  <a:rPr lang="hr-HR" b="1" dirty="0">
                    <a:latin typeface="Arial Rounded MT Bold" pitchFamily="34" charset="0"/>
                  </a:rPr>
                  <a:t>: Jednakokračni osnovice duljine 8 i visine na osnovicu duljine 5 i on je jedan jedini jer znamo da visina pada u polovište stranice</a:t>
                </a:r>
                <a:r>
                  <a:rPr lang="hr-HR" b="1" dirty="0" smtClean="0">
                    <a:latin typeface="Arial Rounded MT Bold" pitchFamily="34" charset="0"/>
                  </a:rPr>
                  <a:t>.</a:t>
                </a:r>
                <a:r>
                  <a:rPr lang="hr-HR" b="1" dirty="0">
                    <a:latin typeface="Arial Rounded MT Bold" pitchFamily="34" charset="0"/>
                  </a:rPr>
                  <a:t/>
                </a:r>
                <a:br>
                  <a:rPr lang="hr-HR" b="1" dirty="0">
                    <a:latin typeface="Arial Rounded MT Bold" pitchFamily="34" charset="0"/>
                  </a:rPr>
                </a:br>
                <a:r>
                  <a:rPr lang="hr-HR" b="1" dirty="0">
                    <a:latin typeface="Arial Rounded MT Bold" pitchFamily="34" charset="0"/>
                  </a:rPr>
                  <a:t>OU: Može biti i jednakostranični sa stranicom  </a:t>
                </a:r>
                <a:r>
                  <a:rPr lang="hr-HR" b="1" dirty="0" smtClean="0">
                    <a:latin typeface="Arial Rounded MT Bold" pitchFamily="34" charset="0"/>
                  </a:rPr>
                  <a:t> </a:t>
                </a:r>
                <a:r>
                  <a:rPr lang="hr-HR" b="1" dirty="0">
                    <a:latin typeface="Arial Rounded MT Bold" pitchFamily="34" charset="0"/>
                  </a:rPr>
                  <a:t>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b="1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b="1">
                            <a:latin typeface="Cambria Math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hr-HR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r-HR" b="1">
                                <a:latin typeface="Cambria Math"/>
                              </a:rPr>
                              <m:t>𝟓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hr-HR" b="1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hr-HR" b="1">
                                <a:latin typeface="Cambria Math"/>
                              </a:rPr>
                              <m:t>𝟒</m:t>
                            </m:r>
                          </m:deg>
                          <m:e>
                            <m:r>
                              <a:rPr lang="hr-HR" b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hr-HR" b="1" dirty="0">
                    <a:latin typeface="Arial Rounded MT Bold" pitchFamily="34" charset="0"/>
                  </a:rPr>
                  <a:t>.</a:t>
                </a:r>
              </a:p>
              <a:p>
                <a:r>
                  <a:rPr lang="hr-HR" b="1" dirty="0">
                    <a:latin typeface="Arial Rounded MT Bold" pitchFamily="34" charset="0"/>
                  </a:rPr>
                  <a:t>PROF: Odlično! Odsad tražimo </a:t>
                </a:r>
                <a:r>
                  <a:rPr lang="hr-HR" b="1" dirty="0" smtClean="0">
                    <a:latin typeface="Arial Rounded MT Bold" pitchFamily="34" charset="0"/>
                  </a:rPr>
                  <a:t>raznostranične</a:t>
                </a:r>
                <a:r>
                  <a:rPr lang="hr-HR" b="1" dirty="0">
                    <a:latin typeface="Arial Rounded MT Bold" pitchFamily="34" charset="0"/>
                  </a:rPr>
                  <a:t> </a:t>
                </a:r>
                <a:r>
                  <a:rPr lang="hr-HR" b="1" dirty="0" smtClean="0">
                    <a:latin typeface="Arial Rounded MT Bold" pitchFamily="34" charset="0"/>
                  </a:rPr>
                  <a:t>koji nisu pravokutni.</a:t>
                </a:r>
              </a:p>
              <a:p>
                <a:endParaRPr lang="hr-HR" dirty="0" smtClean="0"/>
              </a:p>
              <a:p>
                <a:r>
                  <a:rPr lang="hr-HR" dirty="0" smtClean="0"/>
                  <a:t> </a:t>
                </a:r>
                <a:endParaRPr lang="hr-HR" dirty="0"/>
              </a:p>
              <a:p>
                <a:endParaRPr lang="hr-HR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6672"/>
                <a:ext cx="6408712" cy="445513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761" t="-684" r="-142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28575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460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611560" y="588738"/>
                <a:ext cx="8424936" cy="4905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b="1" dirty="0" smtClean="0">
                    <a:latin typeface="Arial Rounded MT Bold" pitchFamily="34" charset="0"/>
                  </a:rPr>
                  <a:t>OU:  a=10</a:t>
                </a:r>
                <a:r>
                  <a:rPr lang="hr-HR" sz="2000" b="1" dirty="0">
                    <a:latin typeface="Arial Rounded MT Bold" pitchFamily="34" charset="0"/>
                  </a:rPr>
                  <a:t>, b=8, </a:t>
                </a:r>
                <a14:m>
                  <m:oMath xmlns:m="http://schemas.openxmlformats.org/officeDocument/2006/math">
                    <m:r>
                      <a:rPr lang="hr-HR" sz="2000" b="1" i="1">
                        <a:latin typeface="Cambria Math"/>
                        <a:ea typeface="Cambria Math"/>
                      </a:rPr>
                      <m:t>𝜸</m:t>
                    </m:r>
                    <m:r>
                      <a:rPr lang="hr-HR" sz="20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hr-HR" sz="2000" b="1" i="1">
                        <a:latin typeface="Cambria Math"/>
                        <a:ea typeface="Cambria Math"/>
                      </a:rPr>
                      <m:t>𝟑𝟎</m:t>
                    </m:r>
                    <m:r>
                      <a:rPr lang="hr-HR" sz="2000" b="1" i="1">
                        <a:latin typeface="Cambria Math"/>
                        <a:ea typeface="Cambria Math"/>
                      </a:rPr>
                      <m:t>° </m:t>
                    </m:r>
                  </m:oMath>
                </a14:m>
                <a:r>
                  <a:rPr lang="hr-HR" sz="2000" b="1" dirty="0">
                    <a:latin typeface="Arial Rounded MT Bold" pitchFamily="34" charset="0"/>
                  </a:rPr>
                  <a:t> po formuli </a:t>
                </a:r>
                <a14:m>
                  <m:oMath xmlns:m="http://schemas.openxmlformats.org/officeDocument/2006/math">
                    <m:r>
                      <a:rPr lang="hr-HR" sz="2000" b="1" i="1">
                        <a:latin typeface="Cambria Math"/>
                      </a:rPr>
                      <m:t>𝑷</m:t>
                    </m:r>
                    <m:r>
                      <a:rPr lang="hr-HR" sz="2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sz="20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hr-HR" sz="20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hr-HR" sz="2000" b="1" i="1">
                        <a:latin typeface="Cambria Math"/>
                      </a:rPr>
                      <m:t>𝒂𝒃</m:t>
                    </m:r>
                    <m:func>
                      <m:funcPr>
                        <m:ctrlPr>
                          <a:rPr lang="hr-HR" sz="2000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hr-HR" sz="2000" b="1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hr-HR" sz="2000" b="1" i="1">
                            <a:latin typeface="Cambria Math"/>
                            <a:ea typeface="Cambria Math"/>
                          </a:rPr>
                          <m:t>𝜸</m:t>
                        </m:r>
                      </m:e>
                    </m:func>
                  </m:oMath>
                </a14:m>
                <a:r>
                  <a:rPr lang="hr-HR" sz="2000" b="1" dirty="0">
                    <a:latin typeface="Arial Rounded MT Bold" pitchFamily="34" charset="0"/>
                  </a:rPr>
                  <a:t>.</a:t>
                </a:r>
                <a:r>
                  <a:rPr lang="hr-HR" sz="2000" b="1" dirty="0" smtClean="0">
                    <a:latin typeface="Arial Rounded MT Bold" pitchFamily="34" charset="0"/>
                  </a:rPr>
                  <a:t> </a:t>
                </a: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OU: b=7, c=6.4133, </a:t>
                </a:r>
                <a14:m>
                  <m:oMath xmlns:m="http://schemas.openxmlformats.org/officeDocument/2006/math">
                    <m:r>
                      <a:rPr lang="hr-HR" sz="2000" b="1" i="1" smtClean="0">
                        <a:latin typeface="Cambria Math"/>
                        <a:ea typeface="Cambria Math"/>
                      </a:rPr>
                      <m:t>𝜶</m:t>
                    </m:r>
                    <m:r>
                      <a:rPr lang="hr-HR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r-HR" sz="2000" b="1" i="1" smtClean="0">
                        <a:latin typeface="Cambria Math"/>
                        <a:ea typeface="Cambria Math"/>
                      </a:rPr>
                      <m:t>𝟔𝟑</m:t>
                    </m:r>
                    <m:r>
                      <a:rPr lang="hr-HR" sz="2000" b="1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 (P=20,00002..)</a:t>
                </a: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 </a:t>
                </a:r>
                <a:r>
                  <a:rPr lang="hr-HR" sz="2000" b="1" dirty="0">
                    <a:latin typeface="Arial Rounded MT Bold" pitchFamily="34" charset="0"/>
                  </a:rPr>
                  <a:t>PROF: Sad probajte zadati raznostraničan trokut površine 20 tako </a:t>
                </a:r>
                <a:r>
                  <a:rPr lang="hr-HR" sz="2000" b="1" dirty="0" smtClean="0">
                    <a:latin typeface="Arial Rounded MT Bold" pitchFamily="34" charset="0"/>
                  </a:rPr>
                  <a:t>      da </a:t>
                </a:r>
                <a:r>
                  <a:rPr lang="hr-HR" sz="2000" b="1" dirty="0">
                    <a:latin typeface="Arial Rounded MT Bold" pitchFamily="34" charset="0"/>
                  </a:rPr>
                  <a:t>mu </a:t>
                </a:r>
                <a:r>
                  <a:rPr lang="hr-HR" sz="2000" b="1" dirty="0" smtClean="0">
                    <a:latin typeface="Arial Rounded MT Bold" pitchFamily="34" charset="0"/>
                  </a:rPr>
                  <a:t>zadane </a:t>
                </a:r>
                <a:r>
                  <a:rPr lang="hr-HR" sz="2000" b="1" dirty="0">
                    <a:latin typeface="Arial Rounded MT Bold" pitchFamily="34" charset="0"/>
                  </a:rPr>
                  <a:t>sve tri stranice</a:t>
                </a:r>
                <a:r>
                  <a:rPr lang="hr-HR" sz="2000" b="1" dirty="0" smtClean="0">
                    <a:latin typeface="Arial Rounded MT Bold" pitchFamily="34" charset="0"/>
                  </a:rPr>
                  <a:t>.</a:t>
                </a: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>
                    <a:latin typeface="Arial Rounded MT Bold" pitchFamily="34" charset="0"/>
                  </a:rPr>
                  <a:t>OU: Aha, Heronova formula </a:t>
                </a:r>
                <a:r>
                  <a:rPr lang="hr-HR" sz="2000" b="1" dirty="0" smtClean="0">
                    <a:latin typeface="Arial Rounded MT Bold" pitchFamily="34" charset="0"/>
                  </a:rPr>
                  <a:t>!</a:t>
                </a:r>
              </a:p>
              <a:p>
                <a:endParaRPr lang="hr-HR" dirty="0" smtClean="0"/>
              </a:p>
              <a:p>
                <a:r>
                  <a:rPr lang="hr-HR" dirty="0"/>
                  <a:t/>
                </a:r>
                <a:br>
                  <a:rPr lang="hr-HR" dirty="0"/>
                </a:br>
                <a:endParaRPr lang="hr-HR" dirty="0"/>
              </a:p>
              <a:p>
                <a:endParaRPr lang="hr-HR" dirty="0"/>
              </a:p>
              <a:p>
                <a:r>
                  <a:rPr lang="hr-HR" dirty="0"/>
                  <a:t/>
                </a:r>
                <a:br>
                  <a:rPr lang="hr-HR" dirty="0"/>
                </a:br>
                <a:endParaRPr lang="hr-HR" dirty="0" smtClean="0"/>
              </a:p>
              <a:p>
                <a:endParaRPr lang="hr-HR" dirty="0" smtClean="0"/>
              </a:p>
              <a:p>
                <a:endParaRPr lang="hr-HR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88738"/>
                <a:ext cx="8424936" cy="490589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55346"/>
            <a:ext cx="22860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668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251520" y="188640"/>
                <a:ext cx="8640960" cy="5556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2000" b="1" dirty="0">
                    <a:latin typeface="Arial Rounded MT Bold" pitchFamily="34" charset="0"/>
                  </a:rPr>
                  <a:t>OU: Ja bi zadala a=5, b=6, P=20 i imala bi u Heronovoj formuli jednu nepoznanicu</a:t>
                </a:r>
                <a:r>
                  <a:rPr lang="hr-HR" sz="2000" b="1" dirty="0" smtClean="0">
                    <a:latin typeface="Arial Rounded MT Bold" pitchFamily="34" charset="0"/>
                  </a:rPr>
                  <a:t>.</a:t>
                </a: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Rješenje:</a:t>
                </a:r>
                <a:r>
                  <a:rPr lang="hr-HR" sz="2000" b="1" dirty="0" smtClean="0"/>
                  <a:t/>
                </a:r>
                <a:br>
                  <a:rPr lang="hr-HR" sz="2000" b="1" dirty="0" smtClean="0"/>
                </a:br>
                <a:r>
                  <a:rPr lang="hr-HR" sz="2000" b="1" dirty="0" smtClean="0"/>
                  <a:t> </a:t>
                </a:r>
                <a:endParaRPr lang="hr-HR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r-HR" sz="20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sz="20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1" i="0">
                                  <a:latin typeface="Cambria Math"/>
                                </a:rPr>
                                <m:t>𝟏𝟏</m:t>
                              </m:r>
                              <m:r>
                                <a:rPr lang="hr-HR" sz="2000" b="1" i="0">
                                  <a:latin typeface="Cambria Math"/>
                                </a:rPr>
                                <m:t>+</m:t>
                              </m:r>
                              <m:r>
                                <a:rPr lang="hr-HR" sz="2000" b="1" i="0">
                                  <a:latin typeface="Cambria Math"/>
                                </a:rPr>
                                <m:t>𝐜</m:t>
                              </m:r>
                            </m:num>
                            <m:den>
                              <m:r>
                                <a:rPr lang="hr-HR" sz="2000" b="1" i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hr-HR" sz="2000" b="1" i="0"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hr-HR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20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b="1" i="0">
                                      <a:latin typeface="Cambria Math"/>
                                    </a:rPr>
                                    <m:t>𝟏𝟏</m:t>
                                  </m:r>
                                  <m:r>
                                    <a:rPr lang="hr-HR" sz="2000" b="1" i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hr-HR" sz="2000" b="1" i="0">
                                      <a:latin typeface="Cambria Math"/>
                                    </a:rPr>
                                    <m:t>𝐜</m:t>
                                  </m:r>
                                </m:num>
                                <m:den>
                                  <m:r>
                                    <a:rPr lang="hr-HR" sz="2000" b="1" i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hr-HR" sz="2000" b="1" i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hr-HR" sz="2000" b="1" i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  <m:r>
                            <a:rPr lang="hr-HR" sz="2000" b="1" i="0"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hr-HR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20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b="1" i="0">
                                      <a:latin typeface="Cambria Math"/>
                                    </a:rPr>
                                    <m:t>𝟏𝟏</m:t>
                                  </m:r>
                                  <m:r>
                                    <a:rPr lang="hr-HR" sz="2000" b="1" i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hr-HR" sz="2000" b="1" i="0">
                                      <a:latin typeface="Cambria Math"/>
                                    </a:rPr>
                                    <m:t>𝐜</m:t>
                                  </m:r>
                                </m:num>
                                <m:den>
                                  <m:r>
                                    <a:rPr lang="hr-HR" sz="2000" b="1" i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hr-HR" sz="2000" b="1" i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hr-HR" sz="2000" b="1" i="0">
                                  <a:latin typeface="Cambria Math"/>
                                </a:rPr>
                                <m:t>𝟔</m:t>
                              </m:r>
                            </m:e>
                          </m:d>
                          <m:r>
                            <a:rPr lang="hr-HR" sz="2000" b="1" i="0"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hr-HR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20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b="1" i="0">
                                      <a:latin typeface="Cambria Math"/>
                                    </a:rPr>
                                    <m:t>𝟏𝟏</m:t>
                                  </m:r>
                                  <m:r>
                                    <a:rPr lang="hr-HR" sz="2000" b="1" i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hr-HR" sz="2000" b="1" i="0">
                                      <a:latin typeface="Cambria Math"/>
                                    </a:rPr>
                                    <m:t>𝐜</m:t>
                                  </m:r>
                                </m:num>
                                <m:den>
                                  <m:r>
                                    <a:rPr lang="hr-HR" sz="2000" b="1" i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hr-HR" sz="2000" b="1" i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hr-HR" sz="2000" b="1" i="0">
                                  <a:latin typeface="Cambria Math"/>
                                </a:rPr>
                                <m:t>𝐜</m:t>
                              </m:r>
                            </m:e>
                          </m:d>
                        </m:e>
                      </m:rad>
                      <m:r>
                        <a:rPr lang="hr-HR" sz="2000" b="1" i="1">
                          <a:latin typeface="Cambria Math"/>
                        </a:rPr>
                        <m:t>=</m:t>
                      </m:r>
                      <m:r>
                        <a:rPr lang="hr-HR" sz="2000" b="1" i="1">
                          <a:latin typeface="Cambria Math"/>
                        </a:rPr>
                        <m:t>𝟐𝟎</m:t>
                      </m:r>
                    </m:oMath>
                  </m:oMathPara>
                </a14:m>
                <a:endParaRPr lang="hr-HR" sz="2000" b="1" dirty="0" smtClean="0"/>
              </a:p>
              <a:p>
                <a:endParaRPr lang="hr-HR" dirty="0"/>
              </a:p>
              <a:p>
                <a:r>
                  <a:rPr lang="hr-HR" sz="2000" b="1" dirty="0">
                    <a:latin typeface="Arial Rounded MT Bold" pitchFamily="34" charset="0"/>
                  </a:rPr>
                  <a:t>Nakon sređivanja dobili su jednadžbu : </a:t>
                </a:r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 </a:t>
                </a:r>
              </a:p>
              <a:p>
                <a:pPr algn="ctr"/>
                <a:r>
                  <a:rPr lang="hr-HR" sz="2000" b="1" dirty="0" smtClean="0">
                    <a:latin typeface="Arial Rounded MT Bold" pitchFamily="34" charset="0"/>
                  </a:rPr>
                  <a:t>C</a:t>
                </a:r>
                <a:r>
                  <a:rPr lang="hr-HR" sz="2000" b="1" baseline="30000" dirty="0" smtClean="0">
                    <a:latin typeface="Arial Rounded MT Bold" pitchFamily="34" charset="0"/>
                  </a:rPr>
                  <a:t>4 </a:t>
                </a:r>
                <a:r>
                  <a:rPr lang="hr-HR" sz="2000" b="1" dirty="0" smtClean="0">
                    <a:latin typeface="Arial Rounded MT Bold" pitchFamily="34" charset="0"/>
                  </a:rPr>
                  <a:t>+ 120c</a:t>
                </a:r>
                <a:r>
                  <a:rPr lang="hr-HR" sz="2000" b="1" baseline="30000" dirty="0" smtClean="0">
                    <a:latin typeface="Arial Rounded MT Bold" pitchFamily="34" charset="0"/>
                  </a:rPr>
                  <a:t>2 </a:t>
                </a:r>
                <a:r>
                  <a:rPr lang="hr-HR" sz="2000" b="1" dirty="0" smtClean="0">
                    <a:latin typeface="Arial Rounded MT Bold" pitchFamily="34" charset="0"/>
                  </a:rPr>
                  <a:t>+ 6521 = 0 </a:t>
                </a:r>
              </a:p>
              <a:p>
                <a:pPr algn="ctr"/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koja </a:t>
                </a:r>
                <a:r>
                  <a:rPr lang="hr-HR" sz="2000" b="1" dirty="0">
                    <a:latin typeface="Arial Rounded MT Bold" pitchFamily="34" charset="0"/>
                  </a:rPr>
                  <a:t>nema rješenja u skupu realnih brojeva. </a:t>
                </a:r>
                <a:endParaRPr lang="hr-HR" sz="2000" b="1" dirty="0" smtClean="0">
                  <a:latin typeface="Arial Rounded MT Bold" pitchFamily="34" charset="0"/>
                </a:endParaRP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Zaključak: takav trokut ne postoji</a:t>
                </a:r>
                <a:r>
                  <a:rPr lang="hr-HR" b="1" dirty="0" smtClean="0"/>
                  <a:t>.</a:t>
                </a:r>
              </a:p>
              <a:p>
                <a:endParaRPr lang="hr-HR" dirty="0"/>
              </a:p>
              <a:p>
                <a:r>
                  <a:rPr lang="hr-HR" sz="2000" b="1" dirty="0">
                    <a:latin typeface="Arial Rounded MT Bold" pitchFamily="34" charset="0"/>
                  </a:rPr>
                  <a:t>Kako zadati trokut i unaprijed znati da će bikvadratna jednadžba imati rješenje?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8640"/>
                <a:ext cx="8640960" cy="555677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705" t="-549" b="-109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5399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323528" y="-12423"/>
                <a:ext cx="8496944" cy="6642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2000" b="1" dirty="0" smtClean="0">
                    <a:latin typeface="Arial Rounded MT Bold" pitchFamily="34" charset="0"/>
                  </a:rPr>
                  <a:t>Promotrimo prethodni primjer. Zašto </a:t>
                </a:r>
                <a:r>
                  <a:rPr lang="hr-HR" sz="2000" b="1" dirty="0">
                    <a:latin typeface="Arial Rounded MT Bold" pitchFamily="34" charset="0"/>
                  </a:rPr>
                  <a:t>on nema rješenje?</a:t>
                </a:r>
                <a:endParaRPr lang="hr-HR" sz="2000" b="1" dirty="0" smtClean="0">
                  <a:latin typeface="Arial Rounded MT Bold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hr-HR" sz="2000" b="1" i="0">
                        <a:latin typeface="Cambria Math"/>
                      </a:rPr>
                      <m:t>𝐏</m:t>
                    </m:r>
                    <m:r>
                      <a:rPr lang="hr-HR" sz="2000" b="1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sz="2000" b="1" i="0">
                            <a:latin typeface="Cambria Math"/>
                          </a:rPr>
                          <m:t>𝐚𝐛</m:t>
                        </m:r>
                      </m:num>
                      <m:den>
                        <m:r>
                          <a:rPr lang="hr-HR" sz="2000" b="1" i="0">
                            <a:latin typeface="Cambria Math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hr-HR" sz="2000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hr-HR" sz="2000" b="1" i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hr-HR" sz="2000" b="1" i="0">
                            <a:latin typeface="Cambria Math"/>
                          </a:rPr>
                          <m:t>𝛄</m:t>
                        </m:r>
                      </m:e>
                    </m:func>
                  </m:oMath>
                </a14:m>
                <a:r>
                  <a:rPr lang="hr-HR" sz="2000" b="1" dirty="0">
                    <a:latin typeface="Arial Rounded MT Bold" pitchFamily="34" charset="0"/>
                  </a:rPr>
                  <a:t> </a:t>
                </a:r>
                <a:r>
                  <a:rPr lang="hr-HR" sz="2000" b="1" dirty="0" smtClean="0">
                    <a:latin typeface="Arial Rounded MT Bold" pitchFamily="34" charset="0"/>
                  </a:rPr>
                  <a:t> </a:t>
                </a: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Iz </a:t>
                </a:r>
                <a:r>
                  <a:rPr lang="hr-HR" sz="2000" b="1" dirty="0">
                    <a:latin typeface="Arial Rounded MT Bold" pitchFamily="34" charset="0"/>
                  </a:rPr>
                  <a:t>naših podataka slijedi </a:t>
                </a:r>
                <a14:m>
                  <m:oMath xmlns:m="http://schemas.openxmlformats.org/officeDocument/2006/math">
                    <m:r>
                      <a:rPr lang="hr-HR" sz="2000" b="1" i="1">
                        <a:latin typeface="Cambria Math"/>
                      </a:rPr>
                      <m:t>𝟏𝟓</m:t>
                    </m:r>
                    <m:r>
                      <a:rPr lang="hr-HR" sz="2000" b="1" i="1">
                        <a:latin typeface="Cambria Math"/>
                      </a:rPr>
                      <m:t>∙</m:t>
                    </m:r>
                    <m:func>
                      <m:funcPr>
                        <m:ctrlPr>
                          <a:rPr lang="hr-HR" sz="2000" b="1">
                            <a:latin typeface="Cambria Math"/>
                          </a:rPr>
                        </m:ctrlPr>
                      </m:funcPr>
                      <m:fName>
                        <m:r>
                          <a:rPr lang="hr-HR" sz="2000" b="1" i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hr-HR" sz="2000" b="1" i="0">
                            <a:latin typeface="Cambria Math"/>
                          </a:rPr>
                          <m:t>𝛄</m:t>
                        </m:r>
                        <m:r>
                          <a:rPr lang="hr-HR" sz="2000" b="1" i="0">
                            <a:latin typeface="Cambria Math"/>
                          </a:rPr>
                          <m:t>=</m:t>
                        </m:r>
                        <m:r>
                          <a:rPr lang="hr-HR" sz="2000" b="1" i="0">
                            <a:latin typeface="Cambria Math"/>
                          </a:rPr>
                          <m:t>𝟐𝟎</m:t>
                        </m:r>
                      </m:e>
                    </m:func>
                  </m:oMath>
                </a14:m>
                <a:r>
                  <a:rPr lang="hr-HR" sz="2000" b="1" dirty="0">
                    <a:latin typeface="Arial Rounded MT Bold" pitchFamily="34" charset="0"/>
                  </a:rPr>
                  <a:t>, tj.</a:t>
                </a:r>
                <a:br>
                  <a:rPr lang="hr-HR" sz="2000" b="1" dirty="0">
                    <a:latin typeface="Arial Rounded MT Bold" pitchFamily="34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hr-HR" sz="2000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hr-HR" sz="2000" b="1" i="0" smtClean="0">
                            <a:latin typeface="Cambria Math"/>
                          </a:rPr>
                          <m:t>                                                         </m:t>
                        </m:r>
                        <m:r>
                          <a:rPr lang="hr-HR" sz="2000" b="1" i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hr-HR" sz="2000" b="1" i="0">
                            <a:latin typeface="Cambria Math"/>
                          </a:rPr>
                          <m:t>𝛄</m:t>
                        </m:r>
                        <m:r>
                          <a:rPr lang="hr-HR" sz="2000" b="1" i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hr-HR" sz="20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r-HR" sz="2000" b="1" i="0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hr-HR" sz="2000" b="1" i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hr-HR" sz="2000" b="1" i="0">
                            <a:latin typeface="Cambria Math"/>
                          </a:rPr>
                          <m:t>&gt;</m:t>
                        </m:r>
                        <m:r>
                          <a:rPr lang="hr-HR" sz="2000" b="1" i="0">
                            <a:latin typeface="Cambria Math"/>
                          </a:rPr>
                          <m:t>𝟏</m:t>
                        </m:r>
                      </m:e>
                    </m:func>
                    <m:r>
                      <a:rPr lang="hr-HR" sz="20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 što je nemoguće.                          </a:t>
                </a:r>
                <a:r>
                  <a:rPr lang="hr-HR" sz="2000" b="1" dirty="0">
                    <a:latin typeface="Arial Rounded MT Bold" pitchFamily="34" charset="0"/>
                  </a:rPr>
                  <a:t/>
                </a:r>
                <a:br>
                  <a:rPr lang="hr-HR" sz="2000" b="1" dirty="0">
                    <a:latin typeface="Arial Rounded MT Bold" pitchFamily="34" charset="0"/>
                  </a:rPr>
                </a:br>
                <a:r>
                  <a:rPr lang="hr-HR" sz="2000" b="1" dirty="0">
                    <a:latin typeface="Arial Rounded MT Bold" pitchFamily="34" charset="0"/>
                  </a:rPr>
                  <a:t>Uvjet postojanja rješenja je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r-H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hr-HR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hr-HR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𝛄</m:t>
                        </m:r>
                        <m:r>
                          <a:rPr lang="hr-HR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lang="hr-H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r-HR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𝟐𝐏</m:t>
                        </m:r>
                      </m:num>
                      <m:den>
                        <m:r>
                          <a:rPr lang="hr-HR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𝐚𝐛</m:t>
                        </m:r>
                      </m:den>
                    </m:f>
                    <m:r>
                      <a:rPr lang="hr-HR" sz="2000" b="1" i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hr-HR" sz="2000" b="1" i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.</a:t>
                </a:r>
              </a:p>
              <a:p>
                <a:r>
                  <a:rPr lang="hr-HR" sz="2000" b="1" dirty="0">
                    <a:latin typeface="Arial Rounded MT Bold" pitchFamily="34" charset="0"/>
                  </a:rPr>
                  <a:t/>
                </a:r>
                <a:br>
                  <a:rPr lang="hr-HR" sz="2000" b="1" dirty="0">
                    <a:latin typeface="Arial Rounded MT Bold" pitchFamily="34" charset="0"/>
                  </a:rPr>
                </a:br>
                <a:r>
                  <a:rPr lang="hr-HR" sz="2000" b="1" dirty="0">
                    <a:latin typeface="Arial Rounded MT Bold" pitchFamily="34" charset="0"/>
                  </a:rPr>
                  <a:t>Primjer: a=5, b=9, </a:t>
                </a:r>
                <a:r>
                  <a:rPr lang="hr-HR" sz="2000" b="1" dirty="0" smtClean="0">
                    <a:latin typeface="Arial Rounded MT Bold" pitchFamily="34" charset="0"/>
                  </a:rPr>
                  <a:t>P=20</a:t>
                </a: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Rješenje:</a:t>
                </a:r>
                <a:endParaRPr lang="hr-HR" sz="2000" b="1" dirty="0">
                  <a:latin typeface="Arial Rounded MT Bold" pitchFamily="34" charset="0"/>
                </a:endParaRPr>
              </a:p>
              <a:p>
                <a:r>
                  <a:rPr lang="hr-HR" sz="2000" b="1" dirty="0">
                    <a:latin typeface="Arial Rounded MT Bold" pitchFamily="34" charset="0"/>
                  </a:rPr>
                  <a:t>Sad smo sigurni da postoji takav trokut.</a:t>
                </a:r>
                <a:br>
                  <a:rPr lang="hr-HR" sz="2000" b="1" dirty="0">
                    <a:latin typeface="Arial Rounded MT Bold" pitchFamily="34" charset="0"/>
                  </a:rPr>
                </a:br>
                <a:r>
                  <a:rPr lang="hr-HR" sz="2000" b="1" dirty="0">
                    <a:latin typeface="Arial Rounded MT Bold" pitchFamily="34" charset="0"/>
                  </a:rPr>
                  <a:t>Na isti način kao u prethodnom primjeru dobili smo</a:t>
                </a:r>
                <a:br>
                  <a:rPr lang="hr-HR" sz="2000" b="1" dirty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                         c</a:t>
                </a:r>
                <a:r>
                  <a:rPr lang="hr-HR" sz="2000" b="1" baseline="30000" dirty="0" smtClean="0">
                    <a:latin typeface="Arial Rounded MT Bold" pitchFamily="34" charset="0"/>
                  </a:rPr>
                  <a:t>4</a:t>
                </a:r>
                <a:r>
                  <a:rPr lang="hr-HR" sz="2000" b="1" dirty="0" smtClean="0">
                    <a:latin typeface="Arial Rounded MT Bold" pitchFamily="34" charset="0"/>
                  </a:rPr>
                  <a:t>+212c</a:t>
                </a:r>
                <a:r>
                  <a:rPr lang="hr-HR" sz="2000" b="1" baseline="30000" dirty="0" smtClean="0">
                    <a:latin typeface="Arial Rounded MT Bold" pitchFamily="34" charset="0"/>
                  </a:rPr>
                  <a:t>2</a:t>
                </a:r>
                <a:r>
                  <a:rPr lang="hr-HR" sz="2000" b="1" dirty="0" smtClean="0">
                    <a:latin typeface="Arial Rounded MT Bold" pitchFamily="34" charset="0"/>
                  </a:rPr>
                  <a:t>+9536=0</a:t>
                </a:r>
                <a:endParaRPr lang="hr-HR" sz="2000" b="1" dirty="0">
                  <a:latin typeface="Arial Rounded MT Bold" pitchFamily="34" charset="0"/>
                </a:endParaRPr>
              </a:p>
              <a:p>
                <a:r>
                  <a:rPr lang="hr-HR" sz="2000" b="1" dirty="0">
                    <a:latin typeface="Arial Rounded MT Bold" pitchFamily="34" charset="0"/>
                  </a:rPr>
                  <a:t>Dobijemo dva </a:t>
                </a:r>
                <a:r>
                  <a:rPr lang="hr-HR" sz="2000" b="1" dirty="0" smtClean="0">
                    <a:latin typeface="Arial Rounded MT Bold" pitchFamily="34" charset="0"/>
                  </a:rPr>
                  <a:t>realna rješenja</a:t>
                </a:r>
                <a:r>
                  <a:rPr lang="hr-HR" sz="2000" b="1" dirty="0">
                    <a:latin typeface="Arial Rounded MT Bold" pitchFamily="34" charset="0"/>
                  </a:rPr>
                  <a:t>: </a:t>
                </a:r>
                <a:r>
                  <a:rPr lang="hr-HR" sz="2000" b="1" dirty="0" smtClean="0">
                    <a:latin typeface="Arial Rounded MT Bold" pitchFamily="34" charset="0"/>
                  </a:rPr>
                  <a:t> </a:t>
                </a: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r-HR" sz="2000" b="1" i="1" smtClean="0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hr-HR" sz="2000" b="1" i="1" smtClean="0">
                            <a:latin typeface="Cambria Math"/>
                          </a:rPr>
                          <m:t>𝟏</m:t>
                        </m:r>
                        <m:r>
                          <a:rPr lang="hr-HR" sz="2000" b="1" i="1" smtClean="0">
                            <a:latin typeface="Cambria Math"/>
                          </a:rPr>
                          <m:t>,</m:t>
                        </m:r>
                        <m:r>
                          <a:rPr lang="hr-HR" sz="2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hr-HR" sz="2000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r-HR" sz="20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r-HR" sz="2000" b="1" i="1">
                            <a:latin typeface="Cambria Math"/>
                          </a:rPr>
                          <m:t>𝟏𝟎𝟔</m:t>
                        </m:r>
                        <m:r>
                          <a:rPr lang="hr-HR" sz="2000" b="1" i="1" smtClean="0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hr-HR" sz="2000" b="1" i="1">
                            <a:latin typeface="Cambria Math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hr-HR" sz="20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r-HR" sz="2000" b="1" i="1">
                                <a:latin typeface="Cambria Math"/>
                              </a:rPr>
                              <m:t>𝟏𝟕</m:t>
                            </m:r>
                          </m:e>
                        </m:rad>
                      </m:e>
                    </m:rad>
                  </m:oMath>
                </a14:m>
                <a:r>
                  <a:rPr lang="hr-HR" sz="2000" b="1" dirty="0">
                    <a:latin typeface="Arial Rounded MT Bold" pitchFamily="34" charset="0"/>
                  </a:rPr>
                  <a:t> </a:t>
                </a:r>
                <a:endParaRPr lang="hr-HR" sz="2000" b="1" dirty="0" smtClean="0">
                  <a:latin typeface="Arial Rounded MT Bold" pitchFamily="34" charset="0"/>
                </a:endParaRPr>
              </a:p>
              <a:p>
                <a:endParaRPr lang="hr-HR" sz="2000" b="1" dirty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solidFill>
                      <a:srgbClr val="FF0000"/>
                    </a:solidFill>
                    <a:latin typeface="Arial Rounded MT Bold" pitchFamily="34" charset="0"/>
                  </a:rPr>
                  <a:t>Rješenje </a:t>
                </a:r>
                <a:r>
                  <a:rPr lang="hr-HR" sz="2000" b="1" dirty="0">
                    <a:solidFill>
                      <a:srgbClr val="FF0000"/>
                    </a:solidFill>
                    <a:latin typeface="Arial Rounded MT Bold" pitchFamily="34" charset="0"/>
                  </a:rPr>
                  <a:t>1:</a:t>
                </a:r>
                <a:r>
                  <a:rPr lang="hr-HR" sz="2000" b="1" dirty="0">
                    <a:latin typeface="Arial Rounded MT Bold" pitchFamily="34" charset="0"/>
                  </a:rPr>
                  <a:t> Trokut sa stranicama duljina 5, 9 i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20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r-HR" sz="2000" b="1" i="0">
                            <a:latin typeface="Cambria Math"/>
                          </a:rPr>
                          <m:t>𝟏𝟎𝟔</m:t>
                        </m:r>
                        <m:r>
                          <a:rPr lang="hr-HR" sz="2000" b="1" i="0">
                            <a:latin typeface="Cambria Math"/>
                          </a:rPr>
                          <m:t>+</m:t>
                        </m:r>
                        <m:r>
                          <a:rPr lang="hr-HR" sz="2000" b="1" i="0">
                            <a:latin typeface="Cambria Math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hr-HR" sz="20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r-HR" sz="2000" b="1" i="0">
                                <a:latin typeface="Cambria Math"/>
                              </a:rPr>
                              <m:t>𝟏𝟕</m:t>
                            </m:r>
                          </m:e>
                        </m:rad>
                      </m:e>
                    </m:rad>
                  </m:oMath>
                </a14:m>
                <a:r>
                  <a:rPr lang="hr-HR" sz="2000" b="1" dirty="0">
                    <a:latin typeface="Arial Rounded MT Bold" pitchFamily="34" charset="0"/>
                  </a:rPr>
                  <a:t> ima površinu 20 kvadratnih jedinica.</a:t>
                </a:r>
                <a:br>
                  <a:rPr lang="hr-HR" sz="2000" b="1" dirty="0">
                    <a:latin typeface="Arial Rounded MT Bold" pitchFamily="34" charset="0"/>
                  </a:rPr>
                </a:br>
                <a:r>
                  <a:rPr lang="hr-HR" sz="2000" b="1" dirty="0">
                    <a:solidFill>
                      <a:srgbClr val="FF0000"/>
                    </a:solidFill>
                    <a:latin typeface="Arial Rounded MT Bold" pitchFamily="34" charset="0"/>
                  </a:rPr>
                  <a:t>Rješenje 2:</a:t>
                </a:r>
                <a:r>
                  <a:rPr lang="hr-HR" sz="2000" b="1" dirty="0">
                    <a:latin typeface="Arial Rounded MT Bold" pitchFamily="34" charset="0"/>
                  </a:rPr>
                  <a:t> Trokut sa stranicama duljina 5, 9 i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20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r-HR" sz="2000" b="1" i="0">
                            <a:latin typeface="Cambria Math"/>
                          </a:rPr>
                          <m:t>𝟏𝟎𝟔</m:t>
                        </m:r>
                        <m:r>
                          <a:rPr lang="hr-HR" sz="2000" b="1" i="0">
                            <a:latin typeface="Cambria Math"/>
                          </a:rPr>
                          <m:t>−</m:t>
                        </m:r>
                        <m:r>
                          <a:rPr lang="hr-HR" sz="2000" b="1" i="0">
                            <a:latin typeface="Cambria Math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hr-HR" sz="20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r-HR" sz="2000" b="1" i="0">
                                <a:latin typeface="Cambria Math"/>
                              </a:rPr>
                              <m:t>𝟏𝟕</m:t>
                            </m:r>
                          </m:e>
                        </m:rad>
                      </m:e>
                    </m:rad>
                  </m:oMath>
                </a14:m>
                <a:r>
                  <a:rPr lang="hr-HR" sz="2000" b="1" dirty="0">
                    <a:latin typeface="Arial Rounded MT Bold" pitchFamily="34" charset="0"/>
                  </a:rPr>
                  <a:t> ima površinu 20 kvadratnih jedinica.</a:t>
                </a:r>
                <a:br>
                  <a:rPr lang="hr-HR" sz="2000" b="1" dirty="0">
                    <a:latin typeface="Arial Rounded MT Bold" pitchFamily="34" charset="0"/>
                  </a:rPr>
                </a:br>
                <a:endParaRPr lang="hr-HR" sz="2000" b="1" dirty="0">
                  <a:latin typeface="Arial Rounded MT Bold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-12423"/>
                <a:ext cx="8496944" cy="664278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717" t="-459" r="-301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9699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latin typeface="Arial Rounded MT Bold" pitchFamily="34" charset="0"/>
              </a:rPr>
              <a:t>Kako su prvaši riješili isti zadatak</a:t>
            </a:r>
            <a:r>
              <a:rPr lang="hr-HR" sz="2800" b="1" dirty="0" smtClean="0">
                <a:latin typeface="Arial Rounded MT Bold" pitchFamily="34" charset="0"/>
              </a:rPr>
              <a:t>?</a:t>
            </a:r>
          </a:p>
          <a:p>
            <a:endParaRPr lang="hr-HR" b="1" dirty="0">
              <a:latin typeface="Arial Rounded MT Bold" pitchFamily="34" charset="0"/>
            </a:endParaRPr>
          </a:p>
          <a:p>
            <a:r>
              <a:rPr lang="hr-HR" b="1" dirty="0">
                <a:latin typeface="Arial Rounded MT Bold" pitchFamily="34" charset="0"/>
              </a:rPr>
              <a:t>OU: Trokut sa a=5 i v</a:t>
            </a:r>
            <a:r>
              <a:rPr lang="hr-HR" b="1" baseline="-25000" dirty="0">
                <a:latin typeface="Arial Rounded MT Bold" pitchFamily="34" charset="0"/>
              </a:rPr>
              <a:t>a</a:t>
            </a:r>
            <a:r>
              <a:rPr lang="hr-HR" b="1" dirty="0">
                <a:latin typeface="Arial Rounded MT Bold" pitchFamily="34" charset="0"/>
              </a:rPr>
              <a:t>=8 ima površinu 20</a:t>
            </a:r>
            <a:r>
              <a:rPr lang="hr-HR" b="1" dirty="0" smtClean="0">
                <a:latin typeface="Arial Rounded MT Bold" pitchFamily="34" charset="0"/>
              </a:rPr>
              <a:t>.</a:t>
            </a:r>
          </a:p>
          <a:p>
            <a:r>
              <a:rPr lang="hr-HR" b="1" dirty="0" smtClean="0">
                <a:latin typeface="Arial Rounded MT Bold" pitchFamily="34" charset="0"/>
              </a:rPr>
              <a:t/>
            </a:r>
            <a:br>
              <a:rPr lang="hr-HR" b="1" dirty="0" smtClean="0">
                <a:latin typeface="Arial Rounded MT Bold" pitchFamily="34" charset="0"/>
              </a:rPr>
            </a:br>
            <a:r>
              <a:rPr lang="hr-HR" b="1" dirty="0" smtClean="0">
                <a:latin typeface="Arial Rounded MT Bold" pitchFamily="34" charset="0"/>
              </a:rPr>
              <a:t>OU</a:t>
            </a:r>
            <a:r>
              <a:rPr lang="hr-HR" sz="800" b="1" dirty="0" smtClean="0">
                <a:latin typeface="Arial Rounded MT Bold" pitchFamily="34" charset="0"/>
              </a:rPr>
              <a:t>1</a:t>
            </a:r>
            <a:r>
              <a:rPr lang="hr-HR" b="1" dirty="0" smtClean="0">
                <a:latin typeface="Arial Rounded MT Bold" pitchFamily="34" charset="0"/>
              </a:rPr>
              <a:t>: Ali takvih ima beskonačno mnogo...</a:t>
            </a:r>
          </a:p>
          <a:p>
            <a:r>
              <a:rPr lang="hr-HR" b="1" dirty="0" smtClean="0">
                <a:latin typeface="Arial Rounded MT Bold" pitchFamily="34" charset="0"/>
              </a:rPr>
              <a:t/>
            </a:r>
            <a:br>
              <a:rPr lang="hr-HR" b="1" dirty="0" smtClean="0">
                <a:latin typeface="Arial Rounded MT Bold" pitchFamily="34" charset="0"/>
              </a:rPr>
            </a:br>
            <a:r>
              <a:rPr lang="hr-HR" b="1" dirty="0" smtClean="0">
                <a:latin typeface="Arial Rounded MT Bold" pitchFamily="34" charset="0"/>
              </a:rPr>
              <a:t>PROF: Tražim trokut površine 20 kojem su zadane tri stranice i koji je raznostraničan.</a:t>
            </a:r>
            <a:endParaRPr lang="hr-HR" b="1" dirty="0">
              <a:latin typeface="Arial Rounded MT Bold" pitchFamily="34" charset="0"/>
            </a:endParaRPr>
          </a:p>
          <a:p>
            <a:r>
              <a:rPr lang="hr-HR" b="1" dirty="0">
                <a:latin typeface="Arial Rounded MT Bold" pitchFamily="34" charset="0"/>
              </a:rPr>
              <a:t/>
            </a:r>
            <a:br>
              <a:rPr lang="hr-HR" b="1" dirty="0">
                <a:latin typeface="Arial Rounded MT Bold" pitchFamily="34" charset="0"/>
              </a:rPr>
            </a:br>
            <a:r>
              <a:rPr lang="hr-HR" b="1" dirty="0">
                <a:latin typeface="Arial Rounded MT Bold" pitchFamily="34" charset="0"/>
              </a:rPr>
              <a:t>Nakon toga </a:t>
            </a:r>
            <a:r>
              <a:rPr lang="hr-HR" b="1" dirty="0" smtClean="0">
                <a:latin typeface="Arial Rounded MT Bold" pitchFamily="34" charset="0"/>
              </a:rPr>
              <a:t>se razvila diskusija  u kojoj se najčešće spominjao Pitagorin teorem.</a:t>
            </a:r>
          </a:p>
          <a:p>
            <a:endParaRPr lang="hr-HR" b="1" dirty="0">
              <a:latin typeface="Arial Rounded MT Bold" pitchFamily="34" charset="0"/>
            </a:endParaRPr>
          </a:p>
          <a:p>
            <a:r>
              <a:rPr lang="hr-HR" b="1" dirty="0">
                <a:latin typeface="Arial Rounded MT Bold" pitchFamily="34" charset="0"/>
              </a:rPr>
              <a:t>VAŽNO: Učenici prvog razreda nisu odustajali od a-v načina</a:t>
            </a:r>
            <a:r>
              <a:rPr lang="hr-HR" b="1" dirty="0" smtClean="0">
                <a:latin typeface="Arial Rounded MT Bold" pitchFamily="34" charset="0"/>
              </a:rPr>
              <a:t>.</a:t>
            </a:r>
          </a:p>
          <a:p>
            <a:endParaRPr lang="hr-HR" b="1" dirty="0">
              <a:latin typeface="Arial Rounded MT Bold" pitchFamily="34" charset="0"/>
            </a:endParaRPr>
          </a:p>
          <a:p>
            <a:pPr algn="ctr"/>
            <a:r>
              <a:rPr lang="hr-HR" b="1" dirty="0">
                <a:latin typeface="Arial Rounded MT Bold" pitchFamily="34" charset="0"/>
              </a:rPr>
              <a:t/>
            </a:r>
            <a:br>
              <a:rPr lang="hr-HR" b="1" dirty="0">
                <a:latin typeface="Arial Rounded MT Bold" pitchFamily="34" charset="0"/>
              </a:rPr>
            </a:br>
            <a:r>
              <a:rPr lang="hr-HR" sz="3200" b="1" dirty="0">
                <a:solidFill>
                  <a:srgbClr val="FF0000"/>
                </a:solidFill>
                <a:latin typeface="Arial Rounded MT Bold" pitchFamily="34" charset="0"/>
              </a:rPr>
              <a:t>Zašto bi i odustali?</a:t>
            </a:r>
          </a:p>
        </p:txBody>
      </p:sp>
    </p:spTree>
    <p:extLst>
      <p:ext uri="{BB962C8B-B14F-4D97-AF65-F5344CB8AC3E}">
        <p14:creationId xmlns:p14="http://schemas.microsoft.com/office/powerpoint/2010/main" xmlns="" val="30421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5040560" cy="41618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2915816" y="838384"/>
                <a:ext cx="6480720" cy="1604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2400" b="1" dirty="0" smtClean="0">
                    <a:latin typeface="Arial Rounded MT Bold" pitchFamily="34" charset="0"/>
                  </a:rPr>
                  <a:t>Odaberimo bilo koju točku T na stranici a. Dva puta primijenimo Pitagorin teorem i vrlo brzo dobijemo trokut sa stranicama 5,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2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r-HR" sz="2400" b="1" i="1">
                            <a:latin typeface="Cambria Math"/>
                          </a:rPr>
                          <m:t>𝟔</m:t>
                        </m:r>
                        <m:r>
                          <a:rPr lang="hr-HR" sz="2400" b="1" i="1" smtClean="0"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r>
                  <a:rPr lang="hr-HR" sz="2400" b="1" dirty="0">
                    <a:latin typeface="Arial Rounded MT Bold" pitchFamily="34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2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r-HR" sz="2400" b="1" i="1">
                            <a:latin typeface="Cambria Math"/>
                          </a:rPr>
                          <m:t>𝟖𝟎</m:t>
                        </m:r>
                      </m:e>
                    </m:rad>
                  </m:oMath>
                </a14:m>
                <a:r>
                  <a:rPr lang="hr-HR" sz="2400" b="1" dirty="0">
                    <a:latin typeface="Arial Rounded MT Bold" pitchFamily="34" charset="0"/>
                  </a:rPr>
                  <a:t>, površine 20</a:t>
                </a:r>
                <a:r>
                  <a:rPr lang="hr-HR" sz="2400" b="1" dirty="0"/>
                  <a:t>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838384"/>
                <a:ext cx="6480720" cy="160447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411" t="-3042" b="-836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5556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76672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4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/>
            <a:endParaRPr lang="hr-HR" sz="4400" dirty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/>
            <a:r>
              <a:rPr lang="hr-HR" sz="4400" dirty="0">
                <a:solidFill>
                  <a:srgbClr val="FF0000"/>
                </a:solidFill>
                <a:latin typeface="Arial Rounded MT Bold" pitchFamily="34" charset="0"/>
              </a:rPr>
              <a:t>Č</a:t>
            </a:r>
            <a:r>
              <a:rPr lang="hr-HR" sz="4400" dirty="0" smtClean="0">
                <a:solidFill>
                  <a:srgbClr val="FF0000"/>
                </a:solidFill>
                <a:latin typeface="Arial Rounded MT Bold" pitchFamily="34" charset="0"/>
              </a:rPr>
              <a:t> e t v r t i    r a z r e d</a:t>
            </a:r>
          </a:p>
          <a:p>
            <a:pPr algn="ctr"/>
            <a:r>
              <a:rPr lang="hr-HR" sz="4400" dirty="0" smtClean="0">
                <a:solidFill>
                  <a:srgbClr val="FF0000"/>
                </a:solidFill>
                <a:latin typeface="Arial Rounded MT Bold" pitchFamily="34" charset="0"/>
              </a:rPr>
              <a:t>Grupni rad</a:t>
            </a:r>
            <a:endParaRPr lang="hr-HR" sz="4400" dirty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/>
            <a:r>
              <a:rPr lang="hr-HR" sz="4400" dirty="0" smtClean="0">
                <a:solidFill>
                  <a:srgbClr val="FF0000"/>
                </a:solidFill>
                <a:latin typeface="Arial Rounded MT Bold" pitchFamily="34" charset="0"/>
              </a:rPr>
              <a:t>Funkcije</a:t>
            </a:r>
          </a:p>
        </p:txBody>
      </p:sp>
    </p:spTree>
    <p:extLst>
      <p:ext uri="{BB962C8B-B14F-4D97-AF65-F5344CB8AC3E}">
        <p14:creationId xmlns:p14="http://schemas.microsoft.com/office/powerpoint/2010/main" xmlns="" val="402872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988" y="2881313"/>
            <a:ext cx="75660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509164" y="412619"/>
                <a:ext cx="7704856" cy="3306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endParaRPr lang="hr-HR" sz="2000" b="1" dirty="0" smtClean="0">
                  <a:latin typeface="Arial Rounded MT Bold" pitchFamily="34" charset="0"/>
                </a:endParaRPr>
              </a:p>
              <a:p>
                <a:pPr lvl="0"/>
                <a:endParaRPr lang="hr-HR" sz="2000" b="1" dirty="0">
                  <a:latin typeface="Arial Rounded MT Bold" pitchFamily="34" charset="0"/>
                </a:endParaRPr>
              </a:p>
              <a:p>
                <a:pPr marL="457200" lvl="0" indent="-457200">
                  <a:buAutoNum type="arabicPeriod"/>
                </a:pPr>
                <a:r>
                  <a:rPr lang="hr-HR" sz="2000" b="1" dirty="0" smtClean="0">
                    <a:latin typeface="Arial Rounded MT Bold" pitchFamily="34" charset="0"/>
                  </a:rPr>
                  <a:t>Odredi neku linearnu funkciju čija je nultočka x=3.</a:t>
                </a:r>
              </a:p>
              <a:p>
                <a:pPr lvl="0"/>
                <a:r>
                  <a:rPr lang="hr-HR" sz="2000" b="1" dirty="0" smtClean="0">
                    <a:latin typeface="Arial Rounded MT Bold" pitchFamily="34" charset="0"/>
                  </a:rPr>
                  <a:t>        Učenici:</a:t>
                </a:r>
              </a:p>
              <a:p>
                <a:pPr lvl="0"/>
                <a:endParaRPr lang="hr-HR" sz="2000" b="1" dirty="0" smtClean="0">
                  <a:latin typeface="Arial Rounded MT Bold" pitchFamily="34" charset="0"/>
                </a:endParaRPr>
              </a:p>
              <a:p>
                <a:pPr lvl="0"/>
                <a:r>
                  <a:rPr lang="hr-HR" sz="2000" b="1" dirty="0" smtClean="0">
                    <a:latin typeface="Arial Rounded MT Bold" pitchFamily="34" charset="0"/>
                  </a:rPr>
                  <a:t>         f(x)=x-3,  f(x)= 2x-6,  f(x)=-3x+9,  f(x)=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20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hr-HR" sz="2000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hr-HR" sz="2000" b="1" i="1" smtClean="0">
                        <a:latin typeface="Cambria Math"/>
                      </a:rPr>
                      <m:t>𝒙</m:t>
                    </m:r>
                    <m:r>
                      <a:rPr lang="hr-HR" sz="2000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2000" b="1" i="1" dirty="0" smtClean="0">
                        <a:latin typeface="Cambria Math"/>
                      </a:rPr>
                      <m:t>𝟐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.....</a:t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         f(x)= a(x-3), gdje je a realni parametar.</a:t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/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endParaRPr lang="hr-HR" sz="2000" b="1" dirty="0" smtClean="0">
                  <a:latin typeface="Arial Rounded MT Bold" pitchFamily="34" charset="0"/>
                </a:endParaRPr>
              </a:p>
              <a:p>
                <a:pPr lvl="0"/>
                <a:r>
                  <a:rPr lang="hr-HR" sz="2000" dirty="0">
                    <a:latin typeface="Arial Rounded MT Bold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64" y="412619"/>
                <a:ext cx="7704856" cy="330693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7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482" y="2996952"/>
            <a:ext cx="4944734" cy="322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095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sz="4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hr-HR" sz="4400" dirty="0" smtClean="0">
                <a:solidFill>
                  <a:srgbClr val="FF0000"/>
                </a:solidFill>
                <a:latin typeface="Arial Rounded MT Bold" pitchFamily="34" charset="0"/>
              </a:rPr>
              <a:t>D r u g i      r a z r e d</a:t>
            </a:r>
          </a:p>
          <a:p>
            <a:pPr marL="0" indent="0" algn="ctr">
              <a:buNone/>
            </a:pPr>
            <a:endParaRPr lang="hr-HR" sz="4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2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50176" y="620688"/>
                <a:ext cx="7992888" cy="3645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 startAt="2"/>
                </a:pPr>
                <a:r>
                  <a:rPr lang="hr-HR" sz="2000" b="1" dirty="0" smtClean="0">
                    <a:latin typeface="Arial Rounded MT Bold" pitchFamily="34" charset="0"/>
                  </a:rPr>
                  <a:t>Odredi neku kompoziciju u kojoj je član eksponencijalna funkcija   i   čija je nultočka x=3.</a:t>
                </a:r>
              </a:p>
              <a:p>
                <a:r>
                  <a:rPr lang="hr-HR" sz="2000" b="1" dirty="0">
                    <a:latin typeface="Arial Rounded MT Bold" pitchFamily="34" charset="0"/>
                  </a:rPr>
                  <a:t> </a:t>
                </a:r>
                <a:r>
                  <a:rPr lang="hr-HR" sz="2000" b="1" dirty="0" smtClean="0">
                    <a:latin typeface="Arial Rounded MT Bold" pitchFamily="34" charset="0"/>
                  </a:rPr>
                  <a:t>     Učenici:</a:t>
                </a:r>
              </a:p>
              <a:p>
                <a:endParaRPr lang="hr-HR" sz="2000" b="1" dirty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   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0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hr-HR" sz="2000" b="1" i="0" smtClean="0">
                            <a:latin typeface="Cambria Math"/>
                          </a:rPr>
                          <m:t>𝐱</m:t>
                        </m:r>
                      </m:sup>
                    </m:sSup>
                    <m:r>
                      <a:rPr lang="hr-HR" sz="2000" b="1" i="0" smtClean="0">
                        <a:latin typeface="Cambria Math"/>
                      </a:rPr>
                      <m:t>−</m:t>
                    </m:r>
                    <m:r>
                      <a:rPr lang="hr-HR" sz="2000" b="1" i="0" smtClean="0">
                        <a:latin typeface="Cambria Math"/>
                      </a:rPr>
                      <m:t>𝟖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,  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0" smtClean="0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hr-HR" sz="2000" b="1" i="0" smtClean="0">
                            <a:latin typeface="Cambria Math"/>
                          </a:rPr>
                          <m:t>𝐱</m:t>
                        </m:r>
                      </m:sup>
                    </m:sSup>
                    <m:r>
                      <a:rPr lang="hr-HR" sz="2000" b="1" i="0" smtClean="0">
                        <a:latin typeface="Cambria Math"/>
                      </a:rPr>
                      <m:t>−</m:t>
                    </m:r>
                    <m:r>
                      <a:rPr lang="hr-HR" sz="2000" b="1" i="0" smtClean="0">
                        <a:latin typeface="Cambria Math"/>
                      </a:rPr>
                      <m:t>𝟐𝟕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, 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1" smtClean="0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hr-HR" sz="2000" b="1" i="1" smtClean="0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hr-HR" sz="2000" b="1" i="1" smtClean="0">
                        <a:latin typeface="Cambria Math"/>
                      </a:rPr>
                      <m:t>−</m:t>
                    </m:r>
                    <m:r>
                      <a:rPr lang="hr-HR" sz="2000" b="1" i="1" smtClean="0">
                        <a:latin typeface="Cambria Math"/>
                      </a:rPr>
                      <m:t>𝟏𝟐𝟓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 , 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0" smtClean="0">
                            <a:latin typeface="Cambria Math"/>
                          </a:rPr>
                          <m:t> </m:t>
                        </m:r>
                        <m:r>
                          <a:rPr lang="hr-HR" sz="2000" b="1" i="0" smtClean="0"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hr-HR" sz="2000" b="1" i="0" smtClean="0">
                            <a:latin typeface="Cambria Math"/>
                          </a:rPr>
                          <m:t>𝐱</m:t>
                        </m:r>
                      </m:sup>
                    </m:sSup>
                    <m:r>
                      <a:rPr lang="hr-HR" sz="2000" b="1" i="0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0" smtClean="0"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hr-HR" sz="2000" b="1" i="0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hr-HR" sz="2000" b="1" i="0" smtClean="0">
                        <a:latin typeface="Cambria Math"/>
                      </a:rPr>
                      <m:t>, </m:t>
                    </m:r>
                    <m:r>
                      <a:rPr lang="hr-HR" sz="2000" b="1" i="0" smtClean="0">
                        <a:latin typeface="Cambria Math"/>
                      </a:rPr>
                      <m:t>𝐚</m:t>
                    </m:r>
                    <m:r>
                      <a:rPr lang="hr-HR" sz="2000" b="1" i="0" smtClean="0">
                        <a:latin typeface="Cambria Math"/>
                      </a:rPr>
                      <m:t>&gt;</m:t>
                    </m:r>
                    <m:r>
                      <a:rPr lang="hr-HR" sz="2000" b="1" i="0" smtClean="0">
                        <a:latin typeface="Cambria Math"/>
                      </a:rPr>
                      <m:t>𝟎</m:t>
                    </m:r>
                    <m:r>
                      <a:rPr lang="hr-HR" sz="2000" b="1" i="0" smtClean="0">
                        <a:latin typeface="Cambria Math"/>
                      </a:rPr>
                      <m:t>, </m:t>
                    </m:r>
                    <m:r>
                      <a:rPr lang="hr-HR" sz="2000" b="1" i="0" smtClean="0">
                        <a:latin typeface="Cambria Math"/>
                      </a:rPr>
                      <m:t>𝐚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        </a:t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       ili  </a:t>
                </a:r>
                <a:r>
                  <a:rPr lang="hr-HR" sz="2000" b="1" dirty="0">
                    <a:latin typeface="Arial Rounded MT Bold" pitchFamily="34" charset="0"/>
                  </a:rPr>
                  <a:t>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>
                            <a:latin typeface="Cambria Math"/>
                          </a:rPr>
                          <m:t> </m:t>
                        </m:r>
                        <m:r>
                          <a:rPr lang="hr-HR" sz="2000" b="1" i="0" smtClean="0">
                            <a:latin typeface="Cambria Math"/>
                          </a:rPr>
                          <m:t>𝐤</m:t>
                        </m:r>
                        <m:r>
                          <a:rPr lang="hr-HR" sz="2000" b="1" i="1" smtClean="0">
                            <a:latin typeface="Cambria Math"/>
                            <a:ea typeface="Cambria Math"/>
                          </a:rPr>
                          <m:t>∙(</m:t>
                        </m:r>
                        <m:r>
                          <a:rPr lang="hr-HR" sz="20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hr-HR" sz="20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hr-HR" sz="2000" b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hr-HR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hr-HR" sz="20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hr-HR" sz="2000" b="1" i="0" dirty="0" smtClean="0">
                        <a:latin typeface="Cambria Math"/>
                      </a:rPr>
                      <m:t>𝐤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hr-HR" sz="2000" b="1" dirty="0">
                  <a:latin typeface="Arial Rounded MT Bold" pitchFamily="34" charset="0"/>
                </a:endParaRPr>
              </a:p>
              <a:p>
                <a:endParaRPr lang="hr-HR" dirty="0" smtClean="0"/>
              </a:p>
              <a:p>
                <a:r>
                  <a:rPr lang="hr-HR" dirty="0" smtClean="0"/>
                  <a:t> </a:t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endParaRPr lang="hr-HR" dirty="0"/>
              </a:p>
              <a:p>
                <a:endParaRPr lang="hr-HR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76" y="620688"/>
                <a:ext cx="7992888" cy="364574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763" t="-8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8094" y="2996952"/>
            <a:ext cx="4498358" cy="332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228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487795" y="836711"/>
                <a:ext cx="7848872" cy="252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b="1" dirty="0" smtClean="0">
                    <a:latin typeface="Arial Rounded MT Bold" pitchFamily="34" charset="0"/>
                  </a:rPr>
                  <a:t>3. Odredi neku kompoziciju u kojoj je član logaritamska funkcija  i  čija je nultočka x=3. Potom odredi  neku čije su nultočke x=3 i  x=-3.</a:t>
                </a:r>
                <a:r>
                  <a:rPr lang="hr-HR" sz="2000" b="1" dirty="0">
                    <a:latin typeface="Arial Rounded MT Bold" pitchFamily="34" charset="0"/>
                  </a:rPr>
                  <a:t/>
                </a:r>
                <a:br>
                  <a:rPr lang="hr-HR" sz="2000" b="1" dirty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Učenici: </a:t>
                </a:r>
              </a:p>
              <a:p>
                <a14:m>
                  <m:oMath xmlns:m="http://schemas.openxmlformats.org/officeDocument/2006/math">
                    <m:r>
                      <a:rPr lang="hr-HR" sz="2000" b="1" i="0" smtClean="0">
                        <a:latin typeface="Cambria Math"/>
                      </a:rPr>
                      <m:t>𝐟</m:t>
                    </m:r>
                    <m:d>
                      <m:d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r-HR" sz="2000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hr-HR" sz="2000" b="1" i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hr-HR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000" b="1" i="0" smtClean="0"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hr-HR" sz="2000" b="1" i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hr-HR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r-HR" sz="2000" b="1" i="0" smtClean="0">
                                <a:latin typeface="Cambria Math"/>
                              </a:rPr>
                              <m:t>𝐱</m:t>
                            </m:r>
                            <m:r>
                              <a:rPr lang="hr-HR" sz="2000" b="1" i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hr-HR" sz="2000" b="1" i="0" smtClean="0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</m:func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r-HR" sz="2000" b="1" i="0">
                        <a:latin typeface="Cambria Math"/>
                      </a:rPr>
                      <m:t>𝐟</m:t>
                    </m:r>
                    <m:d>
                      <m:dPr>
                        <m:ctrlPr>
                          <a:rPr lang="hr-H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hr-HR" sz="2000" b="1" i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hr-HR" sz="2000" b="1" i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hr-HR" sz="20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hr-HR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000" b="1" i="0"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hr-HR" sz="2000" b="1" i="0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hr-HR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r-HR" sz="2000" b="1" i="0">
                                <a:latin typeface="Cambria Math"/>
                              </a:rPr>
                              <m:t>𝐱</m:t>
                            </m:r>
                            <m:r>
                              <a:rPr lang="hr-HR" sz="2000" b="1" i="0">
                                <a:latin typeface="Cambria Math"/>
                              </a:rPr>
                              <m:t>−</m:t>
                            </m:r>
                            <m:r>
                              <a:rPr lang="hr-HR" sz="2000" b="1" i="0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</m:func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r-HR" sz="2000" b="1" i="0">
                        <a:latin typeface="Cambria Math"/>
                      </a:rPr>
                      <m:t>𝐟</m:t>
                    </m:r>
                    <m:d>
                      <m:dPr>
                        <m:ctrlPr>
                          <a:rPr lang="hr-H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hr-HR" sz="2000" b="1" i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hr-HR" sz="2000" b="1" i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hr-HR" sz="20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hr-HR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000" b="1" i="0"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hr-HR" sz="2000" b="1" i="0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hr-HR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r-HR" sz="2000" b="1" i="0">
                                <a:latin typeface="Cambria Math"/>
                              </a:rPr>
                              <m:t>𝐱</m:t>
                            </m:r>
                            <m:r>
                              <a:rPr lang="hr-HR" sz="2000" b="1" i="0">
                                <a:latin typeface="Cambria Math"/>
                              </a:rPr>
                              <m:t>−</m:t>
                            </m:r>
                            <m:r>
                              <a:rPr lang="hr-HR" sz="2000" b="1" i="0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</m:func>
                  </m:oMath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/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Možemo napisati  </a:t>
                </a:r>
                <a14:m>
                  <m:oMath xmlns:m="http://schemas.openxmlformats.org/officeDocument/2006/math">
                    <m:r>
                      <a:rPr lang="hr-HR" sz="2000" b="1" i="0" smtClean="0">
                        <a:latin typeface="Cambria Math"/>
                      </a:rPr>
                      <m:t>𝐟</m:t>
                    </m:r>
                    <m:d>
                      <m:d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r-HR" sz="2000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hr-HR" sz="2000" b="1" i="0" smtClean="0">
                        <a:latin typeface="Cambria Math"/>
                      </a:rPr>
                      <m:t>=</m:t>
                    </m:r>
                    <m:r>
                      <a:rPr lang="hr-HR" sz="2000" b="1" i="0" smtClean="0">
                        <a:latin typeface="Cambria Math"/>
                      </a:rPr>
                      <m:t>𝐦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∙</m:t>
                    </m:r>
                    <m:func>
                      <m:func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hr-HR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000" b="1" i="0" smtClean="0"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hr-HR" sz="2000" b="1" i="0" smtClean="0">
                                <a:latin typeface="Cambria Math"/>
                              </a:rPr>
                              <m:t>𝐚</m:t>
                            </m:r>
                          </m:sub>
                        </m:sSub>
                      </m:fName>
                      <m:e>
                        <m:r>
                          <a:rPr lang="hr-HR" sz="2000" b="1" i="0" smtClean="0">
                            <a:latin typeface="Cambria Math"/>
                          </a:rPr>
                          <m:t>(</m:t>
                        </m:r>
                        <m:r>
                          <a:rPr lang="hr-HR" sz="2000" b="1" i="0" smtClean="0">
                            <a:latin typeface="Cambria Math"/>
                          </a:rPr>
                          <m:t>𝐱</m:t>
                        </m:r>
                        <m:r>
                          <a:rPr lang="hr-HR" sz="2000" b="1" i="0" smtClean="0">
                            <a:latin typeface="Cambria Math"/>
                          </a:rPr>
                          <m:t>−</m:t>
                        </m:r>
                        <m:r>
                          <a:rPr lang="hr-HR" sz="2000" b="1" i="0" smtClean="0">
                            <a:latin typeface="Cambria Math"/>
                          </a:rPr>
                          <m:t>𝟐</m:t>
                        </m:r>
                        <m:r>
                          <a:rPr lang="hr-HR" sz="2000" b="1" i="0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, m</a:t>
                </a:r>
                <a14:m>
                  <m:oMath xmlns:m="http://schemas.openxmlformats.org/officeDocument/2006/math"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hr-HR" sz="20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a&gt;0 i a</a:t>
                </a:r>
                <a14:m>
                  <m:oMath xmlns:m="http://schemas.openxmlformats.org/officeDocument/2006/math">
                    <m:r>
                      <a:rPr lang="hr-HR" sz="2000" b="1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hr-HR" sz="2000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endParaRPr lang="hr-HR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95" y="836711"/>
                <a:ext cx="7848872" cy="252376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776" t="-12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00813"/>
            <a:ext cx="4784033" cy="331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42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827584" y="428476"/>
                <a:ext cx="6840760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2000" b="1" dirty="0" smtClean="0">
                    <a:latin typeface="Arial Rounded MT Bold" pitchFamily="34" charset="0"/>
                  </a:rPr>
                  <a:t>     Dvije grupe su riješile drugi dio zadatka:</a:t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endParaRPr lang="hr-HR" dirty="0">
                  <a:latin typeface="Arial Rounded MT Bold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1" i="0" smtClean="0">
                          <a:latin typeface="Cambria Math"/>
                        </a:rPr>
                        <m:t>𝐟</m:t>
                      </m:r>
                      <m:d>
                        <m:d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sz="2000" b="1" i="0" smtClean="0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hr-HR" sz="2000" b="1" i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hr-HR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1" i="0" smtClean="0">
                                  <a:latin typeface="Cambria Math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hr-HR" sz="2000" b="1" i="0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hr-HR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r-HR" sz="20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r-HR" sz="2000" b="1" i="0" smtClean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hr-HR" sz="2000" b="1" i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hr-HR" sz="2000" b="1" i="0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hr-HR" sz="2000" b="1" i="0" smtClean="0"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b="1" dirty="0" smtClean="0">
                    <a:latin typeface="Arial Rounded MT Bold" pitchFamily="34" charset="0"/>
                  </a:rPr>
                  <a:t/>
                </a:r>
                <a:br>
                  <a:rPr lang="hr-HR" b="1" dirty="0" smtClean="0">
                    <a:latin typeface="Arial Rounded MT Bold" pitchFamily="34" charset="0"/>
                  </a:rPr>
                </a:br>
                <a:r>
                  <a:rPr lang="hr-HR" b="1" dirty="0" smtClean="0">
                    <a:latin typeface="Arial Rounded MT Bold" pitchFamily="34" charset="0"/>
                  </a:rPr>
                  <a:t/>
                </a:r>
                <a:br>
                  <a:rPr lang="hr-HR" b="1" dirty="0" smtClean="0">
                    <a:latin typeface="Arial Rounded MT Bold" pitchFamily="34" charset="0"/>
                  </a:rPr>
                </a:br>
                <a:endParaRPr lang="hr-HR" b="1" dirty="0" smtClean="0">
                  <a:latin typeface="Arial Rounded MT Bold" pitchFamily="34" charset="0"/>
                </a:endParaRPr>
              </a:p>
              <a:p>
                <a:pPr algn="ctr"/>
                <a:r>
                  <a:rPr lang="hr-HR" sz="2400" b="1" dirty="0" smtClean="0">
                    <a:solidFill>
                      <a:srgbClr val="FF0000"/>
                    </a:solidFill>
                    <a:latin typeface="Arial Rounded MT Bold" pitchFamily="34" charset="0"/>
                  </a:rPr>
                  <a:t>Komentar: Ah, taj apsolutno!!!!</a:t>
                </a:r>
              </a:p>
              <a:p>
                <a:endParaRPr lang="hr-HR" b="1" dirty="0">
                  <a:latin typeface="Arial Rounded MT Bold" pitchFamily="34" charset="0"/>
                </a:endParaRPr>
              </a:p>
              <a:p>
                <a:endParaRPr lang="hr-HR" b="1" dirty="0">
                  <a:latin typeface="Arial Rounded MT Bold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28476"/>
                <a:ext cx="6840760" cy="273921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9573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23528" y="548679"/>
                <a:ext cx="8208912" cy="5035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b="1" dirty="0" smtClean="0">
                    <a:latin typeface="Arial Rounded MT Bold" pitchFamily="34" charset="0"/>
                  </a:rPr>
                  <a:t>3.Odredi pet parnih funkcija od kojih bar jedna u zapisu mora imati logaritam; varijabla joj treba biti u eksponentu; treba biti razlomak; </a:t>
                </a:r>
                <a:r>
                  <a:rPr lang="hr-HR" sz="2000" b="1" dirty="0" smtClean="0">
                    <a:latin typeface="Arial Rounded MT Bold" pitchFamily="34" charset="0"/>
                  </a:rPr>
                  <a:t>u zapisu je trigonometrijska funkcija</a:t>
                </a:r>
                <a:r>
                  <a:rPr lang="hr-HR" sz="2000" b="1" dirty="0" smtClean="0">
                    <a:latin typeface="Arial Rounded MT Bold" pitchFamily="34" charset="0"/>
                  </a:rPr>
                  <a:t>.</a:t>
                </a:r>
              </a:p>
              <a:p>
                <a:endParaRPr lang="hr-HR" sz="2000" b="1" dirty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Učenici: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1" i="0" smtClean="0"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hr-HR" sz="2000" b="1" i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sz="2000" b="1" i="0" smtClean="0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hr-HR" sz="2000" b="1" i="0" smtClean="0">
                          <a:latin typeface="Cambria Math"/>
                        </a:rPr>
                        <m:t>=</m:t>
                      </m:r>
                      <m:r>
                        <a:rPr lang="hr-HR" sz="2000" b="1" i="0" smtClean="0">
                          <a:latin typeface="Cambria Math"/>
                        </a:rPr>
                        <m:t>𝟓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hr-HR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  <m:sup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hr-HR" sz="2000" b="1" i="0" dirty="0" smtClean="0">
                  <a:latin typeface="Arial Rounded MT Bold" pitchFamily="34" charset="0"/>
                  <a:ea typeface="Cambria Math"/>
                </a:endParaRPr>
              </a:p>
              <a:p>
                <a:endParaRPr lang="hr-HR" sz="2000" b="1" i="0" dirty="0" smtClean="0">
                  <a:latin typeface="Arial Rounded MT Bold" pitchFamily="34" charset="0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hr-HR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sz="20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hr-HR" sz="2000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hr-HR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1" i="0" smtClean="0">
                                  <a:latin typeface="Cambria Math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hr-HR" sz="20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r-HR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sz="20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pPr algn="ctr"/>
                <a:endParaRPr lang="hr-HR" sz="2000" b="1" dirty="0" smtClean="0">
                  <a:latin typeface="Arial Rounded MT Bold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1" i="0" smtClean="0"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hr-HR" sz="2000" b="1" i="0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  <m:d>
                        <m:d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sz="2000" b="1" i="0" smtClean="0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hr-HR" sz="2000" b="1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2000" b="1" i="0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hr-HR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sz="2000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</m:sup>
                      </m:sSup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𝐚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𝐚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1" i="0" smtClean="0"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hr-HR" sz="2000" b="1" i="0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  <m:d>
                        <m:d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sz="2000" b="1" i="0" smtClean="0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hr-HR" sz="2000" b="1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2000" b="1" i="0" smtClean="0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hr-HR" sz="2000" b="1" i="0" smtClean="0">
                              <a:latin typeface="Cambria Math"/>
                            </a:rPr>
                            <m:t>𝐱</m:t>
                          </m:r>
                        </m:sup>
                      </m:sSup>
                      <m:r>
                        <a:rPr lang="hr-HR" sz="2000" b="1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2000" b="1" i="0" smtClean="0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hr-HR" sz="20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hr-HR" sz="2000" b="1" i="0" smtClean="0">
                              <a:latin typeface="Cambria Math"/>
                            </a:rPr>
                            <m:t>𝐱</m:t>
                          </m:r>
                        </m:sup>
                      </m:sSup>
                    </m:oMath>
                  </m:oMathPara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1" i="0" smtClean="0"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hr-HR" sz="2000" b="1" i="0" smtClean="0">
                              <a:latin typeface="Cambria Math"/>
                            </a:rPr>
                            <m:t>𝟓</m:t>
                          </m:r>
                        </m:sub>
                      </m:sSub>
                      <m:d>
                        <m:d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sz="2000" b="1" i="0" smtClean="0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hr-HR" sz="20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1" i="0" smtClean="0">
                                  <a:latin typeface="Cambria Math"/>
                                </a:rPr>
                                <m:t>𝐭𝐠</m:t>
                              </m:r>
                            </m:e>
                            <m:sup>
                              <m:r>
                                <a:rPr lang="hr-HR" sz="2000" b="1" i="0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hr-HR" sz="20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hr-HR" sz="20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hr-HR" sz="20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hr-HR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hr-HR" sz="2000" b="1" i="0" smtClean="0"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hr-HR" sz="2000" b="1" i="0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hr-HR" sz="2000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1" i="0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hr-HR" sz="2000" b="1" i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48679"/>
                <a:ext cx="8208912" cy="503599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742" t="-60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8438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395536" y="764704"/>
                <a:ext cx="8064896" cy="4638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b="1" dirty="0" smtClean="0">
                    <a:latin typeface="Arial Rounded MT Bold" pitchFamily="34" charset="0"/>
                  </a:rPr>
                  <a:t>4.Odredi pet neparnih </a:t>
                </a:r>
                <a:r>
                  <a:rPr lang="hr-HR" b="1" dirty="0">
                    <a:latin typeface="Arial Rounded MT Bold" pitchFamily="34" charset="0"/>
                  </a:rPr>
                  <a:t>funkcija od kojih bar jedna u zapisu mora imati logaritam; varijabla joj treba biti u eksponentu; treba biti razlomak</a:t>
                </a:r>
                <a:r>
                  <a:rPr lang="hr-HR" b="1">
                    <a:latin typeface="Arial Rounded MT Bold" pitchFamily="34" charset="0"/>
                  </a:rPr>
                  <a:t>; </a:t>
                </a:r>
                <a:r>
                  <a:rPr lang="hr-HR" b="1" smtClean="0">
                    <a:latin typeface="Arial Rounded MT Bold" pitchFamily="34" charset="0"/>
                  </a:rPr>
                  <a:t>u zapisu ima </a:t>
                </a:r>
                <a:r>
                  <a:rPr lang="hr-HR" b="1" smtClean="0">
                    <a:latin typeface="Arial Rounded MT Bold" pitchFamily="34" charset="0"/>
                  </a:rPr>
                  <a:t>trig</a:t>
                </a:r>
                <a:r>
                  <a:rPr lang="hr-HR" b="1" smtClean="0">
                    <a:latin typeface="Arial Rounded MT Bold" pitchFamily="34" charset="0"/>
                  </a:rPr>
                  <a:t>onometrijsku </a:t>
                </a:r>
                <a:r>
                  <a:rPr lang="hr-HR" b="1" smtClean="0">
                    <a:latin typeface="Arial Rounded MT Bold" pitchFamily="34" charset="0"/>
                  </a:rPr>
                  <a:t> funkciju.</a:t>
                </a:r>
                <a:endParaRPr lang="hr-HR" b="1" dirty="0">
                  <a:latin typeface="Arial Rounded MT Bold" pitchFamily="34" charset="0"/>
                </a:endParaRPr>
              </a:p>
              <a:p>
                <a:endParaRPr lang="hr-HR" b="1" dirty="0">
                  <a:latin typeface="Arial Rounded MT Bold" pitchFamily="34" charset="0"/>
                </a:endParaRPr>
              </a:p>
              <a:p>
                <a:r>
                  <a:rPr lang="hr-HR" b="1" dirty="0">
                    <a:latin typeface="Arial Rounded MT Bold" pitchFamily="34" charset="0"/>
                  </a:rPr>
                  <a:t>Učenici: </a:t>
                </a:r>
                <a:r>
                  <a:rPr lang="hr-HR" b="1" dirty="0" smtClean="0">
                    <a:latin typeface="Arial Rounded MT Bold" pitchFamily="34" charset="0"/>
                  </a:rPr>
                  <a:t> </a:t>
                </a:r>
              </a:p>
              <a:p>
                <a:pPr algn="ctr"/>
                <a:r>
                  <a:rPr lang="hr-HR" b="1" dirty="0" smtClean="0">
                    <a:latin typeface="Arial Rounded MT Bold" pitchFamily="34" charset="0"/>
                  </a:rPr>
                  <a:t>f(x)=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b="1" i="0" smtClean="0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hr-HR" b="1" i="0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hr-HR" b="1" i="0" smtClean="0">
                        <a:latin typeface="Cambria Math"/>
                      </a:rPr>
                      <m:t>−</m:t>
                    </m:r>
                    <m:r>
                      <a:rPr lang="hr-HR" b="1" i="0" smtClean="0">
                        <a:latin typeface="Cambria Math"/>
                      </a:rPr>
                      <m:t>𝐱</m:t>
                    </m:r>
                  </m:oMath>
                </a14:m>
                <a:endParaRPr lang="hr-HR" b="1" dirty="0" smtClean="0">
                  <a:latin typeface="Arial Rounded MT Bold" pitchFamily="34" charset="0"/>
                </a:endParaRPr>
              </a:p>
              <a:p>
                <a:pPr algn="ctr"/>
                <a:endParaRPr lang="hr-HR" b="1" dirty="0" smtClean="0">
                  <a:latin typeface="Arial Rounded MT Bold" pitchFamily="34" charset="0"/>
                </a:endParaRPr>
              </a:p>
              <a:p>
                <a:pPr algn="ctr"/>
                <a:r>
                  <a:rPr lang="hr-HR" b="1" dirty="0" smtClean="0">
                    <a:latin typeface="Arial Rounded MT Bold" pitchFamily="34" charset="0"/>
                  </a:rPr>
                  <a:t>f(x)=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r-HR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hr-HR" b="1" i="0" smtClean="0">
                            <a:latin typeface="Cambria Math"/>
                          </a:rPr>
                          <m:t> </m:t>
                        </m:r>
                        <m:r>
                          <a:rPr lang="hr-HR" b="1" i="0" smtClean="0">
                            <a:latin typeface="Cambria Math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hr-HR" b="1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r-HR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hr-HR" b="1" i="0" smtClean="0">
                                    <a:latin typeface="Cambria Math"/>
                                  </a:rPr>
                                  <m:t>𝐱</m:t>
                                </m:r>
                                <m:r>
                                  <a:rPr lang="hr-HR" b="1" i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hr-HR" b="1" i="0" smtClean="0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hr-HR" b="1" i="0" smtClean="0">
                                    <a:latin typeface="Cambria Math"/>
                                  </a:rPr>
                                  <m:t>𝐱</m:t>
                                </m:r>
                                <m:r>
                                  <a:rPr lang="hr-HR" b="1" i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hr-HR" b="1" i="0" smtClean="0">
                                    <a:latin typeface="Cambria Math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hr-HR" b="1" dirty="0" smtClean="0">
                    <a:latin typeface="Arial Rounded MT Bold" pitchFamily="34" charset="0"/>
                  </a:rPr>
                  <a:t> </a:t>
                </a:r>
              </a:p>
              <a:p>
                <a:pPr algn="ctr"/>
                <a:r>
                  <a:rPr lang="hr-HR" b="1" dirty="0" smtClean="0">
                    <a:latin typeface="Arial Rounded MT Bold" pitchFamily="34" charset="0"/>
                  </a:rPr>
                  <a:t>    </a:t>
                </a:r>
              </a:p>
              <a:p>
                <a:pPr algn="ctr"/>
                <a:r>
                  <a:rPr lang="hr-HR" b="1" dirty="0"/>
                  <a:t>f</a:t>
                </a:r>
                <a:r>
                  <a:rPr lang="hr-HR" b="1" dirty="0" smtClean="0"/>
                  <a:t>(x)= </a:t>
                </a:r>
                <a14:m>
                  <m:oMath xmlns:m="http://schemas.openxmlformats.org/officeDocument/2006/math">
                    <m:r>
                      <a:rPr lang="hr-HR" b="1" i="0" smtClean="0">
                        <a:latin typeface="Cambria Math"/>
                      </a:rPr>
                      <m:t>𝐱</m:t>
                    </m:r>
                    <m:r>
                      <a:rPr lang="hr-HR" b="1" i="0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hr-HR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b="1" i="0" smtClean="0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hr-HR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hr-HR" b="1" i="0" smtClean="0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e>
                        </m:d>
                      </m:sup>
                    </m:sSup>
                  </m:oMath>
                </a14:m>
                <a:r>
                  <a:rPr lang="hr-HR" b="1" dirty="0" smtClean="0">
                    <a:latin typeface="Arial Rounded MT Bold" pitchFamily="34" charset="0"/>
                  </a:rPr>
                  <a:t/>
                </a:r>
                <a:br>
                  <a:rPr lang="hr-HR" b="1" dirty="0" smtClean="0">
                    <a:latin typeface="Arial Rounded MT Bold" pitchFamily="34" charset="0"/>
                  </a:rPr>
                </a:br>
                <a:endParaRPr lang="hr-HR" b="1" dirty="0" smtClean="0">
                  <a:latin typeface="Arial Rounded MT Bold" pitchFamily="34" charset="0"/>
                </a:endParaRPr>
              </a:p>
              <a:p>
                <a:pPr algn="ctr"/>
                <a:r>
                  <a:rPr lang="hr-HR" b="1" dirty="0" smtClean="0">
                    <a:latin typeface="Arial Rounded MT Bold" pitchFamily="34" charset="0"/>
                  </a:rPr>
                  <a:t>f(x)=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2400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r-HR" sz="2400" b="1" i="0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hr-HR" sz="2400" b="1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hr-HR" sz="2400" b="1">
                                    <a:latin typeface="Cambria Math"/>
                                    <a:ea typeface="Cambria Math"/>
                                  </a:rPr>
                                  <m:t>𝐱</m:t>
                                </m:r>
                              </m:e>
                            </m:d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r-HR" sz="2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r-HR" sz="2400" b="1"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hr-HR" sz="2400" b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hr-HR" sz="2400" b="1">
                            <a:latin typeface="Cambria Math"/>
                          </a:rPr>
                          <m:t>−</m:t>
                        </m:r>
                        <m:r>
                          <a:rPr lang="hr-HR" sz="2400" b="1">
                            <a:latin typeface="Cambria Math"/>
                          </a:rPr>
                          <m:t>𝐱</m:t>
                        </m:r>
                        <m:r>
                          <m:rPr>
                            <m:nor/>
                          </m:rPr>
                          <a:rPr lang="hr-HR" sz="2400" b="1" dirty="0">
                            <a:latin typeface="Arial Rounded MT Bold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hr-HR" sz="2400" b="1" dirty="0" smtClean="0">
                  <a:latin typeface="Arial Rounded MT Bold" pitchFamily="34" charset="0"/>
                </a:endParaRPr>
              </a:p>
              <a:p>
                <a:pPr algn="ctr"/>
                <a:endParaRPr lang="hr-HR" sz="2400" b="1" dirty="0" smtClean="0">
                  <a:latin typeface="Arial Rounded MT Bold" pitchFamily="34" charset="0"/>
                </a:endParaRPr>
              </a:p>
              <a:p>
                <a:pPr algn="ctr"/>
                <a:r>
                  <a:rPr lang="hr-HR" sz="2000" b="1" dirty="0">
                    <a:latin typeface="Arial Rounded MT Bold" pitchFamily="34" charset="0"/>
                  </a:rPr>
                  <a:t>f</a:t>
                </a:r>
                <a:r>
                  <a:rPr lang="hr-HR" sz="2000" b="1" dirty="0" smtClean="0">
                    <a:latin typeface="Arial Rounded MT Bold" pitchFamily="34" charset="0"/>
                  </a:rPr>
                  <a:t>(x)=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0" smtClean="0">
                            <a:latin typeface="Cambria Math"/>
                          </a:rPr>
                          <m:t>𝐬𝐢𝐧</m:t>
                        </m:r>
                      </m:e>
                      <m:sup>
                        <m:r>
                          <a:rPr lang="hr-HR" sz="2000" b="1" i="0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hr-HR" sz="2000" b="1" i="0" smtClean="0">
                        <a:latin typeface="Cambria Math"/>
                      </a:rPr>
                      <m:t>𝐱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 -x</a:t>
                </a:r>
                <a:endParaRPr lang="hr-HR" sz="2000" b="1" dirty="0">
                  <a:latin typeface="Arial Rounded MT Bold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64704"/>
                <a:ext cx="8064896" cy="46380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680" t="-657" b="-13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5727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683568" y="1124744"/>
                <a:ext cx="7704856" cy="3717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b="1" dirty="0" smtClean="0">
                    <a:latin typeface="Arial Rounded MT Bold" pitchFamily="34" charset="0"/>
                  </a:rPr>
                  <a:t>4. Odredi neku  periodičnu funkciju temeljnog perioda </a:t>
                </a:r>
              </a:p>
              <a:p>
                <a:r>
                  <a:rPr lang="hr-HR" sz="2000" b="1" dirty="0">
                    <a:latin typeface="Arial Rounded MT Bold" pitchFamily="34" charset="0"/>
                  </a:rPr>
                  <a:t> </a:t>
                </a:r>
                <a:r>
                  <a:rPr lang="hr-HR" sz="2000" b="1" dirty="0" smtClean="0">
                    <a:latin typeface="Arial Rounded MT Bold" pitchFamily="34" charset="0"/>
                  </a:rPr>
                  <a:t>    a) </a:t>
                </a:r>
                <a14:m>
                  <m:oMath xmlns:m="http://schemas.openxmlformats.org/officeDocument/2006/math">
                    <m:r>
                      <a:rPr lang="hr-HR" sz="2000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hr-HR" sz="20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,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2400" b="1" i="0" smtClean="0"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hr-HR" sz="2400" b="1" i="0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hr-HR" sz="2400" b="1" dirty="0" smtClean="0">
                    <a:latin typeface="Arial Rounded MT Bold" pitchFamily="34" charset="0"/>
                  </a:rPr>
                  <a:t>, </a:t>
                </a:r>
                <a:r>
                  <a:rPr lang="hr-HR" sz="2000" b="1" dirty="0" smtClean="0">
                    <a:latin typeface="Arial Rounded MT Bold" pitchFamily="34" charset="0"/>
                  </a:rPr>
                  <a:t>c) 3</a:t>
                </a: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Učenici: </a:t>
                </a:r>
              </a:p>
              <a:p>
                <a:r>
                  <a:rPr lang="hr-HR" sz="2000" b="1" dirty="0">
                    <a:latin typeface="Arial Rounded MT Bold" pitchFamily="34" charset="0"/>
                  </a:rPr>
                  <a:t> </a:t>
                </a:r>
                <a:r>
                  <a:rPr lang="hr-HR" sz="2000" b="1" dirty="0" smtClean="0">
                    <a:latin typeface="Arial Rounded MT Bold" pitchFamily="34" charset="0"/>
                  </a:rPr>
                  <a:t>                a) f(x)=sin(2x)  </a:t>
                </a: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>
                    <a:latin typeface="Arial Rounded MT Bold" pitchFamily="34" charset="0"/>
                  </a:rPr>
                  <a:t> </a:t>
                </a:r>
                <a:r>
                  <a:rPr lang="hr-HR" sz="2000" b="1" dirty="0" smtClean="0">
                    <a:latin typeface="Arial Rounded MT Bold" pitchFamily="34" charset="0"/>
                  </a:rPr>
                  <a:t>                b) f(x)= cos(8x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2400" b="1" i="0" smtClean="0"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hr-HR" sz="2400" b="1" i="0" smtClean="0">
                            <a:latin typeface="Cambria Math"/>
                          </a:rPr>
                          <m:t>  </m:t>
                        </m:r>
                        <m:r>
                          <a:rPr lang="hr-HR" sz="2400" b="1" i="0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)</a:t>
                </a: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/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                 c) f(x)= -2tg(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2400" b="1" i="0" smtClean="0"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hr-HR" sz="2400" b="1" i="0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x)</a:t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endParaRPr lang="hr-HR" sz="2000" b="1" dirty="0">
                  <a:latin typeface="Arial Rounded MT Bold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124744"/>
                <a:ext cx="7704856" cy="371749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791" t="-82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7454" y="2204864"/>
            <a:ext cx="3810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49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67544" y="404664"/>
                <a:ext cx="7920880" cy="5198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b="1" dirty="0" smtClean="0">
                    <a:latin typeface="Arial Rounded MT Bold" pitchFamily="34" charset="0"/>
                  </a:rPr>
                  <a:t>Još neki zadaci:</a:t>
                </a:r>
                <a:endParaRPr lang="hr-HR" sz="2000" dirty="0">
                  <a:latin typeface="Arial Rounded MT Bold" pitchFamily="34" charset="0"/>
                </a:endParaRPr>
              </a:p>
              <a:p>
                <a:endParaRPr lang="hr-HR" sz="2000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1. Odredi barem dvije funkcije čija je prirodna domena</a:t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hr-HR" sz="2000" b="1" i="0" smtClean="0">
                        <a:latin typeface="Cambria Math"/>
                      </a:rPr>
                      <m:t>𝐱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∈&lt;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&gt;.</m:t>
                    </m:r>
                  </m:oMath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2. Odredi  neku funkciju čija je slika  f(x)</a:t>
                </a:r>
                <a14:m>
                  <m:oMath xmlns:m="http://schemas.openxmlformats.org/officeDocument/2006/math">
                    <m:r>
                      <a:rPr lang="hr-HR" sz="2000" b="1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hr-HR" sz="20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r-HR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hr-HR" sz="2000" b="1" i="1" smtClean="0">
                            <a:latin typeface="Cambria Math"/>
                            <a:ea typeface="Cambria Math"/>
                          </a:rPr>
                          <m:t>,∞&gt;.</m:t>
                        </m:r>
                      </m:e>
                    </m:d>
                  </m:oMath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3. Odredi neku funkciju  koja ima prekid u x=2. </a:t>
                </a:r>
                <a:endParaRPr lang="hr-HR" sz="2000" b="1" dirty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4. Odredi neku funkciju koja nije definirana za</a:t>
                </a: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/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      a) x=2</a:t>
                </a: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/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      b) x </a:t>
                </a:r>
                <a14:m>
                  <m:oMath xmlns:m="http://schemas.openxmlformats.org/officeDocument/2006/math">
                    <m:r>
                      <a:rPr lang="hr-HR" sz="2000" b="1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hr-HR" sz="20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r-HR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hr-HR" sz="2000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hr-HR" sz="20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</m:oMath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>
                    <a:latin typeface="Arial Rounded MT Bold" pitchFamily="34" charset="0"/>
                  </a:rPr>
                  <a:t> </a:t>
                </a:r>
                <a:r>
                  <a:rPr lang="hr-HR" sz="2000" b="1" dirty="0" smtClean="0">
                    <a:latin typeface="Arial Rounded MT Bold" pitchFamily="34" charset="0"/>
                  </a:rPr>
                  <a:t>     c) x&gt;1</a:t>
                </a: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>
                    <a:latin typeface="Arial Rounded MT Bold" pitchFamily="34" charset="0"/>
                  </a:rPr>
                  <a:t> </a:t>
                </a:r>
                <a:r>
                  <a:rPr lang="hr-HR" sz="2000" b="1" dirty="0" smtClean="0">
                    <a:latin typeface="Arial Rounded MT Bold" pitchFamily="34" charset="0"/>
                  </a:rPr>
                  <a:t>     d) 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2400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hr-HR" sz="24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hr-HR" sz="2400" b="1" dirty="0" smtClean="0">
                    <a:latin typeface="Arial Rounded MT Bold" pitchFamily="34" charset="0"/>
                  </a:rPr>
                  <a:t> </a:t>
                </a:r>
                <a:r>
                  <a:rPr lang="hr-HR" sz="2000" b="1" dirty="0" smtClean="0">
                    <a:latin typeface="Arial Rounded MT Bold" pitchFamily="34" charset="0"/>
                  </a:rPr>
                  <a:t>+k</a:t>
                </a:r>
                <a:r>
                  <a:rPr lang="el-GR" sz="2000" b="1" dirty="0" smtClean="0">
                    <a:latin typeface="Arial Rounded MT Bold" pitchFamily="34" charset="0"/>
                  </a:rPr>
                  <a:t>π</a:t>
                </a:r>
                <a:endParaRPr lang="hr-HR" sz="2000" b="1" dirty="0" smtClean="0">
                  <a:latin typeface="Arial Rounded MT Bold" pitchFamily="34" charset="0"/>
                </a:endParaRPr>
              </a:p>
              <a:p>
                <a:endParaRPr lang="hr-HR" sz="2000" b="1" dirty="0">
                  <a:latin typeface="Arial Rounded MT Bold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4664"/>
                <a:ext cx="7920880" cy="519802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847" t="-58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://www.nsk.istrazivanja.hr/images/Upitn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2447925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222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323528" y="332655"/>
                <a:ext cx="7344816" cy="416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b="1" dirty="0" smtClean="0">
                    <a:solidFill>
                      <a:srgbClr val="FF0000"/>
                    </a:solidFill>
                    <a:latin typeface="Arial Rounded MT Bold" pitchFamily="34" charset="0"/>
                  </a:rPr>
                  <a:t>Zadnji zadatak naglavačke u srednjoj školi:</a:t>
                </a:r>
                <a:endParaRPr lang="hr-HR" sz="2400" b="1" dirty="0">
                  <a:solidFill>
                    <a:schemeClr val="bg1"/>
                  </a:solidFill>
                  <a:latin typeface="Arial Rounded MT Bold" pitchFamily="34" charset="0"/>
                </a:endParaRPr>
              </a:p>
              <a:p>
                <a:endParaRPr lang="hr-HR" sz="2400" b="1" dirty="0" smtClean="0">
                  <a:solidFill>
                    <a:schemeClr val="bg1"/>
                  </a:solidFill>
                  <a:latin typeface="Arial Rounded MT Bold" pitchFamily="34" charset="0"/>
                </a:endParaRPr>
              </a:p>
              <a:p>
                <a:r>
                  <a:rPr lang="hr-HR" sz="2400" b="1" dirty="0" smtClean="0">
                    <a:latin typeface="Arial Rounded MT Bold" pitchFamily="34" charset="0"/>
                  </a:rPr>
                  <a:t>Odredi neku funkciju čija je derivacija</a:t>
                </a:r>
              </a:p>
              <a:p>
                <a:endParaRPr lang="hr-HR" sz="2400" b="1" dirty="0" smtClean="0">
                  <a:latin typeface="Arial Rounded MT Bold" pitchFamily="34" charset="0"/>
                </a:endParaRPr>
              </a:p>
              <a:p>
                <a:pPr algn="ctr"/>
                <a:r>
                  <a:rPr lang="hr-HR" sz="2400" b="1" dirty="0" smtClean="0">
                    <a:latin typeface="Arial Rounded MT Bold" pitchFamily="34" charset="0"/>
                  </a:rPr>
                  <a:t> f(x)= 20x+13</a:t>
                </a:r>
              </a:p>
              <a:p>
                <a:pPr algn="ctr"/>
                <a:endParaRPr lang="hr-HR" sz="2400" b="1" dirty="0" smtClean="0">
                  <a:latin typeface="Arial Rounded MT Bold" pitchFamily="34" charset="0"/>
                </a:endParaRPr>
              </a:p>
              <a:p>
                <a:pPr algn="ctr"/>
                <a:r>
                  <a:rPr lang="hr-HR" sz="2400" b="1" dirty="0" smtClean="0">
                    <a:latin typeface="Arial Rounded MT Bold" pitchFamily="34" charset="0"/>
                  </a:rPr>
                  <a:t>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400" b="1" i="0" smtClean="0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hr-HR" sz="2400" b="1" i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hr-HR" sz="2400" b="1" dirty="0" smtClean="0">
                  <a:latin typeface="Arial Rounded MT Bold" pitchFamily="34" charset="0"/>
                </a:endParaRPr>
              </a:p>
              <a:p>
                <a:pPr algn="ctr"/>
                <a:endParaRPr lang="hr-HR" sz="2400" b="1" dirty="0" smtClean="0">
                  <a:latin typeface="Arial Rounded MT Bold" pitchFamily="34" charset="0"/>
                </a:endParaRPr>
              </a:p>
              <a:p>
                <a:pPr algn="ctr"/>
                <a:r>
                  <a:rPr lang="hr-HR" sz="2400" b="1" dirty="0" smtClean="0">
                    <a:latin typeface="Arial Rounded MT Bold" pitchFamily="34" charset="0"/>
                  </a:rPr>
                  <a:t>f(x)= sin x</a:t>
                </a:r>
              </a:p>
              <a:p>
                <a:pPr algn="ctr"/>
                <a:r>
                  <a:rPr lang="hr-HR" sz="2400" b="1" dirty="0" smtClean="0">
                    <a:latin typeface="Arial Rounded MT Bold" pitchFamily="34" charset="0"/>
                  </a:rPr>
                  <a:t/>
                </a:r>
                <a:br>
                  <a:rPr lang="hr-HR" sz="2400" b="1" dirty="0" smtClean="0">
                    <a:latin typeface="Arial Rounded MT Bold" pitchFamily="34" charset="0"/>
                  </a:rPr>
                </a:br>
                <a:endParaRPr lang="hr-HR" sz="2400" b="1" dirty="0" smtClean="0">
                  <a:latin typeface="Arial Rounded MT Bold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2655"/>
                <a:ext cx="7344816" cy="416331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245" t="-117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://www.ezadar.hr/repository/image_raw/59334/medium_full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0848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zadar.hr/repository/image_raw/59334/medium_full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35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700808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xmlns="" val="1981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40804" y="260648"/>
                <a:ext cx="8476587" cy="5480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>
                    <a:solidFill>
                      <a:srgbClr val="FF0000"/>
                    </a:solidFill>
                    <a:latin typeface="Arial Rounded MT Bold" pitchFamily="34" charset="0"/>
                  </a:rPr>
                  <a:t>KVADRATNA JEDNADŽBA I KVADRATNA FUNKCIJA</a:t>
                </a:r>
                <a:r>
                  <a:rPr lang="hr-HR" sz="2400" dirty="0" smtClean="0"/>
                  <a:t/>
                </a:r>
                <a:br>
                  <a:rPr lang="hr-HR" sz="2400" dirty="0" smtClean="0"/>
                </a:br>
                <a:r>
                  <a:rPr lang="hr-HR" sz="2400" dirty="0" smtClean="0">
                    <a:latin typeface="Arial Rounded MT Bold" pitchFamily="34" charset="0"/>
                  </a:rPr>
                  <a:t>Tipični zadaci koje pitamo:</a:t>
                </a:r>
              </a:p>
              <a:p>
                <a:r>
                  <a:rPr lang="hr-HR" sz="2400" dirty="0" smtClean="0">
                    <a:latin typeface="Arial Rounded MT Bold" pitchFamily="34" charset="0"/>
                  </a:rPr>
                  <a:t> </a:t>
                </a:r>
                <a:r>
                  <a:rPr lang="hr-HR" sz="2400" dirty="0" smtClean="0"/>
                  <a:t/>
                </a:r>
                <a:br>
                  <a:rPr lang="hr-HR" sz="2400" dirty="0" smtClean="0"/>
                </a:br>
                <a:r>
                  <a:rPr lang="hr-HR" sz="2400" dirty="0" smtClean="0">
                    <a:latin typeface="Arial Rounded MT Bold" pitchFamily="34" charset="0"/>
                  </a:rPr>
                  <a:t>1. Riješi kvadratnu jednadžbu...</a:t>
                </a:r>
              </a:p>
              <a:p>
                <a:r>
                  <a:rPr lang="hr-HR" sz="2400" dirty="0" smtClean="0">
                    <a:latin typeface="Arial Rounded MT Bold" pitchFamily="34" charset="0"/>
                  </a:rPr>
                  <a:t>2. Izračunaj diskriminantu kvadratne jednadžbe i prema tome odredi prirodu     rješenja.</a:t>
                </a:r>
              </a:p>
              <a:p>
                <a:r>
                  <a:rPr lang="hr-HR" sz="2400" dirty="0" smtClean="0">
                    <a:latin typeface="Arial Rounded MT Bold" pitchFamily="34" charset="0"/>
                  </a:rPr>
                  <a:t>3. Skiciraj graf kvadratne funkcije te mu opiši tijek.</a:t>
                </a:r>
              </a:p>
              <a:p>
                <a:r>
                  <a:rPr lang="hr-HR" sz="2400" dirty="0" smtClean="0">
                    <a:latin typeface="Arial Rounded MT Bold" pitchFamily="34" charset="0"/>
                  </a:rPr>
                  <a:t>4. Ne rješavajući kvadratnu jednadžbu izračunaj zbroj kvadrata rješenja; zbroj recipročnih vrijednosti rješenja i sl.</a:t>
                </a:r>
              </a:p>
              <a:p>
                <a:r>
                  <a:rPr lang="hr-HR" sz="2400" dirty="0" smtClean="0">
                    <a:latin typeface="Arial Rounded MT Bold" pitchFamily="34" charset="0"/>
                  </a:rPr>
                  <a:t>5. Izračunaj vrijednost realnog parametra p tako da parabola zadana jednadžbom dira os x i sl.</a:t>
                </a:r>
              </a:p>
              <a:p>
                <a:r>
                  <a:rPr lang="hr-HR" sz="2400" dirty="0" smtClean="0">
                    <a:latin typeface="Arial Rounded MT Bold" pitchFamily="34" charset="0"/>
                  </a:rPr>
                  <a:t>6. Riješi nejednadžbu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2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r-HR" sz="2400" b="1" i="1"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hr-HR" sz="2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hr-HR" sz="2400" b="1" i="1">
                            <a:latin typeface="Cambria Math"/>
                          </a:rPr>
                          <m:t>−</m:t>
                        </m:r>
                        <m:r>
                          <a:rPr lang="hr-HR" sz="2400" b="1" i="1">
                            <a:latin typeface="Cambria Math"/>
                          </a:rPr>
                          <m:t>𝟐𝐱</m:t>
                        </m:r>
                        <m:r>
                          <a:rPr lang="hr-HR" sz="2400" b="1" i="1">
                            <a:latin typeface="Cambria Math"/>
                          </a:rPr>
                          <m:t>−</m:t>
                        </m:r>
                        <m:r>
                          <a:rPr lang="hr-HR" sz="2400" b="1" i="1">
                            <a:latin typeface="Cambria Math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hr-HR" sz="2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r-HR" sz="2400" b="1" i="1"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hr-HR" sz="2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hr-HR" sz="2400" b="1" i="1">
                            <a:latin typeface="Cambria Math"/>
                          </a:rPr>
                          <m:t>−</m:t>
                        </m:r>
                        <m:r>
                          <a:rPr lang="hr-HR" sz="24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hr-HR" sz="2400" b="1" dirty="0">
                    <a:latin typeface="Arial Rounded MT Bold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2400" b="1">
                        <a:latin typeface="Cambria Math"/>
                      </a:rPr>
                      <m:t>≤</m:t>
                    </m:r>
                    <m:r>
                      <a:rPr lang="hr-HR" sz="2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hr-HR" sz="2400" dirty="0" smtClean="0">
                    <a:latin typeface="Arial Rounded MT Bold" pitchFamily="34" charset="0"/>
                  </a:rPr>
                  <a:t>.</a:t>
                </a:r>
                <a:endParaRPr lang="hr-HR" sz="2400" dirty="0">
                  <a:latin typeface="Arial Rounded MT Bold" pitchFamily="34" charset="0"/>
                </a:endParaRPr>
              </a:p>
              <a:p>
                <a:endParaRPr lang="hr-HR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04" y="260648"/>
                <a:ext cx="8476587" cy="548060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78" t="-890" r="-172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5354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23528" y="379730"/>
                <a:ext cx="8136904" cy="479541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r-HR" sz="2800" dirty="0" smtClean="0">
                    <a:latin typeface="Arial Rounded MT Bold" pitchFamily="34" charset="0"/>
                  </a:rPr>
                  <a:t>Zadaci naglavačke:</a:t>
                </a:r>
                <a:r>
                  <a:rPr lang="hr-HR" sz="2000" dirty="0" smtClean="0">
                    <a:latin typeface="Arial Rounded MT Bold" pitchFamily="34" charset="0"/>
                  </a:rPr>
                  <a:t/>
                </a:r>
                <a:br>
                  <a:rPr lang="hr-HR" sz="2000" dirty="0" smtClean="0">
                    <a:latin typeface="Arial Rounded MT Bold" pitchFamily="34" charset="0"/>
                  </a:rPr>
                </a:br>
                <a:endParaRPr lang="hr-HR" sz="2000" dirty="0" smtClean="0">
                  <a:latin typeface="Arial Rounded MT Bold" pitchFamily="34" charset="0"/>
                </a:endParaRPr>
              </a:p>
              <a:p>
                <a:pPr marL="457200" indent="-457200">
                  <a:buAutoNum type="arabicPeriod"/>
                </a:pPr>
                <a:r>
                  <a:rPr lang="hr-HR" sz="2000" b="1" dirty="0" smtClean="0">
                    <a:latin typeface="Arial Rounded MT Bold" pitchFamily="34" charset="0"/>
                  </a:rPr>
                  <a:t>Napiši jednadžbu neke parabole koja prolazi kroz (0,0).</a:t>
                </a:r>
                <a:endParaRPr lang="hr-HR" sz="2000" b="1" dirty="0">
                  <a:latin typeface="Arial Rounded MT Bold" pitchFamily="34" charset="0"/>
                </a:endParaRPr>
              </a:p>
              <a:p>
                <a:pPr/>
                <a:r>
                  <a:rPr lang="hr-HR" sz="2000" b="1" dirty="0" smtClean="0">
                    <a:latin typeface="Arial Rounded MT Bold" pitchFamily="34" charset="0"/>
                  </a:rPr>
                  <a:t>       Učenici </a:t>
                </a:r>
                <a:r>
                  <a:rPr lang="hr-HR" sz="2000" b="1" dirty="0">
                    <a:latin typeface="Arial Rounded MT Bold" pitchFamily="34" charset="0"/>
                  </a:rPr>
                  <a:t>daju svoja rješenja i zapisuju na ploču:</a:t>
                </a:r>
                <a:br>
                  <a:rPr lang="hr-HR" sz="2000" b="1" dirty="0">
                    <a:latin typeface="Arial Rounded MT Bold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0">
                          <a:latin typeface="Cambria Math"/>
                        </a:rPr>
                        <m:t>𝐲</m:t>
                      </m:r>
                      <m:r>
                        <a:rPr lang="hr-HR" b="1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r-HR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b="1" i="0"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hr-HR" b="1" i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r>
                  <a:rPr lang="hr-HR" b="1" dirty="0" smtClean="0"/>
                  <a:t/>
                </a:r>
                <a:br>
                  <a:rPr lang="hr-HR" b="1" dirty="0" smtClean="0"/>
                </a:br>
                <a:r>
                  <a:rPr lang="hr-HR" b="1" dirty="0"/>
                  <a:t/>
                </a:r>
                <a:br>
                  <a:rPr lang="hr-HR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0">
                          <a:latin typeface="Cambria Math"/>
                        </a:rPr>
                        <m:t>𝐲</m:t>
                      </m:r>
                      <m:r>
                        <a:rPr lang="hr-HR" b="1" i="0">
                          <a:latin typeface="Cambria Math"/>
                        </a:rPr>
                        <m:t>=</m:t>
                      </m:r>
                      <m:r>
                        <a:rPr lang="hr-HR" b="1" i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hr-HR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b="1" i="0"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hr-HR" b="1" i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r>
                  <a:rPr lang="hr-HR" b="1" dirty="0" smtClean="0"/>
                  <a:t/>
                </a:r>
                <a:br>
                  <a:rPr lang="hr-HR" b="1" dirty="0" smtClean="0"/>
                </a:br>
                <a:r>
                  <a:rPr lang="hr-HR" b="1" dirty="0"/>
                  <a:t/>
                </a:r>
                <a:br>
                  <a:rPr lang="hr-HR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0">
                          <a:latin typeface="Cambria Math"/>
                        </a:rPr>
                        <m:t>𝐲</m:t>
                      </m:r>
                      <m:r>
                        <a:rPr lang="hr-HR" b="1" i="0">
                          <a:latin typeface="Cambria Math"/>
                        </a:rPr>
                        <m:t>=−</m:t>
                      </m:r>
                      <m:r>
                        <a:rPr lang="hr-HR" b="1" i="0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hr-HR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b="1" i="0"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hr-HR" b="1" i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hr-HR" b="1" i="0">
                          <a:latin typeface="Cambria Math"/>
                        </a:rPr>
                        <m:t>−</m:t>
                      </m:r>
                      <m:r>
                        <a:rPr lang="hr-HR" b="1" i="0">
                          <a:latin typeface="Cambria Math"/>
                        </a:rPr>
                        <m:t>𝟐𝐱</m:t>
                      </m:r>
                    </m:oMath>
                  </m:oMathPara>
                </a14:m>
                <a:endParaRPr lang="hr-HR" b="1" dirty="0" smtClean="0"/>
              </a:p>
              <a:p>
                <a:pPr/>
                <a:r>
                  <a:rPr lang="hr-HR" b="1" dirty="0"/>
                  <a:t/>
                </a:r>
                <a:br>
                  <a:rPr lang="hr-HR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0">
                          <a:latin typeface="Cambria Math"/>
                        </a:rPr>
                        <m:t>𝐲</m:t>
                      </m:r>
                      <m:r>
                        <a:rPr lang="hr-HR" b="1" i="0">
                          <a:latin typeface="Cambria Math"/>
                        </a:rPr>
                        <m:t>=</m:t>
                      </m:r>
                      <m:r>
                        <a:rPr lang="hr-HR" b="1" i="0">
                          <a:latin typeface="Cambria Math"/>
                        </a:rPr>
                        <m:t>𝟕</m:t>
                      </m:r>
                      <m:sSup>
                        <m:sSupPr>
                          <m:ctrlPr>
                            <a:rPr lang="hr-HR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b="1" i="0"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hr-HR" b="1" i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hr-HR" b="1" i="0">
                          <a:latin typeface="Cambria Math"/>
                        </a:rPr>
                        <m:t>+</m:t>
                      </m:r>
                      <m:r>
                        <a:rPr lang="hr-HR" b="1" i="0">
                          <a:latin typeface="Cambria Math"/>
                        </a:rPr>
                        <m:t>𝟓𝐱</m:t>
                      </m:r>
                    </m:oMath>
                  </m:oMathPara>
                </a14:m>
                <a:endParaRPr lang="hr-HR" b="1" dirty="0" smtClean="0"/>
              </a:p>
              <a:p>
                <a:endParaRPr lang="hr-HR" b="1" dirty="0"/>
              </a:p>
              <a:p>
                <a:pPr algn="ctr"/>
                <a:r>
                  <a:rPr lang="hr-HR" b="1" dirty="0" smtClean="0">
                    <a:latin typeface="Arial Rounded MT Bold" pitchFamily="34" charset="0"/>
                  </a:rPr>
                  <a:t>Prof: Što primjećujete?</a:t>
                </a:r>
                <a:br>
                  <a:rPr lang="hr-HR" b="1" dirty="0" smtClean="0">
                    <a:latin typeface="Arial Rounded MT Bold" pitchFamily="34" charset="0"/>
                  </a:rPr>
                </a:br>
                <a:endParaRPr lang="hr-HR" b="1" dirty="0" smtClean="0">
                  <a:latin typeface="Arial Rounded MT Bold" pitchFamily="34" charset="0"/>
                </a:endParaRPr>
              </a:p>
              <a:p>
                <a:pPr algn="ctr"/>
                <a:r>
                  <a:rPr lang="hr-HR" b="1" dirty="0" smtClean="0">
                    <a:latin typeface="Arial Rounded MT Bold" pitchFamily="34" charset="0"/>
                  </a:rPr>
                  <a:t>OU: c=0</a:t>
                </a:r>
                <a:endParaRPr lang="hr-HR" b="1" dirty="0">
                  <a:latin typeface="Arial Rounded MT Bold" pitchFamily="34" charset="0"/>
                </a:endParaRPr>
              </a:p>
              <a:p>
                <a:endParaRPr lang="hr-HR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79730"/>
                <a:ext cx="8136904" cy="479541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421" t="-114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9456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539552" y="476672"/>
                <a:ext cx="7920880" cy="4858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b="1" dirty="0" smtClean="0">
                    <a:latin typeface="Arial Rounded MT Bold" pitchFamily="34" charset="0"/>
                  </a:rPr>
                  <a:t>Kako su dolazili do rješenja?</a:t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endParaRPr lang="hr-HR" sz="2000" b="1" dirty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Najčešće</a:t>
                </a:r>
                <a:r>
                  <a:rPr lang="hr-HR" sz="2000" b="1" dirty="0">
                    <a:latin typeface="Arial Rounded MT Bold" pitchFamily="34" charset="0"/>
                  </a:rPr>
                  <a:t>: Tjeme T(0,0) </a:t>
                </a:r>
                <a:r>
                  <a:rPr lang="hr-HR" sz="2000" b="1" dirty="0" smtClean="0">
                    <a:latin typeface="Arial Rounded MT Bold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r-HR" sz="2000" b="1" i="0" smtClean="0">
                        <a:latin typeface="Cambria Math"/>
                      </a:rPr>
                      <m:t>𝐲</m:t>
                    </m:r>
                    <m:r>
                      <a:rPr lang="hr-HR" sz="2000" b="1" i="0" smtClean="0">
                        <a:latin typeface="Cambria Math"/>
                      </a:rPr>
                      <m:t>=</m:t>
                    </m:r>
                    <m:r>
                      <a:rPr lang="hr-HR" sz="2000" b="1" i="0" smtClean="0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hr-HR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hr-HR" sz="2000" b="1" i="1" smtClean="0">
                        <a:latin typeface="Cambria Math"/>
                      </a:rPr>
                      <m:t>,</m:t>
                    </m:r>
                    <m:r>
                      <a:rPr lang="hr-HR" sz="2000" b="1" i="1" smtClean="0">
                        <a:latin typeface="Cambria Math"/>
                      </a:rPr>
                      <m:t>𝒚</m:t>
                    </m:r>
                    <m:r>
                      <a:rPr lang="hr-HR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2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hr-HR" sz="20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hr-HR" sz="2000" b="1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hr-HR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hr-HR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hr-HR" sz="2000" b="1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hr-HR" sz="2000" b="1" i="1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hr-HR" sz="2000" b="1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hr-HR" sz="20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hr-HR" sz="2000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hr-HR" sz="2000" b="1" i="1" smtClean="0">
                        <a:latin typeface="Cambria Math"/>
                        <a:ea typeface="Cambria Math"/>
                      </a:rPr>
                      <m:t>𝟔</m:t>
                    </m:r>
                    <m:sSup>
                      <m:sSupPr>
                        <m:ctrlPr>
                          <a:rPr lang="hr-HR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hr-HR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hr-HR" sz="2000" b="1" i="1" dirty="0" smtClean="0">
                  <a:latin typeface="Cambria Math"/>
                  <a:ea typeface="Cambria Math"/>
                </a:endParaRPr>
              </a:p>
              <a:p>
                <a:pPr algn="ctr"/>
                <a:r>
                  <a:rPr lang="hr-HR" sz="2000" b="1" i="1" dirty="0" smtClean="0">
                    <a:latin typeface="Cambria Math"/>
                    <a:ea typeface="Cambria Math"/>
                  </a:rPr>
                  <a:t/>
                </a:r>
                <a:br>
                  <a:rPr lang="hr-HR" sz="2000" b="1" i="1" dirty="0" smtClean="0">
                    <a:latin typeface="Cambria Math"/>
                    <a:ea typeface="Cambria Math"/>
                  </a:rPr>
                </a:br>
                <a14:m>
                  <m:oMath xmlns:m="http://schemas.openxmlformats.org/officeDocument/2006/math">
                    <m:r>
                      <a:rPr lang="hr-HR" sz="2000" b="1" i="0">
                        <a:latin typeface="Cambria Math"/>
                      </a:rPr>
                      <m:t>𝐲</m:t>
                    </m:r>
                    <m:r>
                      <a:rPr lang="hr-HR" sz="2000" b="1" i="0">
                        <a:latin typeface="Cambria Math"/>
                      </a:rPr>
                      <m:t>=</m:t>
                    </m:r>
                    <m:r>
                      <a:rPr lang="hr-HR" sz="2000" b="1" i="0">
                        <a:latin typeface="Cambria Math"/>
                      </a:rPr>
                      <m:t>𝐚</m:t>
                    </m:r>
                    <m:sSup>
                      <m:sSupPr>
                        <m:ctrlPr>
                          <a:rPr lang="hr-HR" sz="2000" b="1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0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hr-HR" sz="2000" b="1" i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, a</a:t>
                </a:r>
                <a14:m>
                  <m:oMath xmlns:m="http://schemas.openxmlformats.org/officeDocument/2006/math"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0</a:t>
                </a:r>
                <a:r>
                  <a:rPr lang="hr-HR" sz="2000" b="1" dirty="0">
                    <a:latin typeface="Arial Rounded MT Bold" pitchFamily="34" charset="0"/>
                  </a:rPr>
                  <a:t/>
                </a:r>
                <a:br>
                  <a:rPr lang="hr-HR" sz="2000" b="1" dirty="0">
                    <a:latin typeface="Arial Rounded MT Bold" pitchFamily="34" charset="0"/>
                  </a:rPr>
                </a:br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Odaberu dvije različite nultočke  od kojih je jedna  nula :</a:t>
                </a:r>
              </a:p>
              <a:p>
                <a:pPr algn="ctr"/>
                <a:r>
                  <a:rPr lang="hr-HR" sz="2000" b="1" dirty="0" smtClean="0">
                    <a:latin typeface="Arial Rounded MT Bold" pitchFamily="34" charset="0"/>
                  </a:rPr>
                  <a:t>  </a:t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 x</a:t>
                </a:r>
                <a:r>
                  <a:rPr lang="hr-HR" sz="2000" b="1" baseline="-25000" dirty="0" smtClean="0">
                    <a:latin typeface="Arial Rounded MT Bold" pitchFamily="34" charset="0"/>
                  </a:rPr>
                  <a:t>1</a:t>
                </a:r>
                <a:r>
                  <a:rPr lang="hr-HR" sz="2000" b="1" dirty="0" smtClean="0">
                    <a:latin typeface="Arial Rounded MT Bold" pitchFamily="34" charset="0"/>
                  </a:rPr>
                  <a:t>=0</a:t>
                </a:r>
                <a:r>
                  <a:rPr lang="hr-HR" sz="2000" b="1" dirty="0">
                    <a:latin typeface="Arial Rounded MT Bold" pitchFamily="34" charset="0"/>
                  </a:rPr>
                  <a:t>, </a:t>
                </a:r>
                <a:r>
                  <a:rPr lang="hr-HR" sz="2000" b="1" dirty="0" smtClean="0">
                    <a:latin typeface="Arial Rounded MT Bold" pitchFamily="34" charset="0"/>
                  </a:rPr>
                  <a:t>x</a:t>
                </a:r>
                <a:r>
                  <a:rPr lang="hr-HR" sz="2000" b="1" baseline="-25000" dirty="0" smtClean="0">
                    <a:latin typeface="Arial Rounded MT Bold" pitchFamily="34" charset="0"/>
                  </a:rPr>
                  <a:t>2</a:t>
                </a:r>
                <a:r>
                  <a:rPr lang="hr-HR" sz="2000" b="1" dirty="0" smtClean="0">
                    <a:latin typeface="Arial Rounded MT Bold" pitchFamily="34" charset="0"/>
                  </a:rPr>
                  <a:t>=3</a:t>
                </a:r>
              </a:p>
              <a:p>
                <a:pPr algn="ctr"/>
                <a:r>
                  <a:rPr lang="hr-HR" sz="2000" b="1" dirty="0">
                    <a:latin typeface="Arial Rounded MT Bold" pitchFamily="34" charset="0"/>
                  </a:rPr>
                  <a:t/>
                </a:r>
                <a:br>
                  <a:rPr lang="hr-HR" sz="2000" b="1" dirty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y=(x-0</a:t>
                </a:r>
                <a:r>
                  <a:rPr lang="hr-HR" sz="2000" b="1" dirty="0">
                    <a:latin typeface="Arial Rounded MT Bold" pitchFamily="34" charset="0"/>
                  </a:rPr>
                  <a:t>)(x-3</a:t>
                </a:r>
                <a:r>
                  <a:rPr lang="hr-HR" sz="2000" b="1" dirty="0" smtClean="0">
                    <a:latin typeface="Arial Rounded MT Bold" pitchFamily="34" charset="0"/>
                  </a:rPr>
                  <a:t>), y= x</a:t>
                </a:r>
                <a:r>
                  <a:rPr lang="hr-HR" sz="2000" b="1" baseline="30000" dirty="0" smtClean="0">
                    <a:latin typeface="Arial Rounded MT Bold" pitchFamily="34" charset="0"/>
                  </a:rPr>
                  <a:t>2</a:t>
                </a:r>
                <a:r>
                  <a:rPr lang="hr-HR" sz="2000" b="1" dirty="0" smtClean="0">
                    <a:latin typeface="Arial Rounded MT Bold" pitchFamily="34" charset="0"/>
                  </a:rPr>
                  <a:t>-3x</a:t>
                </a:r>
                <a:r>
                  <a:rPr lang="hr-HR" sz="2000" b="1" dirty="0">
                    <a:latin typeface="Arial Rounded MT Bold" pitchFamily="34" charset="0"/>
                  </a:rPr>
                  <a:t/>
                </a:r>
                <a:br>
                  <a:rPr lang="hr-HR" sz="2000" b="1" dirty="0">
                    <a:latin typeface="Arial Rounded MT Bold" pitchFamily="34" charset="0"/>
                  </a:rPr>
                </a:br>
                <a:endParaRPr lang="hr-HR" sz="2000" b="1" dirty="0" smtClean="0">
                  <a:latin typeface="Arial Rounded MT Bold" pitchFamily="34" charset="0"/>
                </a:endParaRPr>
              </a:p>
              <a:p>
                <a:pPr algn="ctr"/>
                <a:r>
                  <a:rPr lang="hr-HR" sz="2000" b="1" dirty="0" smtClean="0">
                    <a:latin typeface="Arial Rounded MT Bold" pitchFamily="34" charset="0"/>
                  </a:rPr>
                  <a:t>ILI</a:t>
                </a:r>
              </a:p>
              <a:p>
                <a:endParaRPr lang="hr-HR" sz="2000" b="1" dirty="0">
                  <a:latin typeface="Arial Rounded MT Bold" pitchFamily="34" charset="0"/>
                </a:endParaRPr>
              </a:p>
              <a:p>
                <a:pPr algn="ctr"/>
                <a:r>
                  <a:rPr lang="hr-HR" sz="2000" b="1" dirty="0" smtClean="0">
                    <a:latin typeface="Arial Rounded MT Bold" pitchFamily="34" charset="0"/>
                  </a:rPr>
                  <a:t>f(0</a:t>
                </a:r>
                <a:r>
                  <a:rPr lang="hr-HR" sz="2000" b="1" dirty="0">
                    <a:latin typeface="Arial Rounded MT Bold" pitchFamily="34" charset="0"/>
                  </a:rPr>
                  <a:t>)=0 </a:t>
                </a:r>
                <a:r>
                  <a:rPr lang="hr-HR" sz="2000" b="1" dirty="0" smtClean="0">
                    <a:latin typeface="Arial Rounded MT Bold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hr-HR" sz="2000" b="1" i="1">
                        <a:latin typeface="Cambria Math"/>
                      </a:rPr>
                      <m:t>𝟓</m:t>
                    </m:r>
                    <m:r>
                      <a:rPr lang="hr-HR" sz="2000" b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hr-HR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hr-HR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hr-HR" sz="2000" b="1" i="1">
                        <a:latin typeface="Cambria Math"/>
                      </a:rPr>
                      <m:t>−</m:t>
                    </m:r>
                    <m:r>
                      <a:rPr lang="hr-HR" sz="2000" b="1" i="1">
                        <a:latin typeface="Cambria Math"/>
                      </a:rPr>
                      <m:t>𝟕</m:t>
                    </m:r>
                    <m:r>
                      <a:rPr lang="hr-HR" sz="2000" b="1">
                        <a:latin typeface="Cambria Math"/>
                      </a:rPr>
                      <m:t>∙</m:t>
                    </m:r>
                    <m:r>
                      <a:rPr lang="hr-HR" sz="2000" b="1" i="1">
                        <a:latin typeface="Cambria Math"/>
                      </a:rPr>
                      <m:t>𝟎</m:t>
                    </m:r>
                    <m:r>
                      <a:rPr lang="hr-HR" sz="2000" b="1">
                        <a:latin typeface="Cambria Math"/>
                      </a:rPr>
                      <m:t>+</m:t>
                    </m:r>
                    <m:r>
                      <a:rPr lang="hr-HR" sz="2000" b="1" i="1">
                        <a:latin typeface="Cambria Math"/>
                      </a:rPr>
                      <m:t>𝐜</m:t>
                    </m:r>
                    <m:r>
                      <a:rPr lang="hr-HR" sz="2000" b="1">
                        <a:latin typeface="Cambria Math"/>
                      </a:rPr>
                      <m:t>=</m:t>
                    </m:r>
                    <m:r>
                      <a:rPr lang="hr-HR" sz="2000" b="1" i="1">
                        <a:latin typeface="Cambria Math"/>
                      </a:rPr>
                      <m:t>𝟎</m:t>
                    </m:r>
                    <m:r>
                      <a:rPr lang="hr-HR" sz="2000" b="1">
                        <a:latin typeface="Cambria Math"/>
                      </a:rPr>
                      <m:t> ⇒</m:t>
                    </m:r>
                    <m:r>
                      <a:rPr lang="hr-HR" sz="2000" b="1" i="1">
                        <a:latin typeface="Cambria Math"/>
                      </a:rPr>
                      <m:t>𝐜</m:t>
                    </m:r>
                    <m:r>
                      <a:rPr lang="hr-HR" sz="2000" b="1">
                        <a:latin typeface="Cambria Math"/>
                      </a:rPr>
                      <m:t>=</m:t>
                    </m:r>
                    <m:r>
                      <a:rPr lang="hr-HR" sz="2000" b="1" i="1">
                        <a:latin typeface="Cambria Math"/>
                      </a:rPr>
                      <m:t>𝟎</m:t>
                    </m:r>
                  </m:oMath>
                </a14:m>
                <a:endParaRPr lang="hr-HR" sz="2000" dirty="0">
                  <a:latin typeface="Arial Rounded MT Bold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6672"/>
                <a:ext cx="7920880" cy="485831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847" t="-627" b="-125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8778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79208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Arial Rounded MT Bold" pitchFamily="34" charset="0"/>
              </a:rPr>
              <a:t>2. Odredi jednadžbu neke parabole koja dira os x.</a:t>
            </a:r>
          </a:p>
          <a:p>
            <a:endParaRPr lang="hr-HR" sz="2000" b="1" dirty="0" smtClean="0">
              <a:latin typeface="Arial Rounded MT Bold" pitchFamily="34" charset="0"/>
            </a:endParaRPr>
          </a:p>
          <a:p>
            <a:r>
              <a:rPr lang="hr-HR" sz="2000" b="1" dirty="0" smtClean="0">
                <a:latin typeface="Arial Rounded MT Bold" pitchFamily="34" charset="0"/>
              </a:rPr>
              <a:t>U: Bilo </a:t>
            </a:r>
            <a:r>
              <a:rPr lang="hr-HR" sz="2000" b="1" dirty="0">
                <a:latin typeface="Arial Rounded MT Bold" pitchFamily="34" charset="0"/>
              </a:rPr>
              <a:t>koju</a:t>
            </a:r>
            <a:r>
              <a:rPr lang="hr-HR" sz="2000" b="1" dirty="0" smtClean="0">
                <a:latin typeface="Arial Rounded MT Bold" pitchFamily="34" charset="0"/>
              </a:rPr>
              <a:t>?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sz="2000" b="1" dirty="0">
                <a:latin typeface="Arial Rounded MT Bold" pitchFamily="34" charset="0"/>
              </a:rPr>
              <a:t>O: Naravno</a:t>
            </a:r>
            <a:r>
              <a:rPr lang="hr-HR" sz="2000" b="1" dirty="0" smtClean="0">
                <a:latin typeface="Arial Rounded MT Bold" pitchFamily="34" charset="0"/>
              </a:rPr>
              <a:t>!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sz="2000" b="1" dirty="0">
                <a:latin typeface="Arial Rounded MT Bold" pitchFamily="34" charset="0"/>
              </a:rPr>
              <a:t>U: Kako ćemo sami smisliti</a:t>
            </a:r>
            <a:r>
              <a:rPr lang="hr-HR" sz="2000" b="1" dirty="0" smtClean="0">
                <a:latin typeface="Arial Rounded MT Bold" pitchFamily="34" charset="0"/>
              </a:rPr>
              <a:t>?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sz="2000" b="1" dirty="0">
                <a:latin typeface="Arial Rounded MT Bold" pitchFamily="34" charset="0"/>
              </a:rPr>
              <a:t>O: Lako, nacrtajte  neku takvu pa će vam sinuti</a:t>
            </a:r>
            <a:r>
              <a:rPr lang="hr-HR" sz="2000" b="1" dirty="0" smtClean="0">
                <a:latin typeface="Arial Rounded MT Bold" pitchFamily="34" charset="0"/>
              </a:rPr>
              <a:t>.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sz="2000" b="1" dirty="0">
                <a:latin typeface="Arial Rounded MT Bold" pitchFamily="34" charset="0"/>
              </a:rPr>
              <a:t>Nakon minute</a:t>
            </a:r>
            <a:r>
              <a:rPr lang="hr-HR" sz="2000" b="1" dirty="0" smtClean="0">
                <a:latin typeface="Arial Rounded MT Bold" pitchFamily="34" charset="0"/>
              </a:rPr>
              <a:t>.....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sz="2000" b="1" dirty="0">
                <a:latin typeface="Arial Rounded MT Bold" pitchFamily="34" charset="0"/>
              </a:rPr>
              <a:t>U: Ali jedna je nultočka</a:t>
            </a:r>
            <a:r>
              <a:rPr lang="hr-HR" sz="2000" b="1" dirty="0" smtClean="0">
                <a:latin typeface="Arial Rounded MT Bold" pitchFamily="34" charset="0"/>
              </a:rPr>
              <a:t>..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sz="2000" b="1" dirty="0">
                <a:latin typeface="Arial Rounded MT Bold" pitchFamily="34" charset="0"/>
              </a:rPr>
              <a:t>U</a:t>
            </a:r>
            <a:r>
              <a:rPr lang="hr-HR" sz="2000" b="1" baseline="-25000" dirty="0">
                <a:latin typeface="Arial Rounded MT Bold" pitchFamily="34" charset="0"/>
              </a:rPr>
              <a:t>1</a:t>
            </a:r>
            <a:r>
              <a:rPr lang="hr-HR" sz="2000" b="1" dirty="0">
                <a:latin typeface="Arial Rounded MT Bold" pitchFamily="34" charset="0"/>
              </a:rPr>
              <a:t>: Dvostruka ti je pa imaš npr. (x-2)(x-2)=0 </a:t>
            </a:r>
            <a:endParaRPr lang="hr-HR" sz="2000" b="1" dirty="0" smtClean="0">
              <a:latin typeface="Arial Rounded MT Bold" pitchFamily="34" charset="0"/>
            </a:endParaRP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sz="2000" b="1" dirty="0">
                <a:latin typeface="Arial Rounded MT Bold" pitchFamily="34" charset="0"/>
              </a:rPr>
              <a:t>U</a:t>
            </a:r>
            <a:r>
              <a:rPr lang="hr-HR" sz="2000" b="1" baseline="-25000" dirty="0">
                <a:latin typeface="Arial Rounded MT Bold" pitchFamily="34" charset="0"/>
              </a:rPr>
              <a:t>2</a:t>
            </a:r>
            <a:r>
              <a:rPr lang="hr-HR" sz="2000" b="1" dirty="0">
                <a:latin typeface="Arial Rounded MT Bold" pitchFamily="34" charset="0"/>
              </a:rPr>
              <a:t>: Tjeme je na osi x pa je oblika (x,0) npr. (2,0) tj. </a:t>
            </a:r>
            <a:r>
              <a:rPr lang="hr-HR" sz="2000" b="1" dirty="0" smtClean="0">
                <a:latin typeface="Arial Rounded MT Bold" pitchFamily="34" charset="0"/>
              </a:rPr>
              <a:t>y=3(x-2)</a:t>
            </a:r>
            <a:r>
              <a:rPr lang="hr-HR" sz="2000" b="1" baseline="30000" dirty="0" smtClean="0">
                <a:latin typeface="Arial Rounded MT Bold" pitchFamily="34" charset="0"/>
              </a:rPr>
              <a:t>2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b="1" dirty="0">
                <a:latin typeface="Arial Rounded MT Bold" pitchFamily="34" charset="0"/>
              </a:rPr>
              <a:t>U</a:t>
            </a:r>
            <a:r>
              <a:rPr lang="hr-HR" b="1" baseline="-25000" dirty="0">
                <a:latin typeface="Arial Rounded MT Bold" pitchFamily="34" charset="0"/>
              </a:rPr>
              <a:t>3</a:t>
            </a:r>
            <a:r>
              <a:rPr lang="hr-HR" b="1" dirty="0">
                <a:latin typeface="Arial Rounded MT Bold" pitchFamily="34" charset="0"/>
              </a:rPr>
              <a:t>: y=a(x-t)</a:t>
            </a:r>
            <a:r>
              <a:rPr lang="hr-HR" b="1" baseline="30000" dirty="0">
                <a:latin typeface="Arial Rounded MT Bold" pitchFamily="34" charset="0"/>
              </a:rPr>
              <a:t>2</a:t>
            </a:r>
            <a:endParaRPr lang="hr-HR" dirty="0">
              <a:latin typeface="Arial Rounded MT Bold" pitchFamily="34" charset="0"/>
            </a:endParaRPr>
          </a:p>
          <a:p>
            <a:endParaRPr lang="hr-HR" dirty="0"/>
          </a:p>
        </p:txBody>
      </p:sp>
      <p:pic>
        <p:nvPicPr>
          <p:cNvPr id="2050" name="Picture 2" descr="https://encrypted-tbn0.gstatic.com/images?q=tbn:ANd9GcTsjWfLrO76yEsYtvboaWRagyWBO6JFlj17g0PlBO8bTOiESE9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42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627" y="285908"/>
            <a:ext cx="7848872" cy="117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Arial Rounded MT Bold" pitchFamily="34" charset="0"/>
              </a:rPr>
              <a:t>3.Odredi </a:t>
            </a:r>
            <a:r>
              <a:rPr lang="hr-HR" sz="2000" b="1" dirty="0">
                <a:latin typeface="Arial Rounded MT Bold" pitchFamily="34" charset="0"/>
              </a:rPr>
              <a:t>jednadžbu neke parabole koja poprima sve pozitivne vrijednosti</a:t>
            </a:r>
            <a:r>
              <a:rPr lang="hr-HR" sz="2000" b="1" dirty="0" smtClean="0">
                <a:latin typeface="Arial Rounded MT Bold" pitchFamily="34" charset="0"/>
              </a:rPr>
              <a:t>.</a:t>
            </a:r>
          </a:p>
          <a:p>
            <a:endParaRPr lang="hr-HR" sz="2000" b="1" dirty="0" smtClean="0">
              <a:latin typeface="Arial Rounded MT Bold" pitchFamily="34" charset="0"/>
            </a:endParaRPr>
          </a:p>
          <a:p>
            <a:endParaRPr lang="hr-HR" sz="2000" b="1" dirty="0">
              <a:latin typeface="Arial Rounded MT Bold" pitchFamily="34" charset="0"/>
            </a:endParaRPr>
          </a:p>
          <a:p>
            <a:r>
              <a:rPr lang="hr-HR" sz="2000" b="1" dirty="0" smtClean="0">
                <a:latin typeface="Arial Rounded MT Bold" pitchFamily="34" charset="0"/>
              </a:rPr>
              <a:t>Uputa</a:t>
            </a:r>
            <a:r>
              <a:rPr lang="hr-HR" sz="2000" b="1" dirty="0">
                <a:latin typeface="Arial Rounded MT Bold" pitchFamily="34" charset="0"/>
              </a:rPr>
              <a:t>: Nacrtajte neku takvu pa probajte zaključiti</a:t>
            </a:r>
            <a:r>
              <a:rPr lang="hr-HR" sz="2000" b="1" dirty="0" smtClean="0">
                <a:latin typeface="Arial Rounded MT Bold" pitchFamily="34" charset="0"/>
              </a:rPr>
              <a:t>.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sz="2000" b="1" dirty="0">
                <a:latin typeface="Arial Rounded MT Bold" pitchFamily="34" charset="0"/>
              </a:rPr>
              <a:t>U: Uh, ali takve ne sijeku os x pa ne mogu primijeniti onu formulu</a:t>
            </a:r>
            <a:r>
              <a:rPr lang="hr-HR" sz="2000" b="1" dirty="0" smtClean="0">
                <a:latin typeface="Arial Rounded MT Bold" pitchFamily="34" charset="0"/>
              </a:rPr>
              <a:t>.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sz="2000" b="1" dirty="0">
                <a:latin typeface="Arial Rounded MT Bold" pitchFamily="34" charset="0"/>
              </a:rPr>
              <a:t>U</a:t>
            </a:r>
            <a:r>
              <a:rPr lang="hr-HR" sz="2000" b="1" baseline="-25000" dirty="0">
                <a:latin typeface="Arial Rounded MT Bold" pitchFamily="34" charset="0"/>
              </a:rPr>
              <a:t>1</a:t>
            </a:r>
            <a:r>
              <a:rPr lang="hr-HR" sz="2000" b="1" dirty="0">
                <a:latin typeface="Arial Rounded MT Bold" pitchFamily="34" charset="0"/>
              </a:rPr>
              <a:t>: Diskriminanta je negativna</a:t>
            </a:r>
            <a:r>
              <a:rPr lang="hr-HR" sz="2000" b="1" dirty="0" smtClean="0">
                <a:latin typeface="Arial Rounded MT Bold" pitchFamily="34" charset="0"/>
              </a:rPr>
              <a:t>.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sz="2000" b="1" dirty="0">
                <a:latin typeface="Arial Rounded MT Bold" pitchFamily="34" charset="0"/>
              </a:rPr>
              <a:t>U</a:t>
            </a:r>
            <a:r>
              <a:rPr lang="hr-HR" sz="2000" b="1" baseline="-25000" dirty="0">
                <a:latin typeface="Arial Rounded MT Bold" pitchFamily="34" charset="0"/>
              </a:rPr>
              <a:t>2</a:t>
            </a:r>
            <a:r>
              <a:rPr lang="hr-HR" sz="2000" b="1" dirty="0">
                <a:latin typeface="Arial Rounded MT Bold" pitchFamily="34" charset="0"/>
              </a:rPr>
              <a:t>: Kak bum to narihtal</a:t>
            </a:r>
            <a:r>
              <a:rPr lang="hr-HR" sz="2000" b="1" dirty="0" smtClean="0">
                <a:latin typeface="Arial Rounded MT Bold" pitchFamily="34" charset="0"/>
              </a:rPr>
              <a:t>?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sz="2000" b="1" dirty="0">
                <a:latin typeface="Arial Rounded MT Bold" pitchFamily="34" charset="0"/>
              </a:rPr>
              <a:t>Prof.: Pa narihtaj, u tome i je stvar</a:t>
            </a:r>
            <a:r>
              <a:rPr lang="hr-HR" sz="2000" b="1" dirty="0" smtClean="0">
                <a:latin typeface="Arial Rounded MT Bold" pitchFamily="34" charset="0"/>
              </a:rPr>
              <a:t>.</a:t>
            </a:r>
          </a:p>
          <a:p>
            <a:endParaRPr lang="hr-HR" sz="2000" b="1" dirty="0" smtClean="0">
              <a:latin typeface="Arial Rounded MT Bold" pitchFamily="34" charset="0"/>
            </a:endParaRPr>
          </a:p>
          <a:p>
            <a:r>
              <a:rPr lang="hr-HR" sz="2000" b="1" dirty="0" smtClean="0">
                <a:latin typeface="Arial Rounded MT Bold" pitchFamily="34" charset="0"/>
              </a:rPr>
              <a:t>U</a:t>
            </a:r>
            <a:r>
              <a:rPr lang="hr-HR" sz="1100" b="1" dirty="0" smtClean="0">
                <a:latin typeface="Arial Rounded MT Bold" pitchFamily="34" charset="0"/>
              </a:rPr>
              <a:t>3 </a:t>
            </a:r>
            <a:r>
              <a:rPr lang="hr-HR" sz="2000" b="1" dirty="0">
                <a:latin typeface="Arial Rounded MT Bold" pitchFamily="34" charset="0"/>
              </a:rPr>
              <a:t>: Bar znam da je a pozitivan</a:t>
            </a:r>
            <a:r>
              <a:rPr lang="hr-HR" sz="2000" b="1" dirty="0" smtClean="0">
                <a:latin typeface="Arial Rounded MT Bold" pitchFamily="34" charset="0"/>
              </a:rPr>
              <a:t>.</a:t>
            </a:r>
          </a:p>
          <a:p>
            <a:r>
              <a:rPr lang="hr-HR" sz="2000" b="1" dirty="0" smtClean="0">
                <a:latin typeface="Arial Rounded MT Bold" pitchFamily="34" charset="0"/>
              </a:rPr>
              <a:t>Onda </a:t>
            </a:r>
            <a:r>
              <a:rPr lang="hr-HR" sz="2000" b="1" dirty="0">
                <a:latin typeface="Arial Rounded MT Bold" pitchFamily="34" charset="0"/>
              </a:rPr>
              <a:t>je krenulo</a:t>
            </a:r>
            <a:r>
              <a:rPr lang="hr-HR" sz="2000" b="1" dirty="0" smtClean="0">
                <a:latin typeface="Arial Rounded MT Bold" pitchFamily="34" charset="0"/>
              </a:rPr>
              <a:t>.....</a:t>
            </a:r>
          </a:p>
          <a:p>
            <a:r>
              <a:rPr lang="hr-HR" sz="2000" b="1" dirty="0" smtClean="0">
                <a:latin typeface="Arial Rounded MT Bold" pitchFamily="34" charset="0"/>
              </a:rPr>
              <a:t>Učenici </a:t>
            </a:r>
            <a:r>
              <a:rPr lang="hr-HR" sz="2000" b="1" dirty="0">
                <a:latin typeface="Arial Rounded MT Bold" pitchFamily="34" charset="0"/>
              </a:rPr>
              <a:t>zapisuju svoja rješenja na ploču</a:t>
            </a:r>
            <a:r>
              <a:rPr lang="hr-HR" sz="2000" b="1" dirty="0" smtClean="0">
                <a:latin typeface="Arial Rounded MT Bold" pitchFamily="34" charset="0"/>
              </a:rPr>
              <a:t>: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sz="2000" b="1" dirty="0">
                <a:latin typeface="Arial Rounded MT Bold" pitchFamily="34" charset="0"/>
              </a:rPr>
              <a:t>y=2x</a:t>
            </a:r>
            <a:r>
              <a:rPr lang="hr-HR" sz="2000" b="1" baseline="30000" dirty="0">
                <a:latin typeface="Arial Rounded MT Bold" pitchFamily="34" charset="0"/>
              </a:rPr>
              <a:t>2</a:t>
            </a:r>
            <a:r>
              <a:rPr lang="hr-HR" sz="2000" b="1" dirty="0">
                <a:latin typeface="Arial Rounded MT Bold" pitchFamily="34" charset="0"/>
              </a:rPr>
              <a:t>-x+1,  y=x</a:t>
            </a:r>
            <a:r>
              <a:rPr lang="hr-HR" sz="2000" b="1" baseline="30000" dirty="0">
                <a:latin typeface="Arial Rounded MT Bold" pitchFamily="34" charset="0"/>
              </a:rPr>
              <a:t>2</a:t>
            </a:r>
            <a:r>
              <a:rPr lang="hr-HR" sz="2000" b="1" dirty="0">
                <a:latin typeface="Arial Rounded MT Bold" pitchFamily="34" charset="0"/>
              </a:rPr>
              <a:t>-x+5, y=x</a:t>
            </a:r>
            <a:r>
              <a:rPr lang="hr-HR" sz="2000" b="1" baseline="30000" dirty="0">
                <a:latin typeface="Arial Rounded MT Bold" pitchFamily="34" charset="0"/>
              </a:rPr>
              <a:t>2</a:t>
            </a:r>
            <a:r>
              <a:rPr lang="hr-HR" sz="2000" b="1" dirty="0">
                <a:latin typeface="Arial Rounded MT Bold" pitchFamily="34" charset="0"/>
              </a:rPr>
              <a:t>+10, </a:t>
            </a:r>
            <a:r>
              <a:rPr lang="hr-HR" sz="2000" b="1" dirty="0" smtClean="0">
                <a:latin typeface="Arial Rounded MT Bold" pitchFamily="34" charset="0"/>
              </a:rPr>
              <a:t>y=3x</a:t>
            </a:r>
            <a:r>
              <a:rPr lang="hr-HR" sz="2000" b="1" baseline="30000" dirty="0" smtClean="0">
                <a:latin typeface="Arial Rounded MT Bold" pitchFamily="34" charset="0"/>
              </a:rPr>
              <a:t>2</a:t>
            </a:r>
            <a:r>
              <a:rPr lang="hr-HR" sz="2000" b="1" dirty="0" smtClean="0">
                <a:latin typeface="Arial Rounded MT Bold" pitchFamily="34" charset="0"/>
              </a:rPr>
              <a:t>+x+4.......</a:t>
            </a:r>
            <a:endParaRPr lang="hr-HR" sz="2000" b="1" dirty="0">
              <a:latin typeface="Arial Rounded MT Bold" pitchFamily="34" charset="0"/>
            </a:endParaRPr>
          </a:p>
          <a:p>
            <a:endParaRPr lang="hr-HR" b="1" dirty="0" smtClean="0">
              <a:latin typeface="Arial Rounded MT Bold" pitchFamily="34" charset="0"/>
            </a:endParaRPr>
          </a:p>
          <a:p>
            <a:endParaRPr lang="hr-HR" b="1" dirty="0">
              <a:latin typeface="Arial Rounded MT Bold" pitchFamily="34" charset="0"/>
            </a:endParaRPr>
          </a:p>
          <a:p>
            <a:endParaRPr lang="hr-HR" b="1" dirty="0" smtClean="0">
              <a:latin typeface="Arial Rounded MT Bold" pitchFamily="34" charset="0"/>
            </a:endParaRPr>
          </a:p>
          <a:p>
            <a:endParaRPr lang="hr-HR" b="1" dirty="0">
              <a:latin typeface="Arial Rounded MT Bold" pitchFamily="34" charset="0"/>
            </a:endParaRPr>
          </a:p>
          <a:p>
            <a:endParaRPr lang="hr-HR" b="1" dirty="0" smtClean="0">
              <a:latin typeface="Arial Rounded MT Bold" pitchFamily="34" charset="0"/>
            </a:endParaRPr>
          </a:p>
          <a:p>
            <a:endParaRPr lang="hr-HR" b="1" dirty="0">
              <a:latin typeface="Arial Rounded MT Bold" pitchFamily="34" charset="0"/>
            </a:endParaRPr>
          </a:p>
          <a:p>
            <a:endParaRPr lang="hr-HR" b="1" dirty="0" smtClean="0">
              <a:latin typeface="Arial Rounded MT Bold" pitchFamily="34" charset="0"/>
            </a:endParaRPr>
          </a:p>
          <a:p>
            <a:endParaRPr lang="hr-HR" b="1" dirty="0">
              <a:latin typeface="Arial Rounded MT Bold" pitchFamily="34" charset="0"/>
            </a:endParaRPr>
          </a:p>
          <a:p>
            <a:endParaRPr lang="hr-HR" b="1" dirty="0" smtClean="0">
              <a:latin typeface="Arial Rounded MT Bold" pitchFamily="34" charset="0"/>
            </a:endParaRPr>
          </a:p>
          <a:p>
            <a:endParaRPr lang="hr-HR" b="1" dirty="0">
              <a:latin typeface="Arial Rounded MT Bold" pitchFamily="34" charset="0"/>
            </a:endParaRPr>
          </a:p>
          <a:p>
            <a:endParaRPr lang="hr-HR" b="1" dirty="0" smtClean="0">
              <a:latin typeface="Arial Rounded MT Bold" pitchFamily="34" charset="0"/>
            </a:endParaRPr>
          </a:p>
          <a:p>
            <a:endParaRPr lang="hr-HR" b="1" dirty="0">
              <a:latin typeface="Arial Rounded MT Bold" pitchFamily="34" charset="0"/>
            </a:endParaRPr>
          </a:p>
          <a:p>
            <a:endParaRPr lang="hr-HR" b="1" dirty="0" smtClean="0">
              <a:latin typeface="Arial Rounded MT Bold" pitchFamily="34" charset="0"/>
            </a:endParaRPr>
          </a:p>
          <a:p>
            <a:endParaRPr lang="hr-HR" b="1" dirty="0">
              <a:latin typeface="Arial Rounded MT Bold" pitchFamily="34" charset="0"/>
            </a:endParaRPr>
          </a:p>
          <a:p>
            <a:endParaRPr lang="hr-HR" b="1" dirty="0" smtClean="0">
              <a:latin typeface="Arial Rounded MT Bold" pitchFamily="34" charset="0"/>
            </a:endParaRPr>
          </a:p>
          <a:p>
            <a:endParaRPr lang="hr-HR" b="1" dirty="0">
              <a:latin typeface="Arial Rounded MT Bold" pitchFamily="34" charset="0"/>
            </a:endParaRPr>
          </a:p>
          <a:p>
            <a:endParaRPr lang="hr-HR" b="1" dirty="0" smtClean="0">
              <a:latin typeface="Arial Rounded MT Bold" pitchFamily="34" charset="0"/>
            </a:endParaRPr>
          </a:p>
          <a:p>
            <a:endParaRPr lang="hr-HR" b="1" dirty="0">
              <a:latin typeface="Arial Rounded MT Bold" pitchFamily="34" charset="0"/>
            </a:endParaRPr>
          </a:p>
          <a:p>
            <a:r>
              <a:rPr lang="hr-HR" b="1" dirty="0">
                <a:latin typeface="Arial Rounded MT Bold" pitchFamily="34" charset="0"/>
              </a:rPr>
              <a:t/>
            </a:r>
            <a:br>
              <a:rPr lang="hr-HR" b="1" dirty="0">
                <a:latin typeface="Arial Rounded MT Bold" pitchFamily="34" charset="0"/>
              </a:rPr>
            </a:br>
            <a:endParaRPr lang="hr-HR" dirty="0"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2648" y="4581128"/>
            <a:ext cx="1260140" cy="12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428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67544" y="548680"/>
                <a:ext cx="8064896" cy="5947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b="1" dirty="0" smtClean="0">
                    <a:latin typeface="Arial Rounded MT Bold" pitchFamily="34" charset="0"/>
                  </a:rPr>
                  <a:t>Prof: Da li smo mogli koristiti y=a(x-x</a:t>
                </a:r>
                <a:r>
                  <a:rPr lang="hr-HR" sz="800" b="1" dirty="0" smtClean="0">
                    <a:latin typeface="Arial Rounded MT Bold" pitchFamily="34" charset="0"/>
                  </a:rPr>
                  <a:t>1</a:t>
                </a:r>
                <a:r>
                  <a:rPr lang="hr-HR" sz="2000" b="1" dirty="0" smtClean="0">
                    <a:latin typeface="Arial Rounded MT Bold" pitchFamily="34" charset="0"/>
                  </a:rPr>
                  <a:t>)(x-x</a:t>
                </a:r>
                <a:r>
                  <a:rPr lang="hr-HR" sz="800" b="1" dirty="0" smtClean="0">
                    <a:latin typeface="Arial Rounded MT Bold" pitchFamily="34" charset="0"/>
                  </a:rPr>
                  <a:t>2</a:t>
                </a:r>
                <a:r>
                  <a:rPr lang="hr-HR" sz="2000" b="1" dirty="0" smtClean="0">
                    <a:latin typeface="Arial Rounded MT Bold" pitchFamily="34" charset="0"/>
                  </a:rPr>
                  <a:t>)?</a:t>
                </a:r>
              </a:p>
              <a:p>
                <a:endParaRPr lang="hr-HR" sz="2000" b="1" dirty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OU1: Nismo jer nema nultočki.</a:t>
                </a: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/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Prof: </a:t>
                </a:r>
                <a:r>
                  <a:rPr lang="hr-HR" sz="2000" b="1" dirty="0" smtClean="0">
                    <a:latin typeface="Arial Rounded MT Bold" pitchFamily="34" charset="0"/>
                  </a:rPr>
                  <a:t>Kakvih nultočki nema?</a:t>
                </a: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/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OU2: Aha, realnih. Pa mogli bi zadati onda dva kompleksna broja i uvrstiti u formulu.</a:t>
                </a: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/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Prof: Probajte tako riješiti!</a:t>
                </a: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Učenik na ploči:  x</a:t>
                </a:r>
                <a:r>
                  <a:rPr lang="hr-HR" sz="800" b="1" dirty="0" smtClean="0">
                    <a:latin typeface="Arial Rounded MT Bold" pitchFamily="34" charset="0"/>
                  </a:rPr>
                  <a:t>1</a:t>
                </a:r>
                <a:r>
                  <a:rPr lang="hr-HR" sz="2000" b="1" dirty="0" smtClean="0">
                    <a:latin typeface="Arial Rounded MT Bold" pitchFamily="34" charset="0"/>
                  </a:rPr>
                  <a:t>=2i, x</a:t>
                </a:r>
                <a:r>
                  <a:rPr lang="hr-HR" sz="800" b="1" dirty="0" smtClean="0">
                    <a:latin typeface="Arial Rounded MT Bold" pitchFamily="34" charset="0"/>
                  </a:rPr>
                  <a:t>2</a:t>
                </a:r>
                <a:r>
                  <a:rPr lang="hr-HR" sz="2000" b="1" dirty="0" smtClean="0">
                    <a:latin typeface="Arial Rounded MT Bold" pitchFamily="34" charset="0"/>
                  </a:rPr>
                  <a:t>=3i </a:t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                      y=(x-2i)(x-3i)=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0" smtClean="0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hr-HR" sz="2000" b="1" i="0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hr-HR" sz="2000" b="1" i="0" smtClean="0">
                        <a:latin typeface="Cambria Math"/>
                      </a:rPr>
                      <m:t>−</m:t>
                    </m:r>
                    <m:r>
                      <a:rPr lang="hr-HR" sz="2000" b="1" i="0" smtClean="0">
                        <a:latin typeface="Cambria Math"/>
                      </a:rPr>
                      <m:t>𝟓𝐱𝐢</m:t>
                    </m:r>
                    <m:r>
                      <a:rPr lang="hr-HR" sz="2000" b="1" i="0" smtClean="0">
                        <a:latin typeface="Cambria Math"/>
                      </a:rPr>
                      <m:t>−</m:t>
                    </m:r>
                    <m:r>
                      <a:rPr lang="hr-HR" sz="2000" b="1" i="0" smtClean="0">
                        <a:latin typeface="Cambria Math"/>
                      </a:rPr>
                      <m:t>𝟔</m:t>
                    </m:r>
                  </m:oMath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Komentar: Pa tu na kraju imamo i.Takve nismo radili???</a:t>
                </a: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Prof: U čemu je štos?</a:t>
                </a: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OU: Pa moraju biti zadani kompleksno konjugirani brojevi.</a:t>
                </a:r>
                <a:r>
                  <a:rPr lang="hr-HR" sz="2000" dirty="0" smtClean="0">
                    <a:latin typeface="Arial Rounded MT Bold" pitchFamily="34" charset="0"/>
                  </a:rPr>
                  <a:t/>
                </a:r>
                <a:br>
                  <a:rPr lang="hr-HR" sz="2000" dirty="0" smtClean="0">
                    <a:latin typeface="Arial Rounded MT Bold" pitchFamily="34" charset="0"/>
                  </a:rPr>
                </a:br>
                <a:endParaRPr lang="hr-HR" sz="2000" dirty="0">
                  <a:latin typeface="Arial Rounded MT Bold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48680"/>
                <a:ext cx="8064896" cy="594707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831" t="-512" r="-128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3426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ind_2469_slide">
  <a:themeElements>
    <a:clrScheme name="Office Theme 2">
      <a:dk1>
        <a:srgbClr val="000000"/>
      </a:dk1>
      <a:lt1>
        <a:srgbClr val="99FFFF"/>
      </a:lt1>
      <a:dk2>
        <a:srgbClr val="000000"/>
      </a:dk2>
      <a:lt2>
        <a:srgbClr val="B2B2B2"/>
      </a:lt2>
      <a:accent1>
        <a:srgbClr val="3A6EA6"/>
      </a:accent1>
      <a:accent2>
        <a:srgbClr val="47873D"/>
      </a:accent2>
      <a:accent3>
        <a:srgbClr val="CAFFFF"/>
      </a:accent3>
      <a:accent4>
        <a:srgbClr val="000000"/>
      </a:accent4>
      <a:accent5>
        <a:srgbClr val="AEBAD0"/>
      </a:accent5>
      <a:accent6>
        <a:srgbClr val="3F7A36"/>
      </a:accent6>
      <a:hlink>
        <a:srgbClr val="535087"/>
      </a:hlink>
      <a:folHlink>
        <a:srgbClr val="006B6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7A8C"/>
        </a:accent2>
        <a:accent3>
          <a:srgbClr val="CAFFFF"/>
        </a:accent3>
        <a:accent4>
          <a:srgbClr val="000000"/>
        </a:accent4>
        <a:accent5>
          <a:srgbClr val="AAC5C5"/>
        </a:accent5>
        <a:accent6>
          <a:srgbClr val="006E7E"/>
        </a:accent6>
        <a:hlink>
          <a:srgbClr val="007373"/>
        </a:hlink>
        <a:folHlink>
          <a:srgbClr val="006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3A6EA6"/>
        </a:accent1>
        <a:accent2>
          <a:srgbClr val="47873D"/>
        </a:accent2>
        <a:accent3>
          <a:srgbClr val="CAFFFF"/>
        </a:accent3>
        <a:accent4>
          <a:srgbClr val="000000"/>
        </a:accent4>
        <a:accent5>
          <a:srgbClr val="AEBAD0"/>
        </a:accent5>
        <a:accent6>
          <a:srgbClr val="3F7A36"/>
        </a:accent6>
        <a:hlink>
          <a:srgbClr val="535087"/>
        </a:hlink>
        <a:folHlink>
          <a:srgbClr val="006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8C6838"/>
        </a:accent1>
        <a:accent2>
          <a:srgbClr val="007A7A"/>
        </a:accent2>
        <a:accent3>
          <a:srgbClr val="CAFFFF"/>
        </a:accent3>
        <a:accent4>
          <a:srgbClr val="000000"/>
        </a:accent4>
        <a:accent5>
          <a:srgbClr val="C5B9AE"/>
        </a:accent5>
        <a:accent6>
          <a:srgbClr val="006E6E"/>
        </a:accent6>
        <a:hlink>
          <a:srgbClr val="8C3F43"/>
        </a:hlink>
        <a:folHlink>
          <a:srgbClr val="8039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807D39"/>
        </a:accent1>
        <a:accent2>
          <a:srgbClr val="8C5438"/>
        </a:accent2>
        <a:accent3>
          <a:srgbClr val="CAFFFF"/>
        </a:accent3>
        <a:accent4>
          <a:srgbClr val="000000"/>
        </a:accent4>
        <a:accent5>
          <a:srgbClr val="C0BFAE"/>
        </a:accent5>
        <a:accent6>
          <a:srgbClr val="7E4B32"/>
        </a:accent6>
        <a:hlink>
          <a:srgbClr val="006E6E"/>
        </a:hlink>
        <a:folHlink>
          <a:srgbClr val="6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7A8C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6E7E"/>
        </a:accent6>
        <a:hlink>
          <a:srgbClr val="007373"/>
        </a:hlink>
        <a:folHlink>
          <a:srgbClr val="006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A6EA6"/>
        </a:accent1>
        <a:accent2>
          <a:srgbClr val="47873D"/>
        </a:accent2>
        <a:accent3>
          <a:srgbClr val="FFFFFF"/>
        </a:accent3>
        <a:accent4>
          <a:srgbClr val="000000"/>
        </a:accent4>
        <a:accent5>
          <a:srgbClr val="AEBAD0"/>
        </a:accent5>
        <a:accent6>
          <a:srgbClr val="3F7A36"/>
        </a:accent6>
        <a:hlink>
          <a:srgbClr val="535087"/>
        </a:hlink>
        <a:folHlink>
          <a:srgbClr val="006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6838"/>
        </a:accent1>
        <a:accent2>
          <a:srgbClr val="007A7A"/>
        </a:accent2>
        <a:accent3>
          <a:srgbClr val="FFFFFF"/>
        </a:accent3>
        <a:accent4>
          <a:srgbClr val="000000"/>
        </a:accent4>
        <a:accent5>
          <a:srgbClr val="C5B9AE"/>
        </a:accent5>
        <a:accent6>
          <a:srgbClr val="006E6E"/>
        </a:accent6>
        <a:hlink>
          <a:srgbClr val="8C3F43"/>
        </a:hlink>
        <a:folHlink>
          <a:srgbClr val="8039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39"/>
        </a:accent1>
        <a:accent2>
          <a:srgbClr val="8C5438"/>
        </a:accent2>
        <a:accent3>
          <a:srgbClr val="FFFFFF"/>
        </a:accent3>
        <a:accent4>
          <a:srgbClr val="000000"/>
        </a:accent4>
        <a:accent5>
          <a:srgbClr val="C0BFAE"/>
        </a:accent5>
        <a:accent6>
          <a:srgbClr val="7E4B32"/>
        </a:accent6>
        <a:hlink>
          <a:srgbClr val="006E6E"/>
        </a:hlink>
        <a:folHlink>
          <a:srgbClr val="6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99FFFF"/>
      </a:lt1>
      <a:dk2>
        <a:srgbClr val="000000"/>
      </a:dk2>
      <a:lt2>
        <a:srgbClr val="B2B2B2"/>
      </a:lt2>
      <a:accent1>
        <a:srgbClr val="3A6EA6"/>
      </a:accent1>
      <a:accent2>
        <a:srgbClr val="47873D"/>
      </a:accent2>
      <a:accent3>
        <a:srgbClr val="CAFFFF"/>
      </a:accent3>
      <a:accent4>
        <a:srgbClr val="000000"/>
      </a:accent4>
      <a:accent5>
        <a:srgbClr val="AEBAD0"/>
      </a:accent5>
      <a:accent6>
        <a:srgbClr val="3F7A36"/>
      </a:accent6>
      <a:hlink>
        <a:srgbClr val="535087"/>
      </a:hlink>
      <a:folHlink>
        <a:srgbClr val="006B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7A8C"/>
        </a:accent2>
        <a:accent3>
          <a:srgbClr val="CAFFFF"/>
        </a:accent3>
        <a:accent4>
          <a:srgbClr val="000000"/>
        </a:accent4>
        <a:accent5>
          <a:srgbClr val="AAC5C5"/>
        </a:accent5>
        <a:accent6>
          <a:srgbClr val="006E7E"/>
        </a:accent6>
        <a:hlink>
          <a:srgbClr val="007373"/>
        </a:hlink>
        <a:folHlink>
          <a:srgbClr val="006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3A6EA6"/>
        </a:accent1>
        <a:accent2>
          <a:srgbClr val="47873D"/>
        </a:accent2>
        <a:accent3>
          <a:srgbClr val="CAFFFF"/>
        </a:accent3>
        <a:accent4>
          <a:srgbClr val="000000"/>
        </a:accent4>
        <a:accent5>
          <a:srgbClr val="AEBAD0"/>
        </a:accent5>
        <a:accent6>
          <a:srgbClr val="3F7A36"/>
        </a:accent6>
        <a:hlink>
          <a:srgbClr val="535087"/>
        </a:hlink>
        <a:folHlink>
          <a:srgbClr val="006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8C6838"/>
        </a:accent1>
        <a:accent2>
          <a:srgbClr val="007A7A"/>
        </a:accent2>
        <a:accent3>
          <a:srgbClr val="CAFFFF"/>
        </a:accent3>
        <a:accent4>
          <a:srgbClr val="000000"/>
        </a:accent4>
        <a:accent5>
          <a:srgbClr val="C5B9AE"/>
        </a:accent5>
        <a:accent6>
          <a:srgbClr val="006E6E"/>
        </a:accent6>
        <a:hlink>
          <a:srgbClr val="8C3F43"/>
        </a:hlink>
        <a:folHlink>
          <a:srgbClr val="8039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807D39"/>
        </a:accent1>
        <a:accent2>
          <a:srgbClr val="8C5438"/>
        </a:accent2>
        <a:accent3>
          <a:srgbClr val="CAFFFF"/>
        </a:accent3>
        <a:accent4>
          <a:srgbClr val="000000"/>
        </a:accent4>
        <a:accent5>
          <a:srgbClr val="C0BFAE"/>
        </a:accent5>
        <a:accent6>
          <a:srgbClr val="7E4B32"/>
        </a:accent6>
        <a:hlink>
          <a:srgbClr val="006E6E"/>
        </a:hlink>
        <a:folHlink>
          <a:srgbClr val="6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7A8C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6E7E"/>
        </a:accent6>
        <a:hlink>
          <a:srgbClr val="007373"/>
        </a:hlink>
        <a:folHlink>
          <a:srgbClr val="006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A6EA6"/>
        </a:accent1>
        <a:accent2>
          <a:srgbClr val="47873D"/>
        </a:accent2>
        <a:accent3>
          <a:srgbClr val="FFFFFF"/>
        </a:accent3>
        <a:accent4>
          <a:srgbClr val="000000"/>
        </a:accent4>
        <a:accent5>
          <a:srgbClr val="AEBAD0"/>
        </a:accent5>
        <a:accent6>
          <a:srgbClr val="3F7A36"/>
        </a:accent6>
        <a:hlink>
          <a:srgbClr val="535087"/>
        </a:hlink>
        <a:folHlink>
          <a:srgbClr val="006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6838"/>
        </a:accent1>
        <a:accent2>
          <a:srgbClr val="007A7A"/>
        </a:accent2>
        <a:accent3>
          <a:srgbClr val="FFFFFF"/>
        </a:accent3>
        <a:accent4>
          <a:srgbClr val="000000"/>
        </a:accent4>
        <a:accent5>
          <a:srgbClr val="C5B9AE"/>
        </a:accent5>
        <a:accent6>
          <a:srgbClr val="006E6E"/>
        </a:accent6>
        <a:hlink>
          <a:srgbClr val="8C3F43"/>
        </a:hlink>
        <a:folHlink>
          <a:srgbClr val="8039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39"/>
        </a:accent1>
        <a:accent2>
          <a:srgbClr val="8C5438"/>
        </a:accent2>
        <a:accent3>
          <a:srgbClr val="FFFFFF"/>
        </a:accent3>
        <a:accent4>
          <a:srgbClr val="000000"/>
        </a:accent4>
        <a:accent5>
          <a:srgbClr val="C0BFAE"/>
        </a:accent5>
        <a:accent6>
          <a:srgbClr val="7E4B32"/>
        </a:accent6>
        <a:hlink>
          <a:srgbClr val="006E6E"/>
        </a:hlink>
        <a:folHlink>
          <a:srgbClr val="6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333333"/>
      </a:dk1>
      <a:lt1>
        <a:srgbClr val="FFFFFF"/>
      </a:lt1>
      <a:dk2>
        <a:srgbClr val="999999"/>
      </a:dk2>
      <a:lt2>
        <a:srgbClr val="FFFFFF"/>
      </a:lt2>
      <a:accent1>
        <a:srgbClr val="FF7878"/>
      </a:accent1>
      <a:accent2>
        <a:srgbClr val="FF8F8F"/>
      </a:accent2>
      <a:accent3>
        <a:srgbClr val="CACACA"/>
      </a:accent3>
      <a:accent4>
        <a:srgbClr val="DADADA"/>
      </a:accent4>
      <a:accent5>
        <a:srgbClr val="FFBEBE"/>
      </a:accent5>
      <a:accent6>
        <a:srgbClr val="E78181"/>
      </a:accent6>
      <a:hlink>
        <a:srgbClr val="FFA4A4"/>
      </a:hlink>
      <a:folHlink>
        <a:srgbClr val="FFD1D1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7878"/>
        </a:accent1>
        <a:accent2>
          <a:srgbClr val="FF8F8F"/>
        </a:accent2>
        <a:accent3>
          <a:srgbClr val="CACACA"/>
        </a:accent3>
        <a:accent4>
          <a:srgbClr val="DADADA"/>
        </a:accent4>
        <a:accent5>
          <a:srgbClr val="FFBEBE"/>
        </a:accent5>
        <a:accent6>
          <a:srgbClr val="E78181"/>
        </a:accent6>
        <a:hlink>
          <a:srgbClr val="FFA4A4"/>
        </a:hlink>
        <a:folHlink>
          <a:srgbClr val="FFD1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2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A4D9"/>
        </a:accent1>
        <a:accent2>
          <a:srgbClr val="FFA66B"/>
        </a:accent2>
        <a:accent3>
          <a:srgbClr val="CACACA"/>
        </a:accent3>
        <a:accent4>
          <a:srgbClr val="DADADA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3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65CDF0"/>
        </a:accent1>
        <a:accent2>
          <a:srgbClr val="FF9999"/>
        </a:accent2>
        <a:accent3>
          <a:srgbClr val="CACACA"/>
        </a:accent3>
        <a:accent4>
          <a:srgbClr val="DADADA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4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A3A3"/>
        </a:accent1>
        <a:accent2>
          <a:srgbClr val="FFD943"/>
        </a:accent2>
        <a:accent3>
          <a:srgbClr val="CACACA"/>
        </a:accent3>
        <a:accent4>
          <a:srgbClr val="DADADA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5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2EF3D"/>
        </a:accent1>
        <a:accent2>
          <a:srgbClr val="F2DA3D"/>
        </a:accent2>
        <a:accent3>
          <a:srgbClr val="CACACA"/>
        </a:accent3>
        <a:accent4>
          <a:srgbClr val="DADADA"/>
        </a:accent4>
        <a:accent5>
          <a:srgbClr val="F7F6AF"/>
        </a:accent5>
        <a:accent6>
          <a:srgbClr val="DBC536"/>
        </a:accent6>
        <a:hlink>
          <a:srgbClr val="E1E65C"/>
        </a:hlink>
        <a:folHlink>
          <a:srgbClr val="FFEA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6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D640"/>
        </a:accent1>
        <a:accent2>
          <a:srgbClr val="D1FA4B"/>
        </a:accent2>
        <a:accent3>
          <a:srgbClr val="CACACA"/>
        </a:accent3>
        <a:accent4>
          <a:srgbClr val="DADADA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CCEC"/>
        </a:accent1>
        <a:accent2>
          <a:srgbClr val="EBE86A"/>
        </a:accent2>
        <a:accent3>
          <a:srgbClr val="CACACA"/>
        </a:accent3>
        <a:accent4>
          <a:srgbClr val="DADADA"/>
        </a:accent4>
        <a:accent5>
          <a:srgbClr val="FFE2F4"/>
        </a:accent5>
        <a:accent6>
          <a:srgbClr val="D5D25F"/>
        </a:accent6>
        <a:hlink>
          <a:srgbClr val="FFDDD1"/>
        </a:hlink>
        <a:folHlink>
          <a:srgbClr val="D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C8A6"/>
        </a:accent1>
        <a:accent2>
          <a:srgbClr val="9AE2ED"/>
        </a:accent2>
        <a:accent3>
          <a:srgbClr val="CACACA"/>
        </a:accent3>
        <a:accent4>
          <a:srgbClr val="DADADA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98ED5F"/>
        </a:accent1>
        <a:accent2>
          <a:srgbClr val="D1EB5E"/>
        </a:accent2>
        <a:accent3>
          <a:srgbClr val="CACACA"/>
        </a:accent3>
        <a:accent4>
          <a:srgbClr val="DADADA"/>
        </a:accent4>
        <a:accent5>
          <a:srgbClr val="CAF4B6"/>
        </a:accent5>
        <a:accent6>
          <a:srgbClr val="BDD554"/>
        </a:accent6>
        <a:hlink>
          <a:srgbClr val="C7EBB0"/>
        </a:hlink>
        <a:folHlink>
          <a:srgbClr val="E9F5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D1EB5E"/>
        </a:accent1>
        <a:accent2>
          <a:srgbClr val="8DE0F7"/>
        </a:accent2>
        <a:accent3>
          <a:srgbClr val="CACACA"/>
        </a:accent3>
        <a:accent4>
          <a:srgbClr val="DADADA"/>
        </a:accent4>
        <a:accent5>
          <a:srgbClr val="E5F3B6"/>
        </a:accent5>
        <a:accent6>
          <a:srgbClr val="7FCBE0"/>
        </a:accent6>
        <a:hlink>
          <a:srgbClr val="CFF3B7"/>
        </a:hlink>
        <a:folHlink>
          <a:srgbClr val="F8ED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7C4A6"/>
        </a:accent1>
        <a:accent2>
          <a:srgbClr val="CDCCFF"/>
        </a:accent2>
        <a:accent3>
          <a:srgbClr val="CACACA"/>
        </a:accent3>
        <a:accent4>
          <a:srgbClr val="DADADA"/>
        </a:accent4>
        <a:accent5>
          <a:srgbClr val="FADED0"/>
        </a:accent5>
        <a:accent6>
          <a:srgbClr val="BAB9E7"/>
        </a:accent6>
        <a:hlink>
          <a:srgbClr val="CFF3B7"/>
        </a:hlink>
        <a:folHlink>
          <a:srgbClr val="F8ED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7D4D8"/>
        </a:accent1>
        <a:accent2>
          <a:srgbClr val="EBD68B"/>
        </a:accent2>
        <a:accent3>
          <a:srgbClr val="CACACA"/>
        </a:accent3>
        <a:accent4>
          <a:srgbClr val="DADADA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0BBEE6"/>
        </a:accent1>
        <a:accent2>
          <a:srgbClr val="30CFF2"/>
        </a:accent2>
        <a:accent3>
          <a:srgbClr val="CACACA"/>
        </a:accent3>
        <a:accent4>
          <a:srgbClr val="DADADA"/>
        </a:accent4>
        <a:accent5>
          <a:srgbClr val="AADBF0"/>
        </a:accent5>
        <a:accent6>
          <a:srgbClr val="2ABBDB"/>
        </a:accent6>
        <a:hlink>
          <a:srgbClr val="4BDAFA"/>
        </a:hlink>
        <a:folHlink>
          <a:srgbClr val="87E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8CBEFF"/>
        </a:accent1>
        <a:accent2>
          <a:srgbClr val="8DE68A"/>
        </a:accent2>
        <a:accent3>
          <a:srgbClr val="CACACA"/>
        </a:accent3>
        <a:accent4>
          <a:srgbClr val="DADADA"/>
        </a:accent4>
        <a:accent5>
          <a:srgbClr val="C5DBFF"/>
        </a:accent5>
        <a:accent6>
          <a:srgbClr val="7FD07D"/>
        </a:accent6>
        <a:hlink>
          <a:srgbClr val="4DDEFF"/>
        </a:hlink>
        <a:folHlink>
          <a:srgbClr val="D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999B"/>
        </a:accent1>
        <a:accent2>
          <a:srgbClr val="61D8F2"/>
        </a:accent2>
        <a:accent3>
          <a:srgbClr val="CACACA"/>
        </a:accent3>
        <a:accent4>
          <a:srgbClr val="DADADA"/>
        </a:accent4>
        <a:accent5>
          <a:srgbClr val="FFCACB"/>
        </a:accent5>
        <a:accent6>
          <a:srgbClr val="57C4DB"/>
        </a:accent6>
        <a:hlink>
          <a:srgbClr val="FFDAA6"/>
        </a:hlink>
        <a:folHlink>
          <a:srgbClr val="FFCC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FFFF"/>
        </a:lt1>
        <a:dk2>
          <a:srgbClr val="999999"/>
        </a:dk2>
        <a:lt2>
          <a:srgbClr val="FFFFFF"/>
        </a:lt2>
        <a:accent1>
          <a:srgbClr val="FFB080"/>
        </a:accent1>
        <a:accent2>
          <a:srgbClr val="E3B2FF"/>
        </a:accent2>
        <a:accent3>
          <a:srgbClr val="CACACA"/>
        </a:accent3>
        <a:accent4>
          <a:srgbClr val="DADADA"/>
        </a:accent4>
        <a:accent5>
          <a:srgbClr val="FFD4C0"/>
        </a:accent5>
        <a:accent6>
          <a:srgbClr val="CEA1E7"/>
        </a:accent6>
        <a:hlink>
          <a:srgbClr val="E6E345"/>
        </a:hlink>
        <a:folHlink>
          <a:srgbClr val="4D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7878"/>
        </a:accent1>
        <a:accent2>
          <a:srgbClr val="FF8F8F"/>
        </a:accent2>
        <a:accent3>
          <a:srgbClr val="FFFFFF"/>
        </a:accent3>
        <a:accent4>
          <a:srgbClr val="000000"/>
        </a:accent4>
        <a:accent5>
          <a:srgbClr val="FFBEBE"/>
        </a:accent5>
        <a:accent6>
          <a:srgbClr val="E78181"/>
        </a:accent6>
        <a:hlink>
          <a:srgbClr val="FFA4A4"/>
        </a:hlink>
        <a:folHlink>
          <a:srgbClr val="FFD1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4D9"/>
        </a:accent1>
        <a:accent2>
          <a:srgbClr val="FFA66B"/>
        </a:accent2>
        <a:accent3>
          <a:srgbClr val="FFFFFF"/>
        </a:accent3>
        <a:accent4>
          <a:srgbClr val="000000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9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5CDF0"/>
        </a:accent1>
        <a:accent2>
          <a:srgbClr val="FF9999"/>
        </a:accent2>
        <a:accent3>
          <a:srgbClr val="FFFFFF"/>
        </a:accent3>
        <a:accent4>
          <a:srgbClr val="000000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0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3A3"/>
        </a:accent1>
        <a:accent2>
          <a:srgbClr val="FFD943"/>
        </a:accent2>
        <a:accent3>
          <a:srgbClr val="FFFFFF"/>
        </a:accent3>
        <a:accent4>
          <a:srgbClr val="000000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EF3D"/>
        </a:accent1>
        <a:accent2>
          <a:srgbClr val="F2DA3D"/>
        </a:accent2>
        <a:accent3>
          <a:srgbClr val="FFFFFF"/>
        </a:accent3>
        <a:accent4>
          <a:srgbClr val="000000"/>
        </a:accent4>
        <a:accent5>
          <a:srgbClr val="F7F6AF"/>
        </a:accent5>
        <a:accent6>
          <a:srgbClr val="DBC536"/>
        </a:accent6>
        <a:hlink>
          <a:srgbClr val="E1E65C"/>
        </a:hlink>
        <a:folHlink>
          <a:srgbClr val="FFEA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2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640"/>
        </a:accent1>
        <a:accent2>
          <a:srgbClr val="D1FA4B"/>
        </a:accent2>
        <a:accent3>
          <a:srgbClr val="FFFFFF"/>
        </a:accent3>
        <a:accent4>
          <a:srgbClr val="000000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3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CEC"/>
        </a:accent1>
        <a:accent2>
          <a:srgbClr val="EBE86A"/>
        </a:accent2>
        <a:accent3>
          <a:srgbClr val="FFFFFF"/>
        </a:accent3>
        <a:accent4>
          <a:srgbClr val="000000"/>
        </a:accent4>
        <a:accent5>
          <a:srgbClr val="FFE2F4"/>
        </a:accent5>
        <a:accent6>
          <a:srgbClr val="D5D25F"/>
        </a:accent6>
        <a:hlink>
          <a:srgbClr val="FFDDD1"/>
        </a:hlink>
        <a:folHlink>
          <a:srgbClr val="D2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4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8A6"/>
        </a:accent1>
        <a:accent2>
          <a:srgbClr val="9AE2ED"/>
        </a:accent2>
        <a:accent3>
          <a:srgbClr val="FFFFFF"/>
        </a:accent3>
        <a:accent4>
          <a:srgbClr val="000000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8ED5F"/>
        </a:accent1>
        <a:accent2>
          <a:srgbClr val="D1EB5E"/>
        </a:accent2>
        <a:accent3>
          <a:srgbClr val="FFFFFF"/>
        </a:accent3>
        <a:accent4>
          <a:srgbClr val="000000"/>
        </a:accent4>
        <a:accent5>
          <a:srgbClr val="CAF4B6"/>
        </a:accent5>
        <a:accent6>
          <a:srgbClr val="BDD554"/>
        </a:accent6>
        <a:hlink>
          <a:srgbClr val="C7EBB0"/>
        </a:hlink>
        <a:folHlink>
          <a:srgbClr val="E9F5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1EB5E"/>
        </a:accent1>
        <a:accent2>
          <a:srgbClr val="8DE0F7"/>
        </a:accent2>
        <a:accent3>
          <a:srgbClr val="FFFFFF"/>
        </a:accent3>
        <a:accent4>
          <a:srgbClr val="000000"/>
        </a:accent4>
        <a:accent5>
          <a:srgbClr val="E5F3B6"/>
        </a:accent5>
        <a:accent6>
          <a:srgbClr val="7FCBE0"/>
        </a:accent6>
        <a:hlink>
          <a:srgbClr val="CFF3B7"/>
        </a:hlink>
        <a:folHlink>
          <a:srgbClr val="F8ED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C4A6"/>
        </a:accent1>
        <a:accent2>
          <a:srgbClr val="CDCCFF"/>
        </a:accent2>
        <a:accent3>
          <a:srgbClr val="FFFFFF"/>
        </a:accent3>
        <a:accent4>
          <a:srgbClr val="000000"/>
        </a:accent4>
        <a:accent5>
          <a:srgbClr val="FADED0"/>
        </a:accent5>
        <a:accent6>
          <a:srgbClr val="BAB9E7"/>
        </a:accent6>
        <a:hlink>
          <a:srgbClr val="CFF3B7"/>
        </a:hlink>
        <a:folHlink>
          <a:srgbClr val="F8ED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D4D8"/>
        </a:accent1>
        <a:accent2>
          <a:srgbClr val="EBD68B"/>
        </a:accent2>
        <a:accent3>
          <a:srgbClr val="FFFFFF"/>
        </a:accent3>
        <a:accent4>
          <a:srgbClr val="000000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9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BBEE6"/>
        </a:accent1>
        <a:accent2>
          <a:srgbClr val="30CFF2"/>
        </a:accent2>
        <a:accent3>
          <a:srgbClr val="FFFFFF"/>
        </a:accent3>
        <a:accent4>
          <a:srgbClr val="000000"/>
        </a:accent4>
        <a:accent5>
          <a:srgbClr val="AADBF0"/>
        </a:accent5>
        <a:accent6>
          <a:srgbClr val="2ABBDB"/>
        </a:accent6>
        <a:hlink>
          <a:srgbClr val="4BDAFA"/>
        </a:hlink>
        <a:folHlink>
          <a:srgbClr val="87E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0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EFF"/>
        </a:accent1>
        <a:accent2>
          <a:srgbClr val="8DE68A"/>
        </a:accent2>
        <a:accent3>
          <a:srgbClr val="FFFFFF"/>
        </a:accent3>
        <a:accent4>
          <a:srgbClr val="000000"/>
        </a:accent4>
        <a:accent5>
          <a:srgbClr val="C5DBFF"/>
        </a:accent5>
        <a:accent6>
          <a:srgbClr val="7FD07D"/>
        </a:accent6>
        <a:hlink>
          <a:srgbClr val="4DDEFF"/>
        </a:hlink>
        <a:folHlink>
          <a:srgbClr val="D3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999B"/>
        </a:accent1>
        <a:accent2>
          <a:srgbClr val="61D8F2"/>
        </a:accent2>
        <a:accent3>
          <a:srgbClr val="FFFFFF"/>
        </a:accent3>
        <a:accent4>
          <a:srgbClr val="000000"/>
        </a:accent4>
        <a:accent5>
          <a:srgbClr val="FFCACB"/>
        </a:accent5>
        <a:accent6>
          <a:srgbClr val="57C4DB"/>
        </a:accent6>
        <a:hlink>
          <a:srgbClr val="FFDAA6"/>
        </a:hlink>
        <a:folHlink>
          <a:srgbClr val="FFCC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2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080"/>
        </a:accent1>
        <a:accent2>
          <a:srgbClr val="E3B2FF"/>
        </a:accent2>
        <a:accent3>
          <a:srgbClr val="FFFFFF"/>
        </a:accent3>
        <a:accent4>
          <a:srgbClr val="000000"/>
        </a:accent4>
        <a:accent5>
          <a:srgbClr val="FFD4C0"/>
        </a:accent5>
        <a:accent6>
          <a:srgbClr val="CEA1E7"/>
        </a:accent6>
        <a:hlink>
          <a:srgbClr val="E6E345"/>
        </a:hlink>
        <a:folHlink>
          <a:srgbClr val="4DDE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333333"/>
      </a:dk1>
      <a:lt1>
        <a:srgbClr val="FFFFFF"/>
      </a:lt1>
      <a:dk2>
        <a:srgbClr val="999999"/>
      </a:dk2>
      <a:lt2>
        <a:srgbClr val="FFFFFF"/>
      </a:lt2>
      <a:accent1>
        <a:srgbClr val="FF7878"/>
      </a:accent1>
      <a:accent2>
        <a:srgbClr val="FF8F8F"/>
      </a:accent2>
      <a:accent3>
        <a:srgbClr val="CACACA"/>
      </a:accent3>
      <a:accent4>
        <a:srgbClr val="DADADA"/>
      </a:accent4>
      <a:accent5>
        <a:srgbClr val="FFBEBE"/>
      </a:accent5>
      <a:accent6>
        <a:srgbClr val="E78181"/>
      </a:accent6>
      <a:hlink>
        <a:srgbClr val="FFA4A4"/>
      </a:hlink>
      <a:folHlink>
        <a:srgbClr val="FFD1D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7878"/>
        </a:accent1>
        <a:accent2>
          <a:srgbClr val="FF8F8F"/>
        </a:accent2>
        <a:accent3>
          <a:srgbClr val="CACACA"/>
        </a:accent3>
        <a:accent4>
          <a:srgbClr val="DADADA"/>
        </a:accent4>
        <a:accent5>
          <a:srgbClr val="FFBEBE"/>
        </a:accent5>
        <a:accent6>
          <a:srgbClr val="E78181"/>
        </a:accent6>
        <a:hlink>
          <a:srgbClr val="FFA4A4"/>
        </a:hlink>
        <a:folHlink>
          <a:srgbClr val="FFD1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A4D9"/>
        </a:accent1>
        <a:accent2>
          <a:srgbClr val="FFA66B"/>
        </a:accent2>
        <a:accent3>
          <a:srgbClr val="CACACA"/>
        </a:accent3>
        <a:accent4>
          <a:srgbClr val="DADADA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65CDF0"/>
        </a:accent1>
        <a:accent2>
          <a:srgbClr val="FF9999"/>
        </a:accent2>
        <a:accent3>
          <a:srgbClr val="CACACA"/>
        </a:accent3>
        <a:accent4>
          <a:srgbClr val="DADADA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A3A3"/>
        </a:accent1>
        <a:accent2>
          <a:srgbClr val="FFD943"/>
        </a:accent2>
        <a:accent3>
          <a:srgbClr val="CACACA"/>
        </a:accent3>
        <a:accent4>
          <a:srgbClr val="DADADA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2EF3D"/>
        </a:accent1>
        <a:accent2>
          <a:srgbClr val="F2DA3D"/>
        </a:accent2>
        <a:accent3>
          <a:srgbClr val="CACACA"/>
        </a:accent3>
        <a:accent4>
          <a:srgbClr val="DADADA"/>
        </a:accent4>
        <a:accent5>
          <a:srgbClr val="F7F6AF"/>
        </a:accent5>
        <a:accent6>
          <a:srgbClr val="DBC536"/>
        </a:accent6>
        <a:hlink>
          <a:srgbClr val="E1E65C"/>
        </a:hlink>
        <a:folHlink>
          <a:srgbClr val="FFEA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D640"/>
        </a:accent1>
        <a:accent2>
          <a:srgbClr val="D1FA4B"/>
        </a:accent2>
        <a:accent3>
          <a:srgbClr val="CACACA"/>
        </a:accent3>
        <a:accent4>
          <a:srgbClr val="DADADA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CCEC"/>
        </a:accent1>
        <a:accent2>
          <a:srgbClr val="EBE86A"/>
        </a:accent2>
        <a:accent3>
          <a:srgbClr val="CACACA"/>
        </a:accent3>
        <a:accent4>
          <a:srgbClr val="DADADA"/>
        </a:accent4>
        <a:accent5>
          <a:srgbClr val="FFE2F4"/>
        </a:accent5>
        <a:accent6>
          <a:srgbClr val="D5D25F"/>
        </a:accent6>
        <a:hlink>
          <a:srgbClr val="FFDDD1"/>
        </a:hlink>
        <a:folHlink>
          <a:srgbClr val="D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C8A6"/>
        </a:accent1>
        <a:accent2>
          <a:srgbClr val="9AE2ED"/>
        </a:accent2>
        <a:accent3>
          <a:srgbClr val="CACACA"/>
        </a:accent3>
        <a:accent4>
          <a:srgbClr val="DADADA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98ED5F"/>
        </a:accent1>
        <a:accent2>
          <a:srgbClr val="D1EB5E"/>
        </a:accent2>
        <a:accent3>
          <a:srgbClr val="CACACA"/>
        </a:accent3>
        <a:accent4>
          <a:srgbClr val="DADADA"/>
        </a:accent4>
        <a:accent5>
          <a:srgbClr val="CAF4B6"/>
        </a:accent5>
        <a:accent6>
          <a:srgbClr val="BDD554"/>
        </a:accent6>
        <a:hlink>
          <a:srgbClr val="C7EBB0"/>
        </a:hlink>
        <a:folHlink>
          <a:srgbClr val="E9F5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D1EB5E"/>
        </a:accent1>
        <a:accent2>
          <a:srgbClr val="8DE0F7"/>
        </a:accent2>
        <a:accent3>
          <a:srgbClr val="CACACA"/>
        </a:accent3>
        <a:accent4>
          <a:srgbClr val="DADADA"/>
        </a:accent4>
        <a:accent5>
          <a:srgbClr val="E5F3B6"/>
        </a:accent5>
        <a:accent6>
          <a:srgbClr val="7FCBE0"/>
        </a:accent6>
        <a:hlink>
          <a:srgbClr val="CFF3B7"/>
        </a:hlink>
        <a:folHlink>
          <a:srgbClr val="F8ED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7C4A6"/>
        </a:accent1>
        <a:accent2>
          <a:srgbClr val="CDCCFF"/>
        </a:accent2>
        <a:accent3>
          <a:srgbClr val="CACACA"/>
        </a:accent3>
        <a:accent4>
          <a:srgbClr val="DADADA"/>
        </a:accent4>
        <a:accent5>
          <a:srgbClr val="FADED0"/>
        </a:accent5>
        <a:accent6>
          <a:srgbClr val="BAB9E7"/>
        </a:accent6>
        <a:hlink>
          <a:srgbClr val="CFF3B7"/>
        </a:hlink>
        <a:folHlink>
          <a:srgbClr val="F8ED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7D4D8"/>
        </a:accent1>
        <a:accent2>
          <a:srgbClr val="EBD68B"/>
        </a:accent2>
        <a:accent3>
          <a:srgbClr val="CACACA"/>
        </a:accent3>
        <a:accent4>
          <a:srgbClr val="DADADA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0BBEE6"/>
        </a:accent1>
        <a:accent2>
          <a:srgbClr val="30CFF2"/>
        </a:accent2>
        <a:accent3>
          <a:srgbClr val="CACACA"/>
        </a:accent3>
        <a:accent4>
          <a:srgbClr val="DADADA"/>
        </a:accent4>
        <a:accent5>
          <a:srgbClr val="AADBF0"/>
        </a:accent5>
        <a:accent6>
          <a:srgbClr val="2ABBDB"/>
        </a:accent6>
        <a:hlink>
          <a:srgbClr val="4BDAFA"/>
        </a:hlink>
        <a:folHlink>
          <a:srgbClr val="87E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8CBEFF"/>
        </a:accent1>
        <a:accent2>
          <a:srgbClr val="8DE68A"/>
        </a:accent2>
        <a:accent3>
          <a:srgbClr val="CACACA"/>
        </a:accent3>
        <a:accent4>
          <a:srgbClr val="DADADA"/>
        </a:accent4>
        <a:accent5>
          <a:srgbClr val="C5DBFF"/>
        </a:accent5>
        <a:accent6>
          <a:srgbClr val="7FD07D"/>
        </a:accent6>
        <a:hlink>
          <a:srgbClr val="4DDEFF"/>
        </a:hlink>
        <a:folHlink>
          <a:srgbClr val="D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999B"/>
        </a:accent1>
        <a:accent2>
          <a:srgbClr val="61D8F2"/>
        </a:accent2>
        <a:accent3>
          <a:srgbClr val="CACACA"/>
        </a:accent3>
        <a:accent4>
          <a:srgbClr val="DADADA"/>
        </a:accent4>
        <a:accent5>
          <a:srgbClr val="FFCACB"/>
        </a:accent5>
        <a:accent6>
          <a:srgbClr val="57C4DB"/>
        </a:accent6>
        <a:hlink>
          <a:srgbClr val="FFDAA6"/>
        </a:hlink>
        <a:folHlink>
          <a:srgbClr val="FFCC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B080"/>
        </a:accent1>
        <a:accent2>
          <a:srgbClr val="E3B2FF"/>
        </a:accent2>
        <a:accent3>
          <a:srgbClr val="CACACA"/>
        </a:accent3>
        <a:accent4>
          <a:srgbClr val="DADADA"/>
        </a:accent4>
        <a:accent5>
          <a:srgbClr val="FFD4C0"/>
        </a:accent5>
        <a:accent6>
          <a:srgbClr val="CEA1E7"/>
        </a:accent6>
        <a:hlink>
          <a:srgbClr val="E6E345"/>
        </a:hlink>
        <a:folHlink>
          <a:srgbClr val="4D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7878"/>
        </a:accent1>
        <a:accent2>
          <a:srgbClr val="FF8F8F"/>
        </a:accent2>
        <a:accent3>
          <a:srgbClr val="FFFFFF"/>
        </a:accent3>
        <a:accent4>
          <a:srgbClr val="000000"/>
        </a:accent4>
        <a:accent5>
          <a:srgbClr val="FFBEBE"/>
        </a:accent5>
        <a:accent6>
          <a:srgbClr val="E78181"/>
        </a:accent6>
        <a:hlink>
          <a:srgbClr val="FFA4A4"/>
        </a:hlink>
        <a:folHlink>
          <a:srgbClr val="FFD1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4D9"/>
        </a:accent1>
        <a:accent2>
          <a:srgbClr val="FFA66B"/>
        </a:accent2>
        <a:accent3>
          <a:srgbClr val="FFFFFF"/>
        </a:accent3>
        <a:accent4>
          <a:srgbClr val="000000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9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5CDF0"/>
        </a:accent1>
        <a:accent2>
          <a:srgbClr val="FF9999"/>
        </a:accent2>
        <a:accent3>
          <a:srgbClr val="FFFFFF"/>
        </a:accent3>
        <a:accent4>
          <a:srgbClr val="000000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0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3A3"/>
        </a:accent1>
        <a:accent2>
          <a:srgbClr val="FFD943"/>
        </a:accent2>
        <a:accent3>
          <a:srgbClr val="FFFFFF"/>
        </a:accent3>
        <a:accent4>
          <a:srgbClr val="000000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EF3D"/>
        </a:accent1>
        <a:accent2>
          <a:srgbClr val="F2DA3D"/>
        </a:accent2>
        <a:accent3>
          <a:srgbClr val="FFFFFF"/>
        </a:accent3>
        <a:accent4>
          <a:srgbClr val="000000"/>
        </a:accent4>
        <a:accent5>
          <a:srgbClr val="F7F6AF"/>
        </a:accent5>
        <a:accent6>
          <a:srgbClr val="DBC536"/>
        </a:accent6>
        <a:hlink>
          <a:srgbClr val="E1E65C"/>
        </a:hlink>
        <a:folHlink>
          <a:srgbClr val="FFEA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2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640"/>
        </a:accent1>
        <a:accent2>
          <a:srgbClr val="D1FA4B"/>
        </a:accent2>
        <a:accent3>
          <a:srgbClr val="FFFFFF"/>
        </a:accent3>
        <a:accent4>
          <a:srgbClr val="000000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3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CEC"/>
        </a:accent1>
        <a:accent2>
          <a:srgbClr val="EBE86A"/>
        </a:accent2>
        <a:accent3>
          <a:srgbClr val="FFFFFF"/>
        </a:accent3>
        <a:accent4>
          <a:srgbClr val="000000"/>
        </a:accent4>
        <a:accent5>
          <a:srgbClr val="FFE2F4"/>
        </a:accent5>
        <a:accent6>
          <a:srgbClr val="D5D25F"/>
        </a:accent6>
        <a:hlink>
          <a:srgbClr val="FFDDD1"/>
        </a:hlink>
        <a:folHlink>
          <a:srgbClr val="D2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4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8A6"/>
        </a:accent1>
        <a:accent2>
          <a:srgbClr val="9AE2ED"/>
        </a:accent2>
        <a:accent3>
          <a:srgbClr val="FFFFFF"/>
        </a:accent3>
        <a:accent4>
          <a:srgbClr val="000000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8ED5F"/>
        </a:accent1>
        <a:accent2>
          <a:srgbClr val="D1EB5E"/>
        </a:accent2>
        <a:accent3>
          <a:srgbClr val="FFFFFF"/>
        </a:accent3>
        <a:accent4>
          <a:srgbClr val="000000"/>
        </a:accent4>
        <a:accent5>
          <a:srgbClr val="CAF4B6"/>
        </a:accent5>
        <a:accent6>
          <a:srgbClr val="BDD554"/>
        </a:accent6>
        <a:hlink>
          <a:srgbClr val="C7EBB0"/>
        </a:hlink>
        <a:folHlink>
          <a:srgbClr val="E9F5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1EB5E"/>
        </a:accent1>
        <a:accent2>
          <a:srgbClr val="8DE0F7"/>
        </a:accent2>
        <a:accent3>
          <a:srgbClr val="FFFFFF"/>
        </a:accent3>
        <a:accent4>
          <a:srgbClr val="000000"/>
        </a:accent4>
        <a:accent5>
          <a:srgbClr val="E5F3B6"/>
        </a:accent5>
        <a:accent6>
          <a:srgbClr val="7FCBE0"/>
        </a:accent6>
        <a:hlink>
          <a:srgbClr val="CFF3B7"/>
        </a:hlink>
        <a:folHlink>
          <a:srgbClr val="F8ED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C4A6"/>
        </a:accent1>
        <a:accent2>
          <a:srgbClr val="CDCCFF"/>
        </a:accent2>
        <a:accent3>
          <a:srgbClr val="FFFFFF"/>
        </a:accent3>
        <a:accent4>
          <a:srgbClr val="000000"/>
        </a:accent4>
        <a:accent5>
          <a:srgbClr val="FADED0"/>
        </a:accent5>
        <a:accent6>
          <a:srgbClr val="BAB9E7"/>
        </a:accent6>
        <a:hlink>
          <a:srgbClr val="CFF3B7"/>
        </a:hlink>
        <a:folHlink>
          <a:srgbClr val="F8ED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D4D8"/>
        </a:accent1>
        <a:accent2>
          <a:srgbClr val="EBD68B"/>
        </a:accent2>
        <a:accent3>
          <a:srgbClr val="FFFFFF"/>
        </a:accent3>
        <a:accent4>
          <a:srgbClr val="000000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9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BBEE6"/>
        </a:accent1>
        <a:accent2>
          <a:srgbClr val="30CFF2"/>
        </a:accent2>
        <a:accent3>
          <a:srgbClr val="FFFFFF"/>
        </a:accent3>
        <a:accent4>
          <a:srgbClr val="000000"/>
        </a:accent4>
        <a:accent5>
          <a:srgbClr val="AADBF0"/>
        </a:accent5>
        <a:accent6>
          <a:srgbClr val="2ABBDB"/>
        </a:accent6>
        <a:hlink>
          <a:srgbClr val="4BDAFA"/>
        </a:hlink>
        <a:folHlink>
          <a:srgbClr val="87E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0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EFF"/>
        </a:accent1>
        <a:accent2>
          <a:srgbClr val="8DE68A"/>
        </a:accent2>
        <a:accent3>
          <a:srgbClr val="FFFFFF"/>
        </a:accent3>
        <a:accent4>
          <a:srgbClr val="000000"/>
        </a:accent4>
        <a:accent5>
          <a:srgbClr val="C5DBFF"/>
        </a:accent5>
        <a:accent6>
          <a:srgbClr val="7FD07D"/>
        </a:accent6>
        <a:hlink>
          <a:srgbClr val="4DDEFF"/>
        </a:hlink>
        <a:folHlink>
          <a:srgbClr val="D3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999B"/>
        </a:accent1>
        <a:accent2>
          <a:srgbClr val="61D8F2"/>
        </a:accent2>
        <a:accent3>
          <a:srgbClr val="FFFFFF"/>
        </a:accent3>
        <a:accent4>
          <a:srgbClr val="000000"/>
        </a:accent4>
        <a:accent5>
          <a:srgbClr val="FFCACB"/>
        </a:accent5>
        <a:accent6>
          <a:srgbClr val="57C4DB"/>
        </a:accent6>
        <a:hlink>
          <a:srgbClr val="FFDAA6"/>
        </a:hlink>
        <a:folHlink>
          <a:srgbClr val="FFCC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2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080"/>
        </a:accent1>
        <a:accent2>
          <a:srgbClr val="E3B2FF"/>
        </a:accent2>
        <a:accent3>
          <a:srgbClr val="FFFFFF"/>
        </a:accent3>
        <a:accent4>
          <a:srgbClr val="000000"/>
        </a:accent4>
        <a:accent5>
          <a:srgbClr val="FFD4C0"/>
        </a:accent5>
        <a:accent6>
          <a:srgbClr val="CEA1E7"/>
        </a:accent6>
        <a:hlink>
          <a:srgbClr val="E6E345"/>
        </a:hlink>
        <a:folHlink>
          <a:srgbClr val="4DDE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ind_2469_slide">
  <a:themeElements>
    <a:clrScheme name="Office Theme 2">
      <a:dk1>
        <a:srgbClr val="000000"/>
      </a:dk1>
      <a:lt1>
        <a:srgbClr val="99FFFF"/>
      </a:lt1>
      <a:dk2>
        <a:srgbClr val="000000"/>
      </a:dk2>
      <a:lt2>
        <a:srgbClr val="B2B2B2"/>
      </a:lt2>
      <a:accent1>
        <a:srgbClr val="3A6EA6"/>
      </a:accent1>
      <a:accent2>
        <a:srgbClr val="47873D"/>
      </a:accent2>
      <a:accent3>
        <a:srgbClr val="CAFFFF"/>
      </a:accent3>
      <a:accent4>
        <a:srgbClr val="000000"/>
      </a:accent4>
      <a:accent5>
        <a:srgbClr val="AEBAD0"/>
      </a:accent5>
      <a:accent6>
        <a:srgbClr val="3F7A36"/>
      </a:accent6>
      <a:hlink>
        <a:srgbClr val="535087"/>
      </a:hlink>
      <a:folHlink>
        <a:srgbClr val="006B6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7A8C"/>
        </a:accent2>
        <a:accent3>
          <a:srgbClr val="CAFFFF"/>
        </a:accent3>
        <a:accent4>
          <a:srgbClr val="000000"/>
        </a:accent4>
        <a:accent5>
          <a:srgbClr val="AAC5C5"/>
        </a:accent5>
        <a:accent6>
          <a:srgbClr val="006E7E"/>
        </a:accent6>
        <a:hlink>
          <a:srgbClr val="007373"/>
        </a:hlink>
        <a:folHlink>
          <a:srgbClr val="006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3A6EA6"/>
        </a:accent1>
        <a:accent2>
          <a:srgbClr val="47873D"/>
        </a:accent2>
        <a:accent3>
          <a:srgbClr val="CAFFFF"/>
        </a:accent3>
        <a:accent4>
          <a:srgbClr val="000000"/>
        </a:accent4>
        <a:accent5>
          <a:srgbClr val="AEBAD0"/>
        </a:accent5>
        <a:accent6>
          <a:srgbClr val="3F7A36"/>
        </a:accent6>
        <a:hlink>
          <a:srgbClr val="535087"/>
        </a:hlink>
        <a:folHlink>
          <a:srgbClr val="006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8C6838"/>
        </a:accent1>
        <a:accent2>
          <a:srgbClr val="007A7A"/>
        </a:accent2>
        <a:accent3>
          <a:srgbClr val="CAFFFF"/>
        </a:accent3>
        <a:accent4>
          <a:srgbClr val="000000"/>
        </a:accent4>
        <a:accent5>
          <a:srgbClr val="C5B9AE"/>
        </a:accent5>
        <a:accent6>
          <a:srgbClr val="006E6E"/>
        </a:accent6>
        <a:hlink>
          <a:srgbClr val="8C3F43"/>
        </a:hlink>
        <a:folHlink>
          <a:srgbClr val="8039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807D39"/>
        </a:accent1>
        <a:accent2>
          <a:srgbClr val="8C5438"/>
        </a:accent2>
        <a:accent3>
          <a:srgbClr val="CAFFFF"/>
        </a:accent3>
        <a:accent4>
          <a:srgbClr val="000000"/>
        </a:accent4>
        <a:accent5>
          <a:srgbClr val="C0BFAE"/>
        </a:accent5>
        <a:accent6>
          <a:srgbClr val="7E4B32"/>
        </a:accent6>
        <a:hlink>
          <a:srgbClr val="006E6E"/>
        </a:hlink>
        <a:folHlink>
          <a:srgbClr val="6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7A8C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6E7E"/>
        </a:accent6>
        <a:hlink>
          <a:srgbClr val="007373"/>
        </a:hlink>
        <a:folHlink>
          <a:srgbClr val="006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A6EA6"/>
        </a:accent1>
        <a:accent2>
          <a:srgbClr val="47873D"/>
        </a:accent2>
        <a:accent3>
          <a:srgbClr val="FFFFFF"/>
        </a:accent3>
        <a:accent4>
          <a:srgbClr val="000000"/>
        </a:accent4>
        <a:accent5>
          <a:srgbClr val="AEBAD0"/>
        </a:accent5>
        <a:accent6>
          <a:srgbClr val="3F7A36"/>
        </a:accent6>
        <a:hlink>
          <a:srgbClr val="535087"/>
        </a:hlink>
        <a:folHlink>
          <a:srgbClr val="006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6838"/>
        </a:accent1>
        <a:accent2>
          <a:srgbClr val="007A7A"/>
        </a:accent2>
        <a:accent3>
          <a:srgbClr val="FFFFFF"/>
        </a:accent3>
        <a:accent4>
          <a:srgbClr val="000000"/>
        </a:accent4>
        <a:accent5>
          <a:srgbClr val="C5B9AE"/>
        </a:accent5>
        <a:accent6>
          <a:srgbClr val="006E6E"/>
        </a:accent6>
        <a:hlink>
          <a:srgbClr val="8C3F43"/>
        </a:hlink>
        <a:folHlink>
          <a:srgbClr val="8039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39"/>
        </a:accent1>
        <a:accent2>
          <a:srgbClr val="8C5438"/>
        </a:accent2>
        <a:accent3>
          <a:srgbClr val="FFFFFF"/>
        </a:accent3>
        <a:accent4>
          <a:srgbClr val="000000"/>
        </a:accent4>
        <a:accent5>
          <a:srgbClr val="C0BFAE"/>
        </a:accent5>
        <a:accent6>
          <a:srgbClr val="7E4B32"/>
        </a:accent6>
        <a:hlink>
          <a:srgbClr val="006E6E"/>
        </a:hlink>
        <a:folHlink>
          <a:srgbClr val="6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99FFFF"/>
      </a:lt1>
      <a:dk2>
        <a:srgbClr val="000000"/>
      </a:dk2>
      <a:lt2>
        <a:srgbClr val="B2B2B2"/>
      </a:lt2>
      <a:accent1>
        <a:srgbClr val="3A6EA6"/>
      </a:accent1>
      <a:accent2>
        <a:srgbClr val="47873D"/>
      </a:accent2>
      <a:accent3>
        <a:srgbClr val="CAFFFF"/>
      </a:accent3>
      <a:accent4>
        <a:srgbClr val="000000"/>
      </a:accent4>
      <a:accent5>
        <a:srgbClr val="AEBAD0"/>
      </a:accent5>
      <a:accent6>
        <a:srgbClr val="3F7A36"/>
      </a:accent6>
      <a:hlink>
        <a:srgbClr val="535087"/>
      </a:hlink>
      <a:folHlink>
        <a:srgbClr val="006B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7A8C"/>
        </a:accent2>
        <a:accent3>
          <a:srgbClr val="CAFFFF"/>
        </a:accent3>
        <a:accent4>
          <a:srgbClr val="000000"/>
        </a:accent4>
        <a:accent5>
          <a:srgbClr val="AAC5C5"/>
        </a:accent5>
        <a:accent6>
          <a:srgbClr val="006E7E"/>
        </a:accent6>
        <a:hlink>
          <a:srgbClr val="007373"/>
        </a:hlink>
        <a:folHlink>
          <a:srgbClr val="006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3A6EA6"/>
        </a:accent1>
        <a:accent2>
          <a:srgbClr val="47873D"/>
        </a:accent2>
        <a:accent3>
          <a:srgbClr val="CAFFFF"/>
        </a:accent3>
        <a:accent4>
          <a:srgbClr val="000000"/>
        </a:accent4>
        <a:accent5>
          <a:srgbClr val="AEBAD0"/>
        </a:accent5>
        <a:accent6>
          <a:srgbClr val="3F7A36"/>
        </a:accent6>
        <a:hlink>
          <a:srgbClr val="535087"/>
        </a:hlink>
        <a:folHlink>
          <a:srgbClr val="006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8C6838"/>
        </a:accent1>
        <a:accent2>
          <a:srgbClr val="007A7A"/>
        </a:accent2>
        <a:accent3>
          <a:srgbClr val="CAFFFF"/>
        </a:accent3>
        <a:accent4>
          <a:srgbClr val="000000"/>
        </a:accent4>
        <a:accent5>
          <a:srgbClr val="C5B9AE"/>
        </a:accent5>
        <a:accent6>
          <a:srgbClr val="006E6E"/>
        </a:accent6>
        <a:hlink>
          <a:srgbClr val="8C3F43"/>
        </a:hlink>
        <a:folHlink>
          <a:srgbClr val="8039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807D39"/>
        </a:accent1>
        <a:accent2>
          <a:srgbClr val="8C5438"/>
        </a:accent2>
        <a:accent3>
          <a:srgbClr val="CAFFFF"/>
        </a:accent3>
        <a:accent4>
          <a:srgbClr val="000000"/>
        </a:accent4>
        <a:accent5>
          <a:srgbClr val="C0BFAE"/>
        </a:accent5>
        <a:accent6>
          <a:srgbClr val="7E4B32"/>
        </a:accent6>
        <a:hlink>
          <a:srgbClr val="006E6E"/>
        </a:hlink>
        <a:folHlink>
          <a:srgbClr val="6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7A8C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6E7E"/>
        </a:accent6>
        <a:hlink>
          <a:srgbClr val="007373"/>
        </a:hlink>
        <a:folHlink>
          <a:srgbClr val="006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A6EA6"/>
        </a:accent1>
        <a:accent2>
          <a:srgbClr val="47873D"/>
        </a:accent2>
        <a:accent3>
          <a:srgbClr val="FFFFFF"/>
        </a:accent3>
        <a:accent4>
          <a:srgbClr val="000000"/>
        </a:accent4>
        <a:accent5>
          <a:srgbClr val="AEBAD0"/>
        </a:accent5>
        <a:accent6>
          <a:srgbClr val="3F7A36"/>
        </a:accent6>
        <a:hlink>
          <a:srgbClr val="535087"/>
        </a:hlink>
        <a:folHlink>
          <a:srgbClr val="006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6838"/>
        </a:accent1>
        <a:accent2>
          <a:srgbClr val="007A7A"/>
        </a:accent2>
        <a:accent3>
          <a:srgbClr val="FFFFFF"/>
        </a:accent3>
        <a:accent4>
          <a:srgbClr val="000000"/>
        </a:accent4>
        <a:accent5>
          <a:srgbClr val="C5B9AE"/>
        </a:accent5>
        <a:accent6>
          <a:srgbClr val="006E6E"/>
        </a:accent6>
        <a:hlink>
          <a:srgbClr val="8C3F43"/>
        </a:hlink>
        <a:folHlink>
          <a:srgbClr val="8039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39"/>
        </a:accent1>
        <a:accent2>
          <a:srgbClr val="8C5438"/>
        </a:accent2>
        <a:accent3>
          <a:srgbClr val="FFFFFF"/>
        </a:accent3>
        <a:accent4>
          <a:srgbClr val="000000"/>
        </a:accent4>
        <a:accent5>
          <a:srgbClr val="C0BFAE"/>
        </a:accent5>
        <a:accent6>
          <a:srgbClr val="7E4B32"/>
        </a:accent6>
        <a:hlink>
          <a:srgbClr val="006E6E"/>
        </a:hlink>
        <a:folHlink>
          <a:srgbClr val="6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ind_2469_slide</Template>
  <TotalTime>1485</TotalTime>
  <Words>184</Words>
  <Application>Microsoft Office PowerPoint</Application>
  <PresentationFormat>Prikaz na zaslonu (4:3)</PresentationFormat>
  <Paragraphs>128</Paragraphs>
  <Slides>38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Naslovi slajdova</vt:lpstr>
      </vt:variant>
      <vt:variant>
        <vt:i4>38</vt:i4>
      </vt:variant>
    </vt:vector>
  </HeadingPairs>
  <TitlesOfParts>
    <vt:vector size="45" baseType="lpstr">
      <vt:lpstr>ind_2469_slide</vt:lpstr>
      <vt:lpstr>1_Default Design</vt:lpstr>
      <vt:lpstr>Custom Design</vt:lpstr>
      <vt:lpstr>2_Default Design</vt:lpstr>
      <vt:lpstr>1_ind_2469_slide</vt:lpstr>
      <vt:lpstr>3_Default Design</vt:lpstr>
      <vt:lpstr>Diseño predeterminado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Profesor</dc:creator>
  <cp:lastModifiedBy>Psicho</cp:lastModifiedBy>
  <cp:revision>194</cp:revision>
  <dcterms:created xsi:type="dcterms:W3CDTF">2012-08-20T15:49:37Z</dcterms:created>
  <dcterms:modified xsi:type="dcterms:W3CDTF">2012-11-16T12:10:49Z</dcterms:modified>
</cp:coreProperties>
</file>