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9" r:id="rId4"/>
    <p:sldId id="280" r:id="rId5"/>
    <p:sldId id="287" r:id="rId6"/>
    <p:sldId id="300" r:id="rId7"/>
    <p:sldId id="301" r:id="rId8"/>
    <p:sldId id="288" r:id="rId9"/>
    <p:sldId id="302" r:id="rId10"/>
    <p:sldId id="303" r:id="rId11"/>
    <p:sldId id="289" r:id="rId12"/>
    <p:sldId id="311" r:id="rId13"/>
    <p:sldId id="290" r:id="rId14"/>
    <p:sldId id="306" r:id="rId15"/>
    <p:sldId id="323" r:id="rId16"/>
    <p:sldId id="307" r:id="rId17"/>
    <p:sldId id="309" r:id="rId18"/>
    <p:sldId id="282" r:id="rId19"/>
    <p:sldId id="291" r:id="rId20"/>
    <p:sldId id="312" r:id="rId21"/>
    <p:sldId id="313" r:id="rId22"/>
    <p:sldId id="292" r:id="rId23"/>
    <p:sldId id="304" r:id="rId24"/>
    <p:sldId id="293" r:id="rId25"/>
    <p:sldId id="314" r:id="rId26"/>
    <p:sldId id="284" r:id="rId27"/>
    <p:sldId id="295" r:id="rId28"/>
    <p:sldId id="315" r:id="rId29"/>
    <p:sldId id="316" r:id="rId30"/>
    <p:sldId id="296" r:id="rId31"/>
    <p:sldId id="319" r:id="rId32"/>
    <p:sldId id="297" r:id="rId33"/>
    <p:sldId id="321" r:id="rId34"/>
    <p:sldId id="305" r:id="rId35"/>
    <p:sldId id="320" r:id="rId36"/>
    <p:sldId id="318" r:id="rId37"/>
    <p:sldId id="298" r:id="rId38"/>
    <p:sldId id="324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984CC"/>
    <a:srgbClr val="03136A"/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 varScale="1">
        <p:scale>
          <a:sx n="83" d="100"/>
          <a:sy n="83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191869-236A-4DE9-8412-19C12C0972B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B69D5-374C-4F88-8851-F79120DC0B5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7E9E0-C8BE-45D0-B17C-F1FE57C8C5DA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7E9E0-C8BE-45D0-B17C-F1FE57C8C5D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7E9E0-C8BE-45D0-B17C-F1FE57C8C5DA}" type="slidenum">
              <a:rPr lang="en-US"/>
              <a:pPr/>
              <a:t>26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7E9E0-C8BE-45D0-B17C-F1FE57C8C5DA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48A3-692E-4BD1-8CED-31A974BC206C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410200"/>
            <a:ext cx="7772400" cy="704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0275"/>
            <a:ext cx="7772400" cy="4857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722438"/>
            <a:ext cx="1828800" cy="490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722438"/>
            <a:ext cx="5334000" cy="490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759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759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224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759075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tematicki%20lanac%20-%20potenciranje%20binoma.doc" TargetMode="External"/><Relationship Id="rId4" Type="http://schemas.openxmlformats.org/officeDocument/2006/relationships/hyperlink" Target="&#381;upanijski%20aktiv/Matematicki%20lanac%20-%20Potenciranje%20binoma.do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Dan_noc-Krug%20i%20kruznica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Krizic_kruzic-Kvadriranje.docx" TargetMode="External"/><Relationship Id="rId4" Type="http://schemas.openxmlformats.org/officeDocument/2006/relationships/hyperlink" Target="Krizic_kruzic-Linearne%20jednad&#382;be.doc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Crni%20Petar-Logaritam%20broja.doc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Izazov-Ponavljanje%20za%20godi&#353;nji%20ispit_2_razred.pptx" TargetMode="External"/><Relationship Id="rId5" Type="http://schemas.openxmlformats.org/officeDocument/2006/relationships/hyperlink" Target="Izazov%20korijena.pptx" TargetMode="External"/><Relationship Id="rId4" Type="http://schemas.openxmlformats.org/officeDocument/2006/relationships/hyperlink" Target="Izazov-Potencije%20i%20algebarski%20izrazi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tematicki%20domino-Racionalizacija%20nazivnika.doc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emory-Kvadratna%20jednad&#382;ba.docx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Bingo-Operacije%20s%20razlomcima.pptx" TargetMode="External"/><Relationship Id="rId4" Type="http://schemas.openxmlformats.org/officeDocument/2006/relationships/hyperlink" Target="Bingo-Ure&#273;aj%20na%20skupu%20realnih%20brojeva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5572140"/>
            <a:ext cx="7772400" cy="485775"/>
          </a:xfrm>
        </p:spPr>
        <p:txBody>
          <a:bodyPr/>
          <a:lstStyle/>
          <a:p>
            <a:r>
              <a:rPr lang="hr-HR" dirty="0" smtClean="0"/>
              <a:t>Dugorepec Ivana</a:t>
            </a:r>
            <a:endParaRPr lang="en-US" dirty="0"/>
          </a:p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406" y="4724414"/>
            <a:ext cx="7772400" cy="704850"/>
          </a:xfrm>
        </p:spPr>
        <p:txBody>
          <a:bodyPr/>
          <a:lstStyle/>
          <a:p>
            <a:r>
              <a:rPr lang="sr-Latn-CS" sz="3000" dirty="0" smtClean="0"/>
              <a:t>Sat ponavljanja, utvrđivanja </a:t>
            </a:r>
            <a:br>
              <a:rPr lang="sr-Latn-CS" sz="3000" dirty="0" smtClean="0"/>
            </a:br>
            <a:r>
              <a:rPr lang="sr-Latn-CS" sz="3000" dirty="0" smtClean="0"/>
              <a:t>i sistematizacije 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Matematički lanac (3)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785926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PRIMJER </a:t>
            </a:r>
          </a:p>
          <a:p>
            <a:pPr>
              <a:buFont typeface="Arial" pitchFamily="34" charset="0"/>
              <a:buChar char="•"/>
            </a:pPr>
            <a:r>
              <a:rPr lang="hr-HR" sz="2000" i="1" dirty="0" smtClean="0"/>
              <a:t>Potenciranje binoma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1. razred jezične gimnazije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hlinkClick r:id="rId4" action="ppaction://hlinkfile"/>
          </p:cNvPr>
          <p:cNvSpPr txBox="1"/>
          <p:nvPr/>
        </p:nvSpPr>
        <p:spPr>
          <a:xfrm>
            <a:off x="2214546" y="3286124"/>
            <a:ext cx="15716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hlinkClick r:id="rId5" action="ppaction://hlinkfile"/>
              </a:rPr>
              <a:t>Lanac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Dan-noć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714488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OPIS IGRE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nastavnik izgovara niz tvrdnji koje su točne ili netočne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na vrhu ploče zapisuje riječ </a:t>
            </a:r>
          </a:p>
          <a:p>
            <a:pPr algn="ctr">
              <a:buNone/>
            </a:pPr>
            <a:r>
              <a:rPr lang="hr-HR" sz="2000" dirty="0" smtClean="0"/>
              <a:t>TOČNO, </a:t>
            </a:r>
          </a:p>
          <a:p>
            <a:pPr>
              <a:buNone/>
            </a:pPr>
            <a:r>
              <a:rPr lang="hr-HR" sz="2000" dirty="0" smtClean="0"/>
              <a:t>a na dnu </a:t>
            </a:r>
          </a:p>
          <a:p>
            <a:pPr algn="ctr">
              <a:buNone/>
            </a:pPr>
            <a:r>
              <a:rPr lang="hr-HR" sz="2000" dirty="0" smtClean="0"/>
              <a:t>NETOČNO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kad je tvrdnja koju pročita točna, učenici trebaju ostati stajati, a ako je netočna čučnuti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t</a:t>
            </a:r>
            <a:r>
              <a:rPr lang="vi-VN" sz="2000" dirty="0" smtClean="0"/>
              <a:t>ko pogriješi ispada iz igre, a zadnji koji ostaje je pobjednik</a:t>
            </a:r>
          </a:p>
          <a:p>
            <a:pPr>
              <a:buNone/>
            </a:pPr>
            <a:r>
              <a:rPr lang="vi-VN" sz="2000" dirty="0" smtClean="0"/>
              <a:t> </a:t>
            </a:r>
            <a:endParaRPr lang="hr-H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Dan-noć (2)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714488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PRIMJER </a:t>
            </a:r>
          </a:p>
          <a:p>
            <a:pPr>
              <a:buFont typeface="Arial" pitchFamily="34" charset="0"/>
              <a:buChar char="•"/>
            </a:pPr>
            <a:r>
              <a:rPr lang="hr-HR" sz="2000" i="1" dirty="0" smtClean="0"/>
              <a:t>Kružnica i krug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1. razred srednje škole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vi-VN" sz="2000" dirty="0" smtClean="0"/>
              <a:t> </a:t>
            </a:r>
            <a:endParaRPr lang="hr-HR" sz="2000" dirty="0" smtClean="0"/>
          </a:p>
        </p:txBody>
      </p:sp>
      <p:sp>
        <p:nvSpPr>
          <p:cNvPr id="4" name="TextBox 3">
            <a:hlinkClick r:id="rId4" action="ppaction://hlinkfile"/>
          </p:cNvPr>
          <p:cNvSpPr txBox="1"/>
          <p:nvPr/>
        </p:nvSpPr>
        <p:spPr>
          <a:xfrm>
            <a:off x="2285984" y="3214686"/>
            <a:ext cx="15716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Dan-noć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Matematičke stolice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785926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OPIS IGRE</a:t>
            </a:r>
          </a:p>
          <a:p>
            <a:r>
              <a:rPr lang="hr-HR" sz="2000" dirty="0"/>
              <a:t>u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originalnoj verziji glazbenih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stolica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svira glazba, a svaki put kad ona stane svi igrači moraju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sjesti</a:t>
            </a:r>
          </a:p>
          <a:p>
            <a:r>
              <a:rPr lang="hr-HR" sz="2000" dirty="0"/>
              <a:t>u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vijek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jedna stolica manjka, a tko ne uspije sjesti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ispada</a:t>
            </a:r>
          </a:p>
          <a:p>
            <a:r>
              <a:rPr lang="hr-HR" sz="2000" dirty="0"/>
              <a:t>p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objednik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onaj koji u borbi dvojice sjedne na posljednju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stolicu</a:t>
            </a:r>
          </a:p>
          <a:p>
            <a:r>
              <a:rPr lang="hr-HR" sz="2000" dirty="0" smtClean="0"/>
              <a:t>igru se može provesti i u kontekstu matematike</a:t>
            </a:r>
            <a:endParaRPr lang="hr-HR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Matematičke stolice (2)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785926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PRIMJER</a:t>
            </a:r>
          </a:p>
          <a:p>
            <a:pPr>
              <a:buNone/>
            </a:pPr>
            <a:r>
              <a:rPr lang="hr-HR" sz="2000" dirty="0" smtClean="0">
                <a:solidFill>
                  <a:srgbClr val="FF0066"/>
                </a:solidFill>
              </a:rPr>
              <a:t>Matematičke funkcije u </a:t>
            </a:r>
            <a:r>
              <a:rPr lang="hr-HR" sz="2000" dirty="0" smtClean="0">
                <a:solidFill>
                  <a:srgbClr val="FF0066"/>
                </a:solidFill>
                <a:latin typeface="+mn-lt"/>
                <a:ea typeface="+mn-ea"/>
                <a:cs typeface="+mn-cs"/>
              </a:rPr>
              <a:t>kontekstu funkcija</a:t>
            </a:r>
          </a:p>
          <a:p>
            <a:pPr>
              <a:buNone/>
            </a:pPr>
            <a:endParaRPr lang="hr-HR" sz="2000" dirty="0" smtClean="0">
              <a:solidFill>
                <a:srgbClr val="FF0066"/>
              </a:solidFill>
              <a:latin typeface="+mn-lt"/>
              <a:ea typeface="+mn-ea"/>
              <a:cs typeface="+mn-cs"/>
            </a:endParaRPr>
          </a:p>
          <a:p>
            <a:r>
              <a:rPr lang="hr-HR" sz="2000" dirty="0"/>
              <a:t>s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vaki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igrač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dobiva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karticu </a:t>
            </a:r>
            <a:r>
              <a:rPr lang="hr-HR" sz="2000" dirty="0" smtClean="0"/>
              <a:t>na kojoj se nalazi neka realna funkcija realne varijable</a:t>
            </a:r>
          </a:p>
          <a:p>
            <a:r>
              <a:rPr lang="hr-HR" sz="2000" dirty="0" smtClean="0"/>
              <a:t>na početku igre učenici sjede na stolicama složenim u krug,a nastavnik stoji unutar tog kruga</a:t>
            </a:r>
          </a:p>
          <a:p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započinje igru izgovaranjem neke tvrdnje vezane uz kontekst funkcija</a:t>
            </a: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         </a:t>
            </a:r>
          </a:p>
          <a:p>
            <a:pPr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 </a:t>
            </a:r>
            <a:r>
              <a:rPr lang="hr-HR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</a:t>
            </a:r>
            <a:r>
              <a:rPr lang="hr-H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olim sve funkcije koje…</a:t>
            </a:r>
          </a:p>
          <a:p>
            <a:endParaRPr lang="hr-HR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Matematičke stolice (3)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643050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Volim sve funkcije koje…</a:t>
            </a:r>
          </a:p>
          <a:p>
            <a:r>
              <a:rPr lang="hr-HR" sz="2000" dirty="0" smtClean="0"/>
              <a:t>u nuli imaju vrijednost 0</a:t>
            </a:r>
          </a:p>
          <a:p>
            <a:r>
              <a:rPr lang="hr-HR" sz="2000" dirty="0" smtClean="0"/>
              <a:t>koje su parne</a:t>
            </a:r>
          </a:p>
          <a:p>
            <a:r>
              <a:rPr lang="hr-HR" sz="2000" dirty="0" smtClean="0"/>
              <a:t>koje su neparne</a:t>
            </a:r>
          </a:p>
          <a:p>
            <a:r>
              <a:rPr lang="hr-HR" sz="2000" dirty="0" smtClean="0"/>
              <a:t>koje su periodične</a:t>
            </a:r>
          </a:p>
          <a:p>
            <a:r>
              <a:rPr lang="hr-HR" sz="2000" dirty="0" smtClean="0"/>
              <a:t>koje nisu periodične</a:t>
            </a:r>
          </a:p>
          <a:p>
            <a:r>
              <a:rPr lang="hr-HR" sz="2000" dirty="0" smtClean="0"/>
              <a:t>imaju za domenu cijeli skup </a:t>
            </a:r>
            <a:r>
              <a:rPr lang="hr-HR" sz="2000" dirty="0" smtClean="0">
                <a:sym typeface="Mathematica7"/>
              </a:rPr>
              <a:t></a:t>
            </a:r>
          </a:p>
          <a:p>
            <a:r>
              <a:rPr lang="hr-HR" sz="2000" dirty="0" smtClean="0">
                <a:sym typeface="Mathematica7"/>
              </a:rPr>
              <a:t>su padajuće</a:t>
            </a:r>
          </a:p>
          <a:p>
            <a:r>
              <a:rPr lang="hr-HR" sz="2000" dirty="0" smtClean="0">
                <a:sym typeface="Mathematica7"/>
              </a:rPr>
              <a:t>koje su rastuće</a:t>
            </a:r>
          </a:p>
          <a:p>
            <a:r>
              <a:rPr lang="hr-HR" sz="2000" dirty="0" smtClean="0">
                <a:sym typeface="Mathematica7"/>
              </a:rPr>
              <a:t>su monotone</a:t>
            </a:r>
          </a:p>
          <a:p>
            <a:r>
              <a:rPr lang="hr-HR" sz="2000" dirty="0" smtClean="0">
                <a:sym typeface="Mathematica7"/>
              </a:rPr>
              <a:t>imaju točku maksimuma/minimuma</a:t>
            </a:r>
            <a:endParaRPr lang="hr-HR" sz="2000" dirty="0" smtClean="0"/>
          </a:p>
          <a:p>
            <a:pPr>
              <a:buNone/>
            </a:pPr>
            <a:endParaRPr lang="hr-HR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hr-HR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Matematičke stolice (4)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785926"/>
            <a:ext cx="6934200" cy="4267200"/>
          </a:xfrm>
        </p:spPr>
        <p:txBody>
          <a:bodyPr/>
          <a:lstStyle/>
          <a:p>
            <a:r>
              <a:rPr lang="hr-HR" sz="2000" dirty="0" smtClean="0"/>
              <a:t>u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koliko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tvrdnja odnosi na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funkciju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učenik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drži u ruci mora brzo ustati i promijeniti mjesto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sjedenja</a:t>
            </a:r>
          </a:p>
          <a:p>
            <a:r>
              <a:rPr lang="hr-HR" sz="2000" dirty="0"/>
              <a:t>a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tome ne uspije i  ostane stajati on izgovara sljedeću tvrdnju kojom će natjerati sudionike da ponovo ustanu i promijene mjesto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sjedenja</a:t>
            </a:r>
            <a:endParaRPr lang="hr-HR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Matematičke stolice (5)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643050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PRIMJER KARTICA</a:t>
            </a:r>
          </a:p>
          <a:p>
            <a:pPr>
              <a:buNone/>
            </a:pPr>
            <a:endParaRPr lang="hr-HR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643050"/>
            <a:ext cx="1114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2. Aktivnosti za rad u paru</a:t>
            </a:r>
            <a:endParaRPr lang="en-US" sz="4000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1800" dirty="0" err="1" smtClean="0"/>
              <a:t>rally</a:t>
            </a:r>
            <a:endParaRPr lang="hr-HR" sz="1800" dirty="0" smtClean="0"/>
          </a:p>
          <a:p>
            <a:pPr>
              <a:lnSpc>
                <a:spcPct val="80000"/>
              </a:lnSpc>
            </a:pPr>
            <a:r>
              <a:rPr lang="hr-HR" sz="1800" dirty="0" smtClean="0"/>
              <a:t>križić-kružić</a:t>
            </a:r>
          </a:p>
          <a:p>
            <a:pPr>
              <a:lnSpc>
                <a:spcPct val="80000"/>
              </a:lnSpc>
            </a:pPr>
            <a:r>
              <a:rPr lang="hr-HR" sz="1800" dirty="0" smtClean="0"/>
              <a:t>crni Petar</a:t>
            </a:r>
          </a:p>
          <a:p>
            <a:pPr>
              <a:lnSpc>
                <a:spcPct val="80000"/>
              </a:lnSpc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err="1" smtClean="0"/>
              <a:t>Rally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714488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OPIS IGRE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na početku ‘’utrke’’ učenici biraju para za igru (bilo bi dobro da su parovi što </a:t>
            </a:r>
            <a:r>
              <a:rPr lang="hr-HR" sz="2000" dirty="0" err="1" smtClean="0"/>
              <a:t>heterogenije</a:t>
            </a:r>
            <a:r>
              <a:rPr lang="hr-HR" sz="2000" dirty="0" smtClean="0"/>
              <a:t> raspoređeni)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svi parovi dobivaju listić sa zadatkom,</a:t>
            </a:r>
          </a:p>
          <a:p>
            <a:pPr>
              <a:buNone/>
            </a:pPr>
            <a:r>
              <a:rPr lang="hr-HR" sz="2000" dirty="0" smtClean="0"/>
              <a:t>     okrenut licem prema klupi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kad svaki par dobije zadatak kreće utrka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čim par točno riješi zadatak na listiću dolazi po drugi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pobjednik je onaj par koji riješi najviše zadataka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Igre na nastavi matematike</a:t>
            </a:r>
            <a:endParaRPr lang="en-US" sz="4000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suvremeni oblici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poučavanja</a:t>
            </a:r>
            <a:endParaRPr lang="hr-HR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usustavljivanje i usvajanje gradiva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djeci zanimljiv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neformalan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način</a:t>
            </a:r>
          </a:p>
          <a:p>
            <a:r>
              <a:rPr lang="pl-PL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učenici razvijaju svoju pozornost i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usredotočenost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sposobnost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slušanja, jačaju samopouzdanje </a:t>
            </a:r>
            <a:r>
              <a:rPr lang="hr-HR" sz="1800" dirty="0" smtClean="0"/>
              <a:t>i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sigurnost</a:t>
            </a:r>
            <a:r>
              <a:rPr lang="hr-HR" sz="1800" dirty="0" smtClean="0"/>
              <a:t> u znanje</a:t>
            </a:r>
          </a:p>
          <a:p>
            <a:r>
              <a:rPr lang="hr-HR" sz="1800" dirty="0" smtClean="0"/>
              <a:t>igre moraju biti u funkciji gradiva i povezane s očekivanim učeničkim aktivnostima propisanih NOK-om</a:t>
            </a:r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err="1" smtClean="0"/>
              <a:t>Rally</a:t>
            </a:r>
            <a:r>
              <a:rPr lang="hr-HR" sz="4000" dirty="0" smtClean="0"/>
              <a:t> (2)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714488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OPIS IGRE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nastavnik treba dijeliti zadatke od lakših prema težima</a:t>
            </a:r>
          </a:p>
          <a:p>
            <a:r>
              <a:rPr lang="hr-HR" sz="2000" dirty="0" smtClean="0"/>
              <a:t>odaberemo li ih pažljivo vidjet ćemo do koje su razine matematičkih postignuća došli pojedini učenici</a:t>
            </a:r>
          </a:p>
          <a:p>
            <a:r>
              <a:rPr lang="hr-HR" sz="2000" dirty="0" smtClean="0"/>
              <a:t>ova igra posebno je zanimljiva učenicima jer vole natjecanje a nesvjesno vježbaju točnost i brzinu rješavanja zadataka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err="1" smtClean="0"/>
              <a:t>Rally</a:t>
            </a:r>
            <a:r>
              <a:rPr lang="hr-HR" sz="4000" dirty="0" smtClean="0"/>
              <a:t> (3)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714488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PRIMJER</a:t>
            </a:r>
          </a:p>
          <a:p>
            <a:pPr>
              <a:buFont typeface="Arial" pitchFamily="34" charset="0"/>
              <a:buChar char="•"/>
            </a:pPr>
            <a:r>
              <a:rPr lang="hr-HR" sz="2000" i="1" dirty="0" smtClean="0"/>
              <a:t>Trigonometrijske jednadžbe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3. razred opće gimnazije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720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214686"/>
            <a:ext cx="4619526" cy="20383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Križić-kružić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857364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 IGRE</a:t>
            </a:r>
          </a:p>
          <a:p>
            <a:r>
              <a:rPr lang="hr-HR" sz="2000" dirty="0"/>
              <a:t>u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naprijed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pripreme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listići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9 polja na kojima su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zadaci</a:t>
            </a:r>
            <a:endParaRPr lang="hr-HR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2000" dirty="0"/>
              <a:t>u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čenik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 je prvi na redu odabire polje na koje želi staviti svoj znak (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križić </a:t>
            </a:r>
            <a:r>
              <a:rPr lang="pl-P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 </a:t>
            </a:r>
            <a:r>
              <a:rPr lang="pl-PL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kružić) te rješava zadatak koji se nalazi na tom </a:t>
            </a:r>
            <a:r>
              <a:rPr lang="pl-P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polju</a:t>
            </a:r>
          </a:p>
          <a:p>
            <a:r>
              <a:rPr lang="pl-PL" sz="2000" dirty="0"/>
              <a:t>a</a:t>
            </a:r>
            <a:r>
              <a:rPr lang="pl-P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 </a:t>
            </a:r>
            <a:r>
              <a:rPr lang="pl-PL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 </a:t>
            </a:r>
            <a:r>
              <a:rPr lang="pl-P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točno riješi </a:t>
            </a:r>
            <a:r>
              <a:rPr lang="pl-PL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učenik stavlja svoju oznaku u polje koje je </a:t>
            </a:r>
            <a:r>
              <a:rPr lang="pl-P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odabrao</a:t>
            </a:r>
            <a:endParaRPr lang="pl-PL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2000" dirty="0"/>
              <a:t>d</a:t>
            </a:r>
            <a:r>
              <a:rPr lang="vi-VN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rugi 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učenik također rješava zadatak i rješenja se </a:t>
            </a:r>
            <a:r>
              <a:rPr lang="vi-VN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uspoređuju;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dirty="0"/>
              <a:t>u</a:t>
            </a:r>
            <a:r>
              <a:rPr lang="fi-F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koliko </a:t>
            </a:r>
            <a:r>
              <a:rPr lang="fi-FI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prvi </a:t>
            </a:r>
            <a:r>
              <a:rPr lang="fi-F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učenik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nije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točno riješio zadatak, drugi učenik u odgovarajuće polje stavlja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svoju oznaku</a:t>
            </a:r>
          </a:p>
          <a:p>
            <a:r>
              <a:rPr lang="hr-HR" sz="2000" dirty="0"/>
              <a:t>i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grači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izmjenjuju odabirući polja i rješavajući zadatke bez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obzira je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 igrač prije točno ili netočno riješio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zadatak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Križić-kružić (2)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857364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PRIMJER 1</a:t>
            </a:r>
          </a:p>
          <a:p>
            <a:r>
              <a:rPr lang="hr-HR" sz="2000" i="1" dirty="0"/>
              <a:t>L</a:t>
            </a:r>
            <a:r>
              <a:rPr lang="hr-HR" sz="2000" i="1" dirty="0" smtClean="0"/>
              <a:t>inearne jednadžbe</a:t>
            </a:r>
          </a:p>
          <a:p>
            <a:r>
              <a:rPr lang="hr-HR" sz="2000" dirty="0" smtClean="0"/>
              <a:t>1. razred jezične gimnazije</a:t>
            </a:r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sz="2000" dirty="0" smtClean="0"/>
              <a:t>PRIMJER 2</a:t>
            </a:r>
          </a:p>
          <a:p>
            <a:r>
              <a:rPr lang="hr-HR" sz="2000" i="1" dirty="0" smtClean="0"/>
              <a:t>Kvadriranje</a:t>
            </a:r>
          </a:p>
          <a:p>
            <a:r>
              <a:rPr lang="hr-HR" sz="2000" dirty="0" smtClean="0"/>
              <a:t>8. razred osnovne škole</a:t>
            </a:r>
          </a:p>
          <a:p>
            <a:endParaRPr lang="hr-HR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TextBox 3">
            <a:hlinkClick r:id="rId4" action="ppaction://hlinkfile"/>
          </p:cNvPr>
          <p:cNvSpPr txBox="1"/>
          <p:nvPr/>
        </p:nvSpPr>
        <p:spPr>
          <a:xfrm>
            <a:off x="6000760" y="2214554"/>
            <a:ext cx="15716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K-</a:t>
            </a:r>
            <a:r>
              <a:rPr lang="hr-HR" dirty="0" err="1" smtClean="0">
                <a:solidFill>
                  <a:schemeClr val="bg1"/>
                </a:solidFill>
              </a:rPr>
              <a:t>K</a:t>
            </a:r>
            <a:r>
              <a:rPr lang="hr-HR" dirty="0" smtClean="0">
                <a:solidFill>
                  <a:schemeClr val="bg1"/>
                </a:solidFill>
              </a:rPr>
              <a:t> 1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hlinkClick r:id="rId5" action="ppaction://hlinkfile"/>
          </p:cNvPr>
          <p:cNvSpPr txBox="1"/>
          <p:nvPr/>
        </p:nvSpPr>
        <p:spPr>
          <a:xfrm>
            <a:off x="6000760" y="3714752"/>
            <a:ext cx="15716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K-</a:t>
            </a:r>
            <a:r>
              <a:rPr lang="hr-HR" dirty="0" err="1" smtClean="0">
                <a:solidFill>
                  <a:schemeClr val="bg1"/>
                </a:solidFill>
              </a:rPr>
              <a:t>K</a:t>
            </a:r>
            <a:r>
              <a:rPr lang="hr-HR" dirty="0" smtClean="0">
                <a:solidFill>
                  <a:schemeClr val="bg1"/>
                </a:solidFill>
              </a:rPr>
              <a:t> 2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Crni Petar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714488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OPIS IGRE</a:t>
            </a:r>
          </a:p>
          <a:p>
            <a:r>
              <a:rPr lang="pl-PL" sz="2000" dirty="0" smtClean="0"/>
              <a:t>ovo je igra za dva igrača</a:t>
            </a:r>
          </a:p>
          <a:p>
            <a:r>
              <a:rPr lang="hr-HR" sz="2000" dirty="0" smtClean="0"/>
              <a:t>nastavnik unaprijed priredi 25 karata za svaki par (potrebne su po 2 kartice koje su jedna drugoj par </a:t>
            </a:r>
            <a:r>
              <a:rPr lang="pl-PL" sz="2000" dirty="0" smtClean="0"/>
              <a:t>i jedna </a:t>
            </a:r>
            <a:r>
              <a:rPr lang="pl-PL" sz="2000" i="1" dirty="0" smtClean="0"/>
              <a:t>Crni Petar </a:t>
            </a:r>
            <a:r>
              <a:rPr lang="pl-PL" sz="2000" dirty="0" smtClean="0"/>
              <a:t>karta</a:t>
            </a:r>
            <a:r>
              <a:rPr lang="pl-PL" sz="2000" i="1" dirty="0" smtClean="0"/>
              <a:t>)</a:t>
            </a:r>
          </a:p>
          <a:p>
            <a:r>
              <a:rPr lang="hr-HR" sz="2000" dirty="0" smtClean="0"/>
              <a:t>u</a:t>
            </a:r>
            <a:r>
              <a:rPr lang="vi-VN" sz="2000" dirty="0" smtClean="0"/>
              <a:t>čenici podijele sve kartice, nađu parove</a:t>
            </a:r>
            <a:r>
              <a:rPr lang="hr-HR" sz="2000" dirty="0" smtClean="0"/>
              <a:t>, </a:t>
            </a:r>
            <a:r>
              <a:rPr lang="vi-VN" sz="2000" dirty="0" smtClean="0"/>
              <a:t>odlože ih sa</a:t>
            </a:r>
            <a:r>
              <a:rPr lang="hr-HR" sz="2000" dirty="0" smtClean="0"/>
              <a:t> strane, a zatim naizmjence izvlače (bez gledanja) jednu kartu od protivničkog igrača i rade parove</a:t>
            </a:r>
          </a:p>
          <a:p>
            <a:r>
              <a:rPr lang="hr-HR" sz="2000" dirty="0" smtClean="0"/>
              <a:t>izgubio je igrač koji ostane s </a:t>
            </a:r>
            <a:r>
              <a:rPr lang="hr-HR" sz="2000" i="1" dirty="0" smtClean="0"/>
              <a:t>Crnim Petrom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Crni Petar (2)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714488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PRIMJER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r-HR" sz="2000" i="1" dirty="0" smtClean="0"/>
              <a:t>Logaritam broja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r-HR" sz="2000" dirty="0" smtClean="0"/>
              <a:t>2. razred srednje škole</a:t>
            </a:r>
            <a:endParaRPr lang="en-US" sz="2000" dirty="0"/>
          </a:p>
        </p:txBody>
      </p:sp>
      <p:sp>
        <p:nvSpPr>
          <p:cNvPr id="4" name="TextBox 3">
            <a:hlinkClick r:id="rId4" action="ppaction://hlinkfile"/>
          </p:cNvPr>
          <p:cNvSpPr txBox="1"/>
          <p:nvPr/>
        </p:nvSpPr>
        <p:spPr>
          <a:xfrm>
            <a:off x="2214546" y="3357562"/>
            <a:ext cx="15716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Crni Petar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3. Aktivnosti za rad u skupinama</a:t>
            </a:r>
            <a:endParaRPr lang="en-US" sz="4000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1800" dirty="0" smtClean="0"/>
              <a:t>izazov</a:t>
            </a:r>
          </a:p>
          <a:p>
            <a:pPr>
              <a:lnSpc>
                <a:spcPct val="80000"/>
              </a:lnSpc>
            </a:pPr>
            <a:r>
              <a:rPr lang="hr-HR" sz="1800" dirty="0" err="1" smtClean="0"/>
              <a:t>tangram</a:t>
            </a:r>
            <a:endParaRPr lang="hr-HR" sz="1800" dirty="0" smtClean="0"/>
          </a:p>
          <a:p>
            <a:pPr>
              <a:lnSpc>
                <a:spcPct val="80000"/>
              </a:lnSpc>
            </a:pPr>
            <a:r>
              <a:rPr lang="hr-HR" sz="1800" dirty="0" smtClean="0"/>
              <a:t>domino</a:t>
            </a:r>
          </a:p>
          <a:p>
            <a:pPr>
              <a:lnSpc>
                <a:spcPct val="80000"/>
              </a:lnSpc>
            </a:pPr>
            <a:r>
              <a:rPr lang="hr-HR" sz="1800" dirty="0" smtClean="0"/>
              <a:t>igra memorije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Izazov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571612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OPIS IGRE</a:t>
            </a:r>
          </a:p>
          <a:p>
            <a:pPr lvl="0"/>
            <a:r>
              <a:rPr lang="hr-HR" sz="2000" dirty="0" smtClean="0"/>
              <a:t>igra se sastoji od nekoliko kategorija</a:t>
            </a:r>
          </a:p>
          <a:p>
            <a:pPr lvl="0"/>
            <a:r>
              <a:rPr lang="hr-HR" sz="2000" dirty="0" smtClean="0"/>
              <a:t>svaka kategorija ima pet pitanja poredanih ‘’po težini‘’</a:t>
            </a:r>
          </a:p>
          <a:p>
            <a:pPr lvl="0"/>
            <a:r>
              <a:rPr lang="hr-HR" sz="2000" dirty="0" smtClean="0"/>
              <a:t>prvo pitanje ‘’vrijedi’’ 100 bodova, drugo 200 bodova, i tako sve do petog koje ‘’vrijedi’’ 500 bodova</a:t>
            </a:r>
          </a:p>
          <a:p>
            <a:r>
              <a:rPr lang="hr-HR" sz="2000" dirty="0" smtClean="0"/>
              <a:t>učenici su podijeljeni u 5 timova, imenovanih po boji zastavice za prijavu odgovora: </a:t>
            </a:r>
          </a:p>
          <a:p>
            <a:pPr>
              <a:buNone/>
            </a:pPr>
            <a:r>
              <a:rPr lang="hr-HR" sz="2000" dirty="0" smtClean="0"/>
              <a:t>     </a:t>
            </a:r>
            <a:r>
              <a:rPr lang="hr-HR" sz="2000" dirty="0" smtClean="0">
                <a:solidFill>
                  <a:srgbClr val="1984CC"/>
                </a:solidFill>
              </a:rPr>
              <a:t>plavi</a:t>
            </a:r>
            <a:r>
              <a:rPr lang="hr-HR" sz="2000" dirty="0" smtClean="0"/>
              <a:t>, </a:t>
            </a:r>
            <a:r>
              <a:rPr lang="hr-HR" sz="2000" dirty="0" smtClean="0">
                <a:solidFill>
                  <a:srgbClr val="FF0000"/>
                </a:solidFill>
              </a:rPr>
              <a:t>crveni</a:t>
            </a:r>
            <a:r>
              <a:rPr lang="hr-HR" sz="2000" dirty="0" smtClean="0"/>
              <a:t>, </a:t>
            </a:r>
            <a:r>
              <a:rPr lang="hr-HR" sz="2000" dirty="0" smtClean="0">
                <a:solidFill>
                  <a:srgbClr val="FFC000"/>
                </a:solidFill>
              </a:rPr>
              <a:t>žuti</a:t>
            </a:r>
            <a:r>
              <a:rPr lang="hr-HR" sz="2000" dirty="0" smtClean="0"/>
              <a:t>, </a:t>
            </a:r>
            <a:r>
              <a:rPr lang="hr-HR" sz="2000" dirty="0" smtClean="0">
                <a:solidFill>
                  <a:srgbClr val="00B050"/>
                </a:solidFill>
              </a:rPr>
              <a:t>zeleni</a:t>
            </a:r>
            <a:r>
              <a:rPr lang="hr-HR" sz="2000" dirty="0" smtClean="0"/>
              <a:t>, i </a:t>
            </a:r>
            <a:r>
              <a:rPr lang="hr-HR" sz="2000" dirty="0" smtClean="0">
                <a:solidFill>
                  <a:srgbClr val="FF0066"/>
                </a:solidFill>
              </a:rPr>
              <a:t>rozi</a:t>
            </a:r>
          </a:p>
          <a:p>
            <a:pPr lvl="0">
              <a:buNone/>
            </a:pPr>
            <a:endParaRPr lang="hr-HR" sz="20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hr-HR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Izazov (2)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571612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OPIS IGRE</a:t>
            </a:r>
          </a:p>
          <a:p>
            <a:pPr lvl="0"/>
            <a:r>
              <a:rPr lang="hr-HR" sz="2000" dirty="0" smtClean="0"/>
              <a:t>igra započinje otvaranjem nekog polja nasumičnim odabirom</a:t>
            </a:r>
          </a:p>
          <a:p>
            <a:pPr lvl="0"/>
            <a:r>
              <a:rPr lang="hr-HR" sz="2000" dirty="0" smtClean="0"/>
              <a:t>tim koji prvi riješi zadatak diže zastavicu svojeg tima i ima pravo prvi ponuditi rješenje</a:t>
            </a:r>
          </a:p>
          <a:p>
            <a:pPr lvl="0"/>
            <a:r>
              <a:rPr lang="hr-HR" sz="2000" dirty="0" smtClean="0"/>
              <a:t>predstavnik tima dolazi na ploču riješiti zadatak i ukoliko je rješenje točno, tim osvaja bodove, ukoliko je rješenje netočno, tim koji se drugi po redu prijavio ima pravo ponuditi svoje rješenje</a:t>
            </a:r>
          </a:p>
          <a:p>
            <a:pPr lvl="0"/>
            <a:r>
              <a:rPr lang="hr-HR" sz="2000" dirty="0" smtClean="0"/>
              <a:t>bodovi se upisuju u tablicu na ploči i pobjednik je tim koji osvoji najviše bodova</a:t>
            </a:r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Izazov (3)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571612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PRIMJER 1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r-HR" sz="2000" i="1" dirty="0" smtClean="0"/>
              <a:t>Računske operacije s korijenima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r-HR" sz="2000" dirty="0" smtClean="0"/>
              <a:t>8. razred osnovne škole</a:t>
            </a:r>
          </a:p>
          <a:p>
            <a:pPr>
              <a:lnSpc>
                <a:spcPct val="80000"/>
              </a:lnSpc>
              <a:buNone/>
            </a:pPr>
            <a:endParaRPr lang="hr-HR" sz="2000" dirty="0" smtClean="0"/>
          </a:p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PRIMJER 2</a:t>
            </a:r>
          </a:p>
          <a:p>
            <a:pPr>
              <a:lnSpc>
                <a:spcPct val="80000"/>
              </a:lnSpc>
            </a:pPr>
            <a:r>
              <a:rPr lang="hr-HR" sz="2000" i="1" dirty="0" smtClean="0"/>
              <a:t>Potencije i algebarski izrazi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r-HR" sz="2000" dirty="0" smtClean="0"/>
              <a:t>1. razred jezične gimnazije</a:t>
            </a:r>
          </a:p>
          <a:p>
            <a:pPr>
              <a:lnSpc>
                <a:spcPct val="80000"/>
              </a:lnSpc>
              <a:buNone/>
            </a:pPr>
            <a:endParaRPr lang="hr-HR" sz="2000" dirty="0" smtClean="0"/>
          </a:p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PRIMJER 3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r-HR" sz="2000" i="1" dirty="0" smtClean="0"/>
              <a:t>Ponavljanje godišnjeg gradiva drugog razreda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r-HR" sz="2000" dirty="0" smtClean="0"/>
              <a:t>2.razred prirodoslovno-matematičke gimnazije</a:t>
            </a:r>
            <a:endParaRPr lang="en-US" sz="2000" dirty="0"/>
          </a:p>
        </p:txBody>
      </p:sp>
      <p:sp>
        <p:nvSpPr>
          <p:cNvPr id="4" name="TextBox 3">
            <a:hlinkClick r:id="rId4" action="ppaction://hlinkpres?slideindex=1&amp;slidetitle="/>
          </p:cNvPr>
          <p:cNvSpPr txBox="1"/>
          <p:nvPr/>
        </p:nvSpPr>
        <p:spPr>
          <a:xfrm>
            <a:off x="6286512" y="3214686"/>
            <a:ext cx="15716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Izazov 2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hlinkClick r:id="rId5" action="ppaction://hlinkpres?slideindex=1&amp;slidetitle="/>
          </p:cNvPr>
          <p:cNvSpPr txBox="1"/>
          <p:nvPr/>
        </p:nvSpPr>
        <p:spPr>
          <a:xfrm>
            <a:off x="6286512" y="2000240"/>
            <a:ext cx="15716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Izazov 1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hlinkClick r:id="rId6" action="ppaction://hlinkpres?slideindex=1&amp;slidetitle="/>
          </p:cNvPr>
          <p:cNvSpPr txBox="1"/>
          <p:nvPr/>
        </p:nvSpPr>
        <p:spPr>
          <a:xfrm>
            <a:off x="6286512" y="5072074"/>
            <a:ext cx="15716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Izazov 3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Vrste učeničkih aktivnosti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hr-HR" sz="1800" dirty="0" smtClean="0"/>
              <a:t>Aktivnosti s cijelim razredom</a:t>
            </a:r>
          </a:p>
          <a:p>
            <a:pPr>
              <a:buFont typeface="+mj-lt"/>
              <a:buAutoNum type="arabicPeriod"/>
            </a:pPr>
            <a:r>
              <a:rPr lang="hr-HR" sz="1800" dirty="0" smtClean="0"/>
              <a:t>Aktivnosti za rad u paru</a:t>
            </a:r>
          </a:p>
          <a:p>
            <a:pPr>
              <a:buFont typeface="+mj-lt"/>
              <a:buAutoNum type="arabicPeriod"/>
            </a:pPr>
            <a:r>
              <a:rPr lang="hr-HR" sz="1800" dirty="0" smtClean="0"/>
              <a:t>Aktivnosti koje razbijaju razrede u male skupine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err="1" smtClean="0"/>
              <a:t>Tangram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714488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OPIS IGRE</a:t>
            </a:r>
          </a:p>
          <a:p>
            <a:r>
              <a:rPr lang="hr-HR" sz="2000" dirty="0" smtClean="0"/>
              <a:t>učenici dobivaju kartice na čijim rubovima se nalaze zadaci i rješenja </a:t>
            </a:r>
          </a:p>
          <a:p>
            <a:r>
              <a:rPr lang="hr-HR" sz="2000" dirty="0" smtClean="0"/>
              <a:t>njihov zadatak je riješiti zadatke s kartica i složiti sliku tako da svakom zadatku prilože njegovo rješenje</a:t>
            </a:r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err="1" smtClean="0"/>
              <a:t>Tangram</a:t>
            </a:r>
            <a:r>
              <a:rPr lang="hr-HR" sz="4000" dirty="0" smtClean="0"/>
              <a:t> (2)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714488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PRIMJER</a:t>
            </a:r>
          </a:p>
          <a:p>
            <a:pPr>
              <a:lnSpc>
                <a:spcPct val="80000"/>
              </a:lnSpc>
            </a:pPr>
            <a:r>
              <a:rPr lang="hr-HR" sz="2000" i="1" dirty="0" smtClean="0"/>
              <a:t>Postotak</a:t>
            </a:r>
          </a:p>
          <a:p>
            <a:pPr>
              <a:lnSpc>
                <a:spcPct val="80000"/>
              </a:lnSpc>
            </a:pPr>
            <a:r>
              <a:rPr lang="hr-HR" sz="2000" dirty="0" smtClean="0"/>
              <a:t>8. razred osnovne škole</a:t>
            </a:r>
          </a:p>
          <a:p>
            <a:pPr>
              <a:lnSpc>
                <a:spcPct val="80000"/>
              </a:lnSpc>
              <a:buNone/>
            </a:pPr>
            <a:endParaRPr lang="hr-HR" sz="2000" dirty="0" smtClean="0"/>
          </a:p>
          <a:p>
            <a:pPr>
              <a:lnSpc>
                <a:spcPct val="80000"/>
              </a:lnSpc>
            </a:pPr>
            <a:endParaRPr lang="hr-HR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786058"/>
            <a:ext cx="3233745" cy="334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r="793"/>
          <a:stretch>
            <a:fillRect/>
          </a:stretch>
        </p:blipFill>
        <p:spPr bwMode="auto">
          <a:xfrm>
            <a:off x="5072066" y="2571744"/>
            <a:ext cx="3571900" cy="306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Matematički domino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785926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OPIS IGRE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učenici dobivaju </a:t>
            </a:r>
            <a:r>
              <a:rPr lang="en-US" sz="2000" dirty="0" smtClean="0"/>
              <a:t>pločic</a:t>
            </a:r>
            <a:r>
              <a:rPr lang="hr-HR" sz="2000" dirty="0" smtClean="0"/>
              <a:t>e</a:t>
            </a:r>
            <a:r>
              <a:rPr lang="en-US" sz="2000" dirty="0" smtClean="0"/>
              <a:t> raznih vrijednosti</a:t>
            </a: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t</a:t>
            </a:r>
            <a:r>
              <a:rPr lang="en-US" sz="2000" dirty="0" smtClean="0"/>
              <a:t>e se vrijednosti,</a:t>
            </a:r>
            <a:r>
              <a:rPr lang="hr-HR" sz="2000" dirty="0" smtClean="0"/>
              <a:t> </a:t>
            </a:r>
            <a:r>
              <a:rPr lang="en-US" sz="2000" dirty="0" smtClean="0"/>
              <a:t>prema pravilima, slažu jedna uz drugu</a:t>
            </a: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igrači se </a:t>
            </a:r>
            <a:r>
              <a:rPr lang="en-US" sz="2000" dirty="0" smtClean="0"/>
              <a:t>pokušavaju osloboditi svih svojih pločica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p</a:t>
            </a:r>
            <a:r>
              <a:rPr lang="en-US" sz="2000" dirty="0" smtClean="0"/>
              <a:t>objednik je igrač koji se prvi oslobodi svojih </a:t>
            </a:r>
            <a:r>
              <a:rPr lang="hr-HR" sz="2000" dirty="0" smtClean="0"/>
              <a:t>d</a:t>
            </a:r>
            <a:r>
              <a:rPr lang="en-US" sz="2000" dirty="0" smtClean="0"/>
              <a:t>omino pločica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Matematički domino (2)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785926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PRIMJER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r-HR" sz="2000" i="1" dirty="0" smtClean="0"/>
              <a:t>Racionalizacija nazivnika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r-HR" sz="2000" dirty="0" smtClean="0"/>
              <a:t>8. razred osnovne škole</a:t>
            </a: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</p:txBody>
      </p:sp>
      <p:sp>
        <p:nvSpPr>
          <p:cNvPr id="4" name="TextBox 3">
            <a:hlinkClick r:id="rId4" action="ppaction://hlinkfile"/>
          </p:cNvPr>
          <p:cNvSpPr txBox="1"/>
          <p:nvPr/>
        </p:nvSpPr>
        <p:spPr>
          <a:xfrm>
            <a:off x="2071670" y="3214686"/>
            <a:ext cx="15716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Domino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Igra memorije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571612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OPIS IGRE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učenici dobivaju kartice </a:t>
            </a:r>
          </a:p>
          <a:p>
            <a:r>
              <a:rPr lang="hr-HR" sz="2000" dirty="0" smtClean="0"/>
              <a:t>kartice se pomiješaju i poslože na stol tako da se ne vidi što je na njima</a:t>
            </a:r>
          </a:p>
          <a:p>
            <a:r>
              <a:rPr lang="hr-HR" sz="2000" dirty="0" smtClean="0"/>
              <a:t>igrač koji je prvi na redu okreće dvije kartice</a:t>
            </a:r>
          </a:p>
          <a:p>
            <a:r>
              <a:rPr lang="hr-HR" sz="2000" dirty="0" smtClean="0"/>
              <a:t>ukoliko je na karticama zadatak i njegovo rješenje igrač zadržava kartice i okreće dvije nove kartice, u protivnom na redu je drugi igrač</a:t>
            </a:r>
          </a:p>
          <a:p>
            <a:r>
              <a:rPr lang="hr-HR" sz="2000" dirty="0" smtClean="0"/>
              <a:t>igra završava kada </a:t>
            </a:r>
            <a:r>
              <a:rPr lang="vi-VN" sz="2000" dirty="0" smtClean="0"/>
              <a:t>nema više kartica za okretanje</a:t>
            </a:r>
            <a:endParaRPr lang="hr-HR" sz="2000" dirty="0" smtClean="0"/>
          </a:p>
          <a:p>
            <a:r>
              <a:rPr lang="hr-HR" sz="2000" dirty="0" smtClean="0"/>
              <a:t>i</a:t>
            </a:r>
            <a:r>
              <a:rPr lang="vi-VN" sz="2000" dirty="0" smtClean="0"/>
              <a:t>grači broje broj osvojenih parova</a:t>
            </a:r>
            <a:endParaRPr lang="hr-HR" sz="2000" dirty="0" smtClean="0"/>
          </a:p>
          <a:p>
            <a:r>
              <a:rPr lang="hr-HR" sz="2000" dirty="0" smtClean="0"/>
              <a:t>p</a:t>
            </a:r>
            <a:r>
              <a:rPr lang="vi-VN" sz="2000" dirty="0" smtClean="0"/>
              <a:t>objeđuje igrač s većim</a:t>
            </a:r>
            <a:r>
              <a:rPr lang="hr-HR" sz="2000" dirty="0" smtClean="0"/>
              <a:t> brojem parova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Igra memorije (2)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571612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>
                <a:solidFill>
                  <a:srgbClr val="FF0066"/>
                </a:solidFill>
              </a:rPr>
              <a:t>Moguće varijacije igre (za složenije zadatke)</a:t>
            </a:r>
          </a:p>
          <a:p>
            <a:r>
              <a:rPr lang="hr-HR" sz="2000" dirty="0" smtClean="0"/>
              <a:t>s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vaka skupina učenika dobiva igraću ploču na kojoj se nalaze zadaci i dvadeset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kartica koje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sadrže njima odgovarajuća rješenja</a:t>
            </a:r>
            <a:endParaRPr lang="hr-HR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2000" dirty="0" smtClean="0"/>
              <a:t>a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zadatak i rješenje podudaraju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učenici polažu karticu s rješenjem na zadatak</a:t>
            </a:r>
            <a:endParaRPr lang="hr-HR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2000" dirty="0" smtClean="0"/>
              <a:t>i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završava kad su sve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kartice točno smještene na igraćoj ploči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Igra memorije (3)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571612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PRIMJER 1</a:t>
            </a:r>
          </a:p>
          <a:p>
            <a:pPr>
              <a:buFont typeface="Arial" pitchFamily="34" charset="0"/>
              <a:buChar char="•"/>
            </a:pPr>
            <a:r>
              <a:rPr lang="hr-HR" sz="2000" i="1" dirty="0" smtClean="0"/>
              <a:t>Kvadratna jednadžba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8. razred osnovne škole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PRIMJER 2</a:t>
            </a:r>
          </a:p>
          <a:p>
            <a:pPr>
              <a:buFont typeface="Arial" pitchFamily="34" charset="0"/>
              <a:buChar char="•"/>
            </a:pPr>
            <a:r>
              <a:rPr lang="hr-HR" sz="2000" i="1" dirty="0" smtClean="0"/>
              <a:t>Pravac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3. razred prirodoslovno-matematičke gimnazije</a:t>
            </a:r>
            <a:endParaRPr lang="en-US" sz="2000" dirty="0"/>
          </a:p>
        </p:txBody>
      </p:sp>
      <p:sp>
        <p:nvSpPr>
          <p:cNvPr id="4" name="TextBox 3">
            <a:hlinkClick r:id="rId4" action="ppaction://hlinkfile"/>
          </p:cNvPr>
          <p:cNvSpPr txBox="1"/>
          <p:nvPr/>
        </p:nvSpPr>
        <p:spPr>
          <a:xfrm>
            <a:off x="5214942" y="2071678"/>
            <a:ext cx="15716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chemeClr val="bg1"/>
                </a:solidFill>
              </a:rPr>
              <a:t>Memory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000" dirty="0" smtClean="0"/>
              <a:t>Pozitivne strane ovih aktivnosti:</a:t>
            </a:r>
          </a:p>
          <a:p>
            <a:r>
              <a:rPr lang="hr-HR" sz="2000" dirty="0" smtClean="0"/>
              <a:t>učenici se sami bave zadanim problemima</a:t>
            </a:r>
          </a:p>
          <a:p>
            <a:r>
              <a:rPr lang="hr-HR" sz="2000" dirty="0" smtClean="0"/>
              <a:t>rješavaju ih timski</a:t>
            </a:r>
          </a:p>
          <a:p>
            <a:r>
              <a:rPr lang="hr-HR" sz="2000" dirty="0" smtClean="0"/>
              <a:t>stječu samopouzdanje</a:t>
            </a:r>
          </a:p>
          <a:p>
            <a:r>
              <a:rPr lang="hr-HR" sz="2000" dirty="0" smtClean="0"/>
              <a:t>neposredan rad matematike</a:t>
            </a:r>
          </a:p>
          <a:p>
            <a:r>
              <a:rPr lang="hr-HR" sz="2000" dirty="0" smtClean="0"/>
              <a:t>odmor od frontalne metode rada</a:t>
            </a:r>
          </a:p>
          <a:p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pPr>
              <a:buNone/>
            </a:pP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000" dirty="0" smtClean="0"/>
              <a:t>Negativne strane</a:t>
            </a:r>
          </a:p>
          <a:p>
            <a:r>
              <a:rPr lang="hr-HR" sz="2000" dirty="0" smtClean="0"/>
              <a:t>u nekim od navedenih aktivnosti teško je vrednovati znanje učenika</a:t>
            </a:r>
          </a:p>
          <a:p>
            <a:r>
              <a:rPr lang="hr-HR" sz="2000" dirty="0" smtClean="0"/>
              <a:t>teško je osigurati pravednu konkurenciju u natjecanju</a:t>
            </a:r>
          </a:p>
          <a:p>
            <a:r>
              <a:rPr lang="hr-HR" sz="2000" dirty="0" smtClean="0"/>
              <a:t>ponekad učenici slabijih matematičkih postignuća teže prate ovakve metode rada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pPr>
              <a:buNone/>
            </a:pP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1. Aktivnosti s cijelim razredom </a:t>
            </a:r>
            <a:endParaRPr lang="en-US" sz="4000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1800" dirty="0" err="1" smtClean="0"/>
              <a:t>bingo</a:t>
            </a:r>
            <a:r>
              <a:rPr lang="hr-HR" sz="1800" dirty="0" smtClean="0"/>
              <a:t> (tombola)</a:t>
            </a:r>
          </a:p>
          <a:p>
            <a:pPr>
              <a:lnSpc>
                <a:spcPct val="80000"/>
              </a:lnSpc>
            </a:pPr>
            <a:r>
              <a:rPr lang="hr-HR" sz="1800" dirty="0" smtClean="0"/>
              <a:t>matematički lanac</a:t>
            </a:r>
          </a:p>
          <a:p>
            <a:pPr>
              <a:lnSpc>
                <a:spcPct val="80000"/>
              </a:lnSpc>
            </a:pPr>
            <a:r>
              <a:rPr lang="hr-HR" sz="1800" dirty="0" smtClean="0"/>
              <a:t>dan-noć</a:t>
            </a:r>
          </a:p>
          <a:p>
            <a:pPr>
              <a:lnSpc>
                <a:spcPct val="80000"/>
              </a:lnSpc>
            </a:pPr>
            <a:r>
              <a:rPr lang="hr-HR" sz="1800" dirty="0" smtClean="0"/>
              <a:t>matematičke stolice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err="1" smtClean="0"/>
              <a:t>Bingo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0024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OPIS IGRE</a:t>
            </a:r>
          </a:p>
          <a:p>
            <a:r>
              <a:rPr lang="hr-HR" sz="2000" dirty="0" smtClean="0"/>
              <a:t>učenici dobivaju prazne </a:t>
            </a:r>
            <a:r>
              <a:rPr lang="hr-HR" sz="2000" dirty="0" err="1" smtClean="0"/>
              <a:t>bingo</a:t>
            </a:r>
            <a:r>
              <a:rPr lang="hr-HR" sz="2000" dirty="0" smtClean="0"/>
              <a:t> kartice u koje moraju kemijskom olovkom upisati brojeve koje zadaje nastavnik</a:t>
            </a:r>
          </a:p>
          <a:p>
            <a:r>
              <a:rPr lang="hr-HR" sz="2000" dirty="0" smtClean="0"/>
              <a:t>nastavnik unaprijed priprema kartice na kojima pišu zadaci te ih nasumce izvlači i čita</a:t>
            </a:r>
          </a:p>
          <a:p>
            <a:r>
              <a:rPr lang="hr-HR" sz="2000" dirty="0" smtClean="0"/>
              <a:t>učenici zaokružuju polja koja odgovaraju rješenjima zadataka s kartica</a:t>
            </a:r>
          </a:p>
          <a:p>
            <a:r>
              <a:rPr lang="hr-HR" sz="2000" dirty="0" smtClean="0"/>
              <a:t>pobjednik je onaj koji prvi dobije četiri broja u istom redu stupcu ili dijagonali</a:t>
            </a:r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err="1" smtClean="0"/>
              <a:t>Bingo</a:t>
            </a:r>
            <a:r>
              <a:rPr lang="hr-HR" sz="4000" dirty="0" smtClean="0"/>
              <a:t> (2)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0024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OPIS IGRE</a:t>
            </a:r>
          </a:p>
          <a:p>
            <a:r>
              <a:rPr lang="hr-HR" sz="2000" dirty="0" smtClean="0"/>
              <a:t>kad netko od učenika ponudi točno rješenje (odnosno broj), dolazi ga zapisati na ploču</a:t>
            </a:r>
          </a:p>
          <a:p>
            <a:r>
              <a:rPr lang="hr-HR" sz="2000" dirty="0" smtClean="0"/>
              <a:t>na kraju igre nastavnik treba provjeriti postupak i rješenja zadataka pobjednika</a:t>
            </a:r>
          </a:p>
          <a:p>
            <a:r>
              <a:rPr lang="hr-HR" sz="2000" dirty="0" smtClean="0"/>
              <a:t>važno je da učenici prokomentiraju strategiju kojom su birali brojeve za tablicu</a:t>
            </a:r>
          </a:p>
          <a:p>
            <a:r>
              <a:rPr lang="hr-HR" sz="2000" dirty="0" smtClean="0"/>
              <a:t>v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ažno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da je rezultat svake kartice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jedinstven</a:t>
            </a:r>
            <a:endParaRPr lang="hr-HR" sz="2000" dirty="0"/>
          </a:p>
          <a:p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želimo li igru učiniti zanimljivijom i težom možemo zadati više brojeva nego je kartica</a:t>
            </a:r>
          </a:p>
          <a:p>
            <a:pPr>
              <a:lnSpc>
                <a:spcPct val="80000"/>
              </a:lnSpc>
              <a:buNone/>
            </a:pPr>
            <a:endParaRPr lang="hr-HR" sz="2000" dirty="0" smtClean="0"/>
          </a:p>
          <a:p>
            <a:pPr>
              <a:lnSpc>
                <a:spcPct val="80000"/>
              </a:lnSpc>
              <a:buNone/>
            </a:pPr>
            <a:endParaRPr lang="hr-HR" sz="2000" dirty="0"/>
          </a:p>
          <a:p>
            <a:pPr>
              <a:lnSpc>
                <a:spcPct val="80000"/>
              </a:lnSpc>
              <a:buNone/>
            </a:pPr>
            <a:endParaRPr lang="hr-HR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err="1" smtClean="0"/>
              <a:t>Bingo</a:t>
            </a:r>
            <a:r>
              <a:rPr lang="hr-HR" sz="4000" dirty="0" smtClean="0"/>
              <a:t> (3)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0024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PRIMJER 1</a:t>
            </a:r>
          </a:p>
          <a:p>
            <a:pPr>
              <a:lnSpc>
                <a:spcPct val="80000"/>
              </a:lnSpc>
            </a:pPr>
            <a:r>
              <a:rPr lang="hr-HR" sz="2000" i="1" dirty="0" smtClean="0"/>
              <a:t>Uređaj na skupu realnih brojeva</a:t>
            </a:r>
          </a:p>
          <a:p>
            <a:pPr>
              <a:lnSpc>
                <a:spcPct val="80000"/>
              </a:lnSpc>
            </a:pPr>
            <a:r>
              <a:rPr lang="hr-HR" sz="2000" dirty="0"/>
              <a:t>1</a:t>
            </a:r>
            <a:r>
              <a:rPr lang="hr-HR" sz="2000" dirty="0" smtClean="0"/>
              <a:t>. razred jezične gimnazije</a:t>
            </a:r>
          </a:p>
          <a:p>
            <a:pPr>
              <a:lnSpc>
                <a:spcPct val="80000"/>
              </a:lnSpc>
              <a:buNone/>
            </a:pPr>
            <a:endParaRPr lang="hr-HR" sz="2000" dirty="0" smtClean="0"/>
          </a:p>
          <a:p>
            <a:pPr>
              <a:lnSpc>
                <a:spcPct val="80000"/>
              </a:lnSpc>
              <a:buNone/>
            </a:pPr>
            <a:endParaRPr lang="hr-HR" sz="2000" dirty="0" smtClean="0"/>
          </a:p>
          <a:p>
            <a:pPr>
              <a:lnSpc>
                <a:spcPct val="80000"/>
              </a:lnSpc>
              <a:buNone/>
            </a:pPr>
            <a:r>
              <a:rPr lang="hr-HR" sz="2000" dirty="0" smtClean="0"/>
              <a:t>PRIMJER 2</a:t>
            </a:r>
          </a:p>
          <a:p>
            <a:pPr>
              <a:lnSpc>
                <a:spcPct val="80000"/>
              </a:lnSpc>
            </a:pPr>
            <a:r>
              <a:rPr lang="hr-HR" sz="2000" i="1" dirty="0"/>
              <a:t>O</a:t>
            </a:r>
            <a:r>
              <a:rPr lang="hr-HR" sz="2000" i="1" dirty="0" smtClean="0"/>
              <a:t>peracije s razlomcima</a:t>
            </a:r>
          </a:p>
          <a:p>
            <a:pPr>
              <a:lnSpc>
                <a:spcPct val="80000"/>
              </a:lnSpc>
            </a:pPr>
            <a:r>
              <a:rPr lang="hr-HR" sz="2000" dirty="0" smtClean="0"/>
              <a:t>6.razred osnovne škole</a:t>
            </a:r>
          </a:p>
          <a:p>
            <a:pPr>
              <a:lnSpc>
                <a:spcPct val="80000"/>
              </a:lnSpc>
              <a:buNone/>
            </a:pPr>
            <a:endParaRPr lang="hr-HR" sz="2000" dirty="0"/>
          </a:p>
          <a:p>
            <a:pPr>
              <a:lnSpc>
                <a:spcPct val="80000"/>
              </a:lnSpc>
              <a:buNone/>
            </a:pPr>
            <a:endParaRPr lang="hr-HR" sz="2000" dirty="0" smtClean="0"/>
          </a:p>
          <a:p>
            <a:pPr>
              <a:lnSpc>
                <a:spcPct val="80000"/>
              </a:lnSpc>
              <a:buNone/>
            </a:pPr>
            <a:endParaRPr lang="hr-HR" sz="2000" dirty="0" smtClean="0"/>
          </a:p>
          <a:p>
            <a:pPr>
              <a:lnSpc>
                <a:spcPct val="80000"/>
              </a:lnSpc>
              <a:buNone/>
            </a:pPr>
            <a:endParaRPr lang="hr-HR" sz="2000" dirty="0"/>
          </a:p>
          <a:p>
            <a:pPr>
              <a:lnSpc>
                <a:spcPct val="80000"/>
              </a:lnSpc>
              <a:buNone/>
            </a:pPr>
            <a:endParaRPr lang="hr-HR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5" name="TextBox 4">
            <a:hlinkClick r:id="rId4" action="ppaction://hlinkpres?slideindex=1&amp;slidetitle="/>
          </p:cNvPr>
          <p:cNvSpPr txBox="1"/>
          <p:nvPr/>
        </p:nvSpPr>
        <p:spPr>
          <a:xfrm>
            <a:off x="6357950" y="2285992"/>
            <a:ext cx="15716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err="1" smtClean="0"/>
              <a:t>Bingo</a:t>
            </a:r>
            <a:r>
              <a:rPr lang="hr-HR" dirty="0" smtClean="0"/>
              <a:t> 1</a:t>
            </a:r>
            <a:endParaRPr lang="hr-HR" dirty="0"/>
          </a:p>
        </p:txBody>
      </p:sp>
      <p:sp>
        <p:nvSpPr>
          <p:cNvPr id="6" name="TextBox 5">
            <a:hlinkClick r:id="rId5" action="ppaction://hlinkpres?slideindex=1&amp;slidetitle="/>
          </p:cNvPr>
          <p:cNvSpPr txBox="1"/>
          <p:nvPr/>
        </p:nvSpPr>
        <p:spPr>
          <a:xfrm>
            <a:off x="6357950" y="3896029"/>
            <a:ext cx="15716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err="1" smtClean="0"/>
              <a:t>Bingo</a:t>
            </a:r>
            <a:r>
              <a:rPr lang="hr-HR" dirty="0" smtClean="0"/>
              <a:t> 2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Matematički lanac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785926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OPIS IGRE</a:t>
            </a:r>
            <a:endParaRPr lang="hr-HR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2000" dirty="0" smtClean="0"/>
              <a:t>nastavnik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unaprijed pripremi po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jednu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karticu za svakog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učenika</a:t>
            </a:r>
            <a:endParaRPr lang="hr-HR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2000" dirty="0" smtClean="0"/>
              <a:t>n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karticama piše </a:t>
            </a:r>
            <a:r>
              <a:rPr lang="hr-HR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npr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KARTICA 1: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 imam 245. Tko ima 27 više?</a:t>
            </a:r>
          </a:p>
          <a:p>
            <a:pPr>
              <a:buNone/>
            </a:pP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KARTICA 2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 imam 262. Tko ima 5 više? </a:t>
            </a:r>
          </a:p>
          <a:p>
            <a:r>
              <a:rPr lang="hr-HR" sz="2000" dirty="0"/>
              <a:t>n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jednu od kartica </a:t>
            </a:r>
            <a:r>
              <a:rPr lang="hr-HR" sz="2000" dirty="0" smtClean="0"/>
              <a:t>nastavnik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stavlja zvjezdicu koja označava da se od te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kartice počinje (pripazite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sve kartice počinju s različitim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brojem) </a:t>
            </a:r>
          </a:p>
          <a:p>
            <a:r>
              <a:rPr lang="hr-HR" sz="2000" dirty="0" smtClean="0"/>
              <a:t>k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artice</a:t>
            </a:r>
            <a:r>
              <a:rPr lang="hr-HR" sz="2000" dirty="0" smtClean="0"/>
              <a:t>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pomiješaju i svakom se učeniku podijeli jedna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kartica</a:t>
            </a:r>
          </a:p>
          <a:p>
            <a:r>
              <a:rPr lang="hr-HR" sz="2000" dirty="0"/>
              <a:t>u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čenik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dobije karticu </a:t>
            </a:r>
            <a:r>
              <a:rPr lang="hr-H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zvjezdicom 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počinje igru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Matematički lanac (2)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785926"/>
            <a:ext cx="6934200" cy="42672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OPIS IGRE</a:t>
            </a:r>
          </a:p>
          <a:p>
            <a:r>
              <a:rPr lang="hr-HR" sz="2000" dirty="0" smtClean="0"/>
              <a:t>lanac ide kroz razred</a:t>
            </a:r>
          </a:p>
          <a:p>
            <a:r>
              <a:rPr lang="hr-HR" sz="2000" dirty="0" smtClean="0"/>
              <a:t>pobjednik je osoba koja ima zadnju neiskorištenu karticu </a:t>
            </a:r>
          </a:p>
          <a:p>
            <a:r>
              <a:rPr lang="hr-HR" sz="2000" dirty="0" smtClean="0"/>
              <a:t>želimo li igru učiniti zanimljivijom možemo svakom učeniku dati dvije kartice: jednu koja je u lancu i drugu koja nije ali ga drži koncentriranim</a:t>
            </a:r>
          </a:p>
          <a:p>
            <a:pPr>
              <a:buNone/>
            </a:pPr>
            <a:endParaRPr lang="hr-HR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382E46"/>
      </a:lt2>
      <a:accent1>
        <a:srgbClr val="B40940"/>
      </a:accent1>
      <a:accent2>
        <a:srgbClr val="D2A13B"/>
      </a:accent2>
      <a:accent3>
        <a:srgbClr val="FFFFFF"/>
      </a:accent3>
      <a:accent4>
        <a:srgbClr val="404040"/>
      </a:accent4>
      <a:accent5>
        <a:srgbClr val="D6AAAF"/>
      </a:accent5>
      <a:accent6>
        <a:srgbClr val="BE9135"/>
      </a:accent6>
      <a:hlink>
        <a:srgbClr val="5A3D8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A2637"/>
        </a:lt2>
        <a:accent1>
          <a:srgbClr val="382E46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AEADB0"/>
        </a:accent5>
        <a:accent6>
          <a:srgbClr val="BE9135"/>
        </a:accent6>
        <a:hlink>
          <a:srgbClr val="B41D4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A2637"/>
        </a:lt2>
        <a:accent1>
          <a:srgbClr val="382E46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AEADB0"/>
        </a:accent5>
        <a:accent6>
          <a:srgbClr val="BE9135"/>
        </a:accent6>
        <a:hlink>
          <a:srgbClr val="5A3D8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382E46"/>
        </a:lt2>
        <a:accent1>
          <a:srgbClr val="B40940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D6AAAF"/>
        </a:accent5>
        <a:accent6>
          <a:srgbClr val="BE9135"/>
        </a:accent6>
        <a:hlink>
          <a:srgbClr val="5A3D8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355</TotalTime>
  <Words>1543</Words>
  <Application>Microsoft Office PowerPoint</Application>
  <PresentationFormat>On-screen Show (4:3)</PresentationFormat>
  <Paragraphs>296</Paragraphs>
  <Slides>38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powerpoint-template</vt:lpstr>
      <vt:lpstr>Sat ponavljanja, utvrđivanja  i sistematizacije  </vt:lpstr>
      <vt:lpstr>Igre na nastavi matematike</vt:lpstr>
      <vt:lpstr>Vrste učeničkih aktivnosti</vt:lpstr>
      <vt:lpstr>1. Aktivnosti s cijelim razredom </vt:lpstr>
      <vt:lpstr>Bingo</vt:lpstr>
      <vt:lpstr>Bingo (2)</vt:lpstr>
      <vt:lpstr>Bingo (3)</vt:lpstr>
      <vt:lpstr>Matematički lanac</vt:lpstr>
      <vt:lpstr>Matematički lanac (2)</vt:lpstr>
      <vt:lpstr>Matematički lanac (3)</vt:lpstr>
      <vt:lpstr>Dan-noć</vt:lpstr>
      <vt:lpstr>Dan-noć (2)</vt:lpstr>
      <vt:lpstr>Matematičke stolice</vt:lpstr>
      <vt:lpstr>Matematičke stolice (2)</vt:lpstr>
      <vt:lpstr>Matematičke stolice (3)</vt:lpstr>
      <vt:lpstr>Matematičke stolice (4)</vt:lpstr>
      <vt:lpstr>Matematičke stolice (5)</vt:lpstr>
      <vt:lpstr>2. Aktivnosti za rad u paru</vt:lpstr>
      <vt:lpstr>Rally</vt:lpstr>
      <vt:lpstr>Rally (2)</vt:lpstr>
      <vt:lpstr>Rally (3)</vt:lpstr>
      <vt:lpstr>Križić-kružić</vt:lpstr>
      <vt:lpstr>Križić-kružić (2)</vt:lpstr>
      <vt:lpstr>Crni Petar</vt:lpstr>
      <vt:lpstr>Crni Petar (2)</vt:lpstr>
      <vt:lpstr>3. Aktivnosti za rad u skupinama</vt:lpstr>
      <vt:lpstr>Izazov</vt:lpstr>
      <vt:lpstr>Izazov (2)</vt:lpstr>
      <vt:lpstr>Izazov (3)</vt:lpstr>
      <vt:lpstr>Tangram</vt:lpstr>
      <vt:lpstr>Tangram (2)</vt:lpstr>
      <vt:lpstr>Matematički domino</vt:lpstr>
      <vt:lpstr>Matematički domino (2)</vt:lpstr>
      <vt:lpstr>Igra memorije</vt:lpstr>
      <vt:lpstr>Igra memorije (2)</vt:lpstr>
      <vt:lpstr>Igra memorije (3)</vt:lpstr>
      <vt:lpstr>Zaključak</vt:lpstr>
      <vt:lpstr>Zaključak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 ponavljanja, utvrđivanja  i sistematizacije  </dc:title>
  <dc:creator>Ivana</dc:creator>
  <cp:lastModifiedBy>Ivana</cp:lastModifiedBy>
  <cp:revision>151</cp:revision>
  <dcterms:created xsi:type="dcterms:W3CDTF">2013-02-02T23:26:23Z</dcterms:created>
  <dcterms:modified xsi:type="dcterms:W3CDTF">2013-02-04T12:31:49Z</dcterms:modified>
</cp:coreProperties>
</file>