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9" r:id="rId3"/>
    <p:sldId id="270" r:id="rId4"/>
    <p:sldId id="268" r:id="rId5"/>
    <p:sldId id="259" r:id="rId6"/>
    <p:sldId id="257" r:id="rId7"/>
    <p:sldId id="271" r:id="rId8"/>
    <p:sldId id="260" r:id="rId9"/>
    <p:sldId id="272" r:id="rId10"/>
    <p:sldId id="261" r:id="rId11"/>
    <p:sldId id="273" r:id="rId12"/>
    <p:sldId id="262" r:id="rId13"/>
    <p:sldId id="263" r:id="rId14"/>
    <p:sldId id="264" r:id="rId15"/>
    <p:sldId id="275" r:id="rId16"/>
    <p:sldId id="265" r:id="rId17"/>
    <p:sldId id="274" r:id="rId18"/>
    <p:sldId id="266" r:id="rId19"/>
    <p:sldId id="267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90536104753683E-2"/>
          <c:y val="9.6849280212645855E-2"/>
          <c:w val="0.85041892779049266"/>
          <c:h val="0.81687048487991964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15-30</c:v>
                </c:pt>
                <c:pt idx="1">
                  <c:v>30-50</c:v>
                </c:pt>
                <c:pt idx="2">
                  <c:v>50-65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16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3279501562412792E-3"/>
          <c:y val="1.8936899678746791E-3"/>
          <c:w val="9.0870652250607448E-2"/>
          <c:h val="0.23788361941533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3.3731984053971084E-2"/>
                  <c:y val="9.3860003739617906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7879762499788721E-2"/>
                      <c:h val="0.11988903333311161"/>
                    </c:manualLayout>
                  </c15:layout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18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18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srgbClr val="ED7D31">
                      <a:shade val="6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5718086051744052E-2"/>
                      <c:h val="9.511235864035512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2306467545573704E-16"/>
                  <c:y val="1.2860082304526749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5.0345221544742342E-3"/>
                  <c:y val="-2.057613168724279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ED7D31">
                      <a:tint val="6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37</c:v>
                </c:pt>
                <c:pt idx="2">
                  <c:v>11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17480930189044"/>
          <c:y val="2.0025962194765767E-2"/>
          <c:w val="0.18038223906270714"/>
          <c:h val="0.2403115463371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37</c:v>
                </c:pt>
                <c:pt idx="1">
                  <c:v>13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8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8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solidFill>
                    <a:schemeClr val="accent4">
                      <a:tint val="86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>
                      <a:tint val="58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List1!$A$2:$A$5</c:f>
              <c:strCache>
                <c:ptCount val="2"/>
                <c:pt idx="0">
                  <c:v>a lot</c:v>
                </c:pt>
                <c:pt idx="1">
                  <c:v>quite a lot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44</c:v>
                </c:pt>
                <c:pt idx="1">
                  <c:v>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2.601070120754281E-2"/>
                  <c:y val="-2.6533494985691761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00565909114286"/>
                      <c:h val="0.102030898777223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156471366883055E-2"/>
                  <c:y val="3.1286542315805835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373012479766047E-2"/>
                      <c:h val="0.10203089877722372"/>
                    </c:manualLayout>
                  </c15:layout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4">
                      <a:tint val="54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4.9064221158187796E-3"/>
                  <c:y val="9.3860003739619051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3825791325302351E-2"/>
                      <c:h val="0.11988903333311161"/>
                    </c:manualLayout>
                  </c15:layout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0"/>
                  <c:y val="2.8679792376369207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23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1.2266176019625694E-3"/>
                  <c:y val="-6.2573335826412125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732261733152726E-2"/>
                      <c:h val="0.11988903333311161"/>
                    </c:manualLayout>
                  </c15:layout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17</c:v>
                </c:pt>
                <c:pt idx="1">
                  <c:v>12</c:v>
                </c:pt>
                <c:pt idx="2">
                  <c:v>13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-3.557191045691506E-2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30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9.1996320147193812E-3"/>
                  <c:y val="-3.1286667913206635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5052408927264941E-2"/>
                      <c:h val="0.11988903333311161"/>
                    </c:manualLayout>
                  </c15:layout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FFC000">
                      <a:shade val="53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FFC000">
                      <a:shade val="7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FFC000">
                      <a:tint val="77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FFC000">
                      <a:tint val="54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List1!$A$2:$A$6</c:f>
              <c:strCache>
                <c:ptCount val="5"/>
                <c:pt idx="0">
                  <c:v>a lot</c:v>
                </c:pt>
                <c:pt idx="1">
                  <c:v>quite a lot</c:v>
                </c:pt>
                <c:pt idx="2">
                  <c:v>kinda</c:v>
                </c:pt>
                <c:pt idx="3">
                  <c:v>a little bit</c:v>
                </c:pt>
                <c:pt idx="4">
                  <c:v>not at all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11</c:v>
                </c:pt>
                <c:pt idx="1">
                  <c:v>21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36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31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82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87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42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91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31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26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78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50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69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7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2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7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4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6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1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3BD0A3E-9144-44F0-99CD-CD8D7E93404D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FFD4C3-ABE1-4A64-83BD-AB8644A63B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404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5983" y="1784555"/>
            <a:ext cx="9440034" cy="3288890"/>
          </a:xfrm>
        </p:spPr>
        <p:txBody>
          <a:bodyPr>
            <a:normAutofit fontScale="90000"/>
          </a:bodyPr>
          <a:lstStyle/>
          <a:p>
            <a:r>
              <a:rPr lang="hr-HR" sz="6000" i="1" dirty="0" smtClean="0"/>
              <a:t>EMPLOYEES</a:t>
            </a:r>
            <a:br>
              <a:rPr lang="hr-HR" sz="6000" i="1" dirty="0" smtClean="0"/>
            </a:br>
            <a:r>
              <a:rPr lang="hr-HR" sz="6000" i="1" dirty="0" err="1" smtClean="0"/>
              <a:t>survey</a:t>
            </a:r>
            <a:r>
              <a:rPr lang="hr-HR" sz="6000" i="1" dirty="0" smtClean="0"/>
              <a:t/>
            </a:r>
            <a:br>
              <a:rPr lang="hr-HR" sz="6000" i="1" dirty="0" smtClean="0"/>
            </a:br>
            <a:r>
              <a:rPr lang="hr-HR" sz="6000" dirty="0" err="1" smtClean="0"/>
              <a:t>Tourism</a:t>
            </a:r>
            <a:r>
              <a:rPr lang="hr-HR" sz="6000" dirty="0" smtClean="0"/>
              <a:t> </a:t>
            </a:r>
            <a:r>
              <a:rPr lang="hr-HR" sz="6000" dirty="0" err="1" smtClean="0"/>
              <a:t>and</a:t>
            </a:r>
            <a:r>
              <a:rPr lang="hr-HR" sz="6000" dirty="0" smtClean="0"/>
              <a:t> </a:t>
            </a:r>
            <a:r>
              <a:rPr lang="hr-HR" sz="6000" dirty="0" err="1" smtClean="0"/>
              <a:t>sustainability</a:t>
            </a:r>
            <a:r>
              <a:rPr lang="hr-HR" sz="6000" dirty="0" smtClean="0"/>
              <a:t> </a:t>
            </a:r>
            <a:r>
              <a:rPr lang="hr-HR" sz="6000" dirty="0" err="1" smtClean="0"/>
              <a:t>in</a:t>
            </a:r>
            <a:r>
              <a:rPr lang="hr-HR" sz="6000" dirty="0" smtClean="0"/>
              <a:t> European </a:t>
            </a:r>
            <a:r>
              <a:rPr lang="hr-HR" sz="6000" dirty="0" err="1" smtClean="0"/>
              <a:t>coastal</a:t>
            </a:r>
            <a:r>
              <a:rPr lang="hr-HR" sz="6000" dirty="0" smtClean="0"/>
              <a:t> </a:t>
            </a:r>
            <a:r>
              <a:rPr lang="hr-HR" sz="6000" dirty="0" err="1" smtClean="0"/>
              <a:t>areas</a:t>
            </a:r>
            <a:endParaRPr lang="hr-HR" sz="6000" dirty="0"/>
          </a:p>
        </p:txBody>
      </p:sp>
      <p:pic>
        <p:nvPicPr>
          <p:cNvPr id="1026" name="Picture 2" descr="erasmus-plus-logo | Gmina Józefów nad Wisł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9" y="72512"/>
            <a:ext cx="3590515" cy="8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0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believe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„</a:t>
            </a:r>
            <a:r>
              <a:rPr lang="hr-HR" dirty="0" err="1" smtClean="0"/>
              <a:t>tourism</a:t>
            </a:r>
            <a:r>
              <a:rPr lang="hr-HR" dirty="0" smtClean="0"/>
              <a:t>” </a:t>
            </a:r>
            <a:r>
              <a:rPr lang="hr-HR" dirty="0" err="1" smtClean="0"/>
              <a:t>and</a:t>
            </a:r>
            <a:r>
              <a:rPr lang="hr-HR" dirty="0" smtClean="0"/>
              <a:t> „</a:t>
            </a:r>
            <a:r>
              <a:rPr lang="hr-HR" dirty="0" err="1" smtClean="0"/>
              <a:t>sustainability”are</a:t>
            </a:r>
            <a:r>
              <a:rPr lang="hr-HR" dirty="0" smtClean="0"/>
              <a:t> </a:t>
            </a:r>
            <a:r>
              <a:rPr lang="hr-HR" dirty="0" err="1" smtClean="0"/>
              <a:t>terms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match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121999"/>
              </p:ext>
            </p:extLst>
          </p:nvPr>
        </p:nvGraphicFramePr>
        <p:xfrm>
          <a:off x="773772" y="1916447"/>
          <a:ext cx="10633807" cy="464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THEY SHOULD BE, BUT NOT IN THIS REGION.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TOURISM DESTROYS SUSTAINABILITY.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MASSIVE TOURISM IS DESTROYING NATURE AND CULTURAL HERITAGE.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0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think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tourists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region</a:t>
            </a:r>
            <a:r>
              <a:rPr lang="hr-HR" dirty="0" smtClean="0"/>
              <a:t> </a:t>
            </a:r>
            <a:r>
              <a:rPr lang="hr-HR" dirty="0" err="1" smtClean="0"/>
              <a:t>behave</a:t>
            </a:r>
            <a:r>
              <a:rPr lang="hr-HR" dirty="0" smtClean="0"/>
              <a:t> </a:t>
            </a:r>
            <a:r>
              <a:rPr lang="hr-HR" dirty="0" err="1" smtClean="0"/>
              <a:t>sustainably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940477"/>
              </p:ext>
            </p:extLst>
          </p:nvPr>
        </p:nvGraphicFramePr>
        <p:xfrm>
          <a:off x="816575" y="2093495"/>
          <a:ext cx="10548202" cy="4436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0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Does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region</a:t>
            </a:r>
            <a:r>
              <a:rPr lang="hr-HR" dirty="0" smtClean="0"/>
              <a:t>/</a:t>
            </a:r>
            <a:r>
              <a:rPr lang="hr-HR" dirty="0" err="1" smtClean="0"/>
              <a:t>village</a:t>
            </a:r>
            <a:r>
              <a:rPr lang="hr-HR" dirty="0" smtClean="0"/>
              <a:t> </a:t>
            </a:r>
            <a:r>
              <a:rPr lang="hr-HR" dirty="0" err="1" smtClean="0"/>
              <a:t>offer</a:t>
            </a:r>
            <a:r>
              <a:rPr lang="hr-HR" dirty="0" smtClean="0"/>
              <a:t> </a:t>
            </a:r>
            <a:r>
              <a:rPr lang="hr-HR" dirty="0" err="1" smtClean="0"/>
              <a:t>sustainable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84458"/>
              </p:ext>
            </p:extLst>
          </p:nvPr>
        </p:nvGraphicFramePr>
        <p:xfrm>
          <a:off x="747967" y="2055326"/>
          <a:ext cx="10685417" cy="429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consider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region</a:t>
            </a:r>
            <a:r>
              <a:rPr lang="hr-HR" dirty="0" smtClean="0"/>
              <a:t>/</a:t>
            </a:r>
            <a:r>
              <a:rPr lang="hr-HR" dirty="0" err="1" smtClean="0"/>
              <a:t>city</a:t>
            </a:r>
            <a:r>
              <a:rPr lang="hr-HR" dirty="0" smtClean="0"/>
              <a:t> </a:t>
            </a:r>
            <a:r>
              <a:rPr lang="hr-HR" dirty="0" err="1" smtClean="0"/>
              <a:t>clean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020364"/>
              </p:ext>
            </p:extLst>
          </p:nvPr>
        </p:nvGraphicFramePr>
        <p:xfrm>
          <a:off x="645435" y="2187788"/>
          <a:ext cx="10890481" cy="41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A LOT OF TRASH DURING TOURIST SEASON.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IT STILL REQUIRES MORE CARE.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IT’S NOT CLEAN JUST DURING THE SUMMER.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MOSTLY YES.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3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5724" y="53122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public</a:t>
            </a:r>
            <a:r>
              <a:rPr lang="hr-HR" dirty="0" smtClean="0"/>
              <a:t> transport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region</a:t>
            </a:r>
            <a:r>
              <a:rPr lang="hr-HR" dirty="0" smtClean="0"/>
              <a:t> </a:t>
            </a:r>
            <a:r>
              <a:rPr lang="hr-HR" dirty="0" err="1" smtClean="0"/>
              <a:t>appropriate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20742"/>
              </p:ext>
            </p:extLst>
          </p:nvPr>
        </p:nvGraphicFramePr>
        <p:xfrm>
          <a:off x="914399" y="2028742"/>
          <a:ext cx="10476411" cy="413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RARE LINES.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WE DON’T HAVE MUCH LINES.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BAD AND RARE TRAFFIC CONNECTIONS.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BUSES ARE ALWAYS LATE.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86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313" y="682580"/>
            <a:ext cx="10353762" cy="970450"/>
          </a:xfrm>
        </p:spPr>
        <p:txBody>
          <a:bodyPr>
            <a:noAutofit/>
          </a:bodyPr>
          <a:lstStyle/>
          <a:p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notice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increasing</a:t>
            </a:r>
            <a:r>
              <a:rPr lang="hr-HR" dirty="0" smtClean="0"/>
              <a:t> </a:t>
            </a:r>
            <a:r>
              <a:rPr lang="hr-HR" dirty="0" err="1" smtClean="0"/>
              <a:t>demand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comes</a:t>
            </a:r>
            <a:r>
              <a:rPr lang="hr-HR" dirty="0" smtClean="0"/>
              <a:t> to </a:t>
            </a:r>
            <a:r>
              <a:rPr lang="hr-HR" dirty="0" err="1" smtClean="0"/>
              <a:t>sustainable</a:t>
            </a:r>
            <a:r>
              <a:rPr lang="hr-HR" dirty="0" smtClean="0"/>
              <a:t> </a:t>
            </a:r>
            <a:r>
              <a:rPr lang="hr-HR" dirty="0" err="1" smtClean="0"/>
              <a:t>alternatives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94547"/>
              </p:ext>
            </p:extLst>
          </p:nvPr>
        </p:nvGraphicFramePr>
        <p:xfrm>
          <a:off x="755017" y="2209103"/>
          <a:ext cx="10672354" cy="438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5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1676" y="580103"/>
            <a:ext cx="10348649" cy="999947"/>
          </a:xfrm>
        </p:spPr>
        <p:txBody>
          <a:bodyPr>
            <a:noAutofit/>
          </a:bodyPr>
          <a:lstStyle/>
          <a:p>
            <a:r>
              <a:rPr lang="hr-H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FOLLOWING STATEMENTS DESCRIBES YOU BEST?</a:t>
            </a:r>
            <a:endParaRPr lang="hr-H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32923"/>
            <a:ext cx="4702629" cy="2461937"/>
          </a:xfrm>
        </p:spPr>
        <p:txBody>
          <a:bodyPr>
            <a:noAutofit/>
          </a:bodyPr>
          <a:lstStyle/>
          <a:p>
            <a:pPr algn="ctr"/>
            <a:r>
              <a:rPr lang="hr-HR" sz="3000" dirty="0" smtClean="0"/>
              <a:t>A) I do </a:t>
            </a:r>
            <a:r>
              <a:rPr lang="hr-HR" sz="3000" dirty="0" err="1" smtClean="0"/>
              <a:t>not</a:t>
            </a:r>
            <a:r>
              <a:rPr lang="hr-HR" sz="3000" dirty="0" smtClean="0"/>
              <a:t> care </a:t>
            </a:r>
            <a:r>
              <a:rPr lang="hr-HR" sz="3000" dirty="0" err="1" smtClean="0"/>
              <a:t>about</a:t>
            </a:r>
            <a:r>
              <a:rPr lang="hr-HR" sz="3000" dirty="0" smtClean="0"/>
              <a:t> </a:t>
            </a:r>
            <a:r>
              <a:rPr lang="hr-HR" sz="3000" dirty="0" err="1" smtClean="0"/>
              <a:t>enviroment</a:t>
            </a:r>
            <a:r>
              <a:rPr lang="hr-HR" sz="3000" dirty="0" smtClean="0"/>
              <a:t> </a:t>
            </a:r>
            <a:r>
              <a:rPr lang="hr-HR" sz="3000" dirty="0" err="1" smtClean="0"/>
              <a:t>or</a:t>
            </a:r>
            <a:r>
              <a:rPr lang="hr-HR" sz="3000" dirty="0" smtClean="0"/>
              <a:t> </a:t>
            </a:r>
            <a:r>
              <a:rPr lang="hr-HR" sz="3000" dirty="0" err="1" smtClean="0"/>
              <a:t>pollution</a:t>
            </a:r>
            <a:r>
              <a:rPr lang="hr-HR" sz="3000" dirty="0" smtClean="0"/>
              <a:t>.</a:t>
            </a:r>
          </a:p>
          <a:p>
            <a:pPr marL="36900" indent="0" algn="ctr">
              <a:buNone/>
            </a:pPr>
            <a:endParaRPr lang="hr-HR" sz="3000" dirty="0" smtClean="0"/>
          </a:p>
          <a:p>
            <a:pPr algn="ctr"/>
            <a:r>
              <a:rPr lang="hr-HR" sz="3000" dirty="0" smtClean="0"/>
              <a:t>B) </a:t>
            </a:r>
            <a:r>
              <a:rPr lang="hr-HR" sz="3000" dirty="0" err="1" smtClean="0"/>
              <a:t>Every</a:t>
            </a:r>
            <a:r>
              <a:rPr lang="hr-HR" sz="3000" dirty="0" smtClean="0"/>
              <a:t> </a:t>
            </a:r>
            <a:r>
              <a:rPr lang="hr-HR" sz="3000" dirty="0" err="1" smtClean="0"/>
              <a:t>now</a:t>
            </a:r>
            <a:r>
              <a:rPr lang="hr-HR" sz="3000" dirty="0" smtClean="0"/>
              <a:t> </a:t>
            </a:r>
            <a:r>
              <a:rPr lang="hr-HR" sz="3000" dirty="0" err="1" smtClean="0"/>
              <a:t>and</a:t>
            </a:r>
            <a:r>
              <a:rPr lang="hr-HR" sz="3000" dirty="0" smtClean="0"/>
              <a:t> </a:t>
            </a:r>
            <a:r>
              <a:rPr lang="hr-HR" sz="3000" dirty="0" err="1" smtClean="0"/>
              <a:t>then</a:t>
            </a:r>
            <a:r>
              <a:rPr lang="hr-HR" sz="3000" dirty="0" smtClean="0"/>
              <a:t> I </a:t>
            </a:r>
            <a:r>
              <a:rPr lang="hr-HR" sz="3000" dirty="0" err="1" smtClean="0"/>
              <a:t>try</a:t>
            </a:r>
            <a:r>
              <a:rPr lang="hr-HR" sz="3000" dirty="0" smtClean="0"/>
              <a:t> to </a:t>
            </a:r>
            <a:r>
              <a:rPr lang="hr-HR" sz="3000" dirty="0" err="1" smtClean="0"/>
              <a:t>include</a:t>
            </a:r>
            <a:r>
              <a:rPr lang="hr-HR" sz="3000" dirty="0" smtClean="0"/>
              <a:t> </a:t>
            </a:r>
            <a:r>
              <a:rPr lang="hr-HR" sz="3000" dirty="0" err="1" smtClean="0"/>
              <a:t>sustainable</a:t>
            </a:r>
            <a:r>
              <a:rPr lang="hr-HR" sz="3000" dirty="0" smtClean="0"/>
              <a:t> </a:t>
            </a:r>
            <a:r>
              <a:rPr lang="hr-HR" sz="3000" dirty="0" err="1" smtClean="0"/>
              <a:t>things</a:t>
            </a:r>
            <a:r>
              <a:rPr lang="hr-HR" sz="3000" dirty="0" smtClean="0"/>
              <a:t> </a:t>
            </a:r>
            <a:r>
              <a:rPr lang="hr-HR" sz="3000" dirty="0" err="1" smtClean="0"/>
              <a:t>in</a:t>
            </a:r>
            <a:r>
              <a:rPr lang="hr-HR" sz="3000" dirty="0" smtClean="0"/>
              <a:t> </a:t>
            </a:r>
            <a:r>
              <a:rPr lang="hr-HR" sz="3000" dirty="0" err="1" smtClean="0"/>
              <a:t>my</a:t>
            </a:r>
            <a:r>
              <a:rPr lang="hr-HR" sz="3000" dirty="0" smtClean="0"/>
              <a:t> </a:t>
            </a:r>
            <a:r>
              <a:rPr lang="hr-HR" sz="3000" dirty="0" err="1" smtClean="0"/>
              <a:t>daily</a:t>
            </a:r>
            <a:r>
              <a:rPr lang="hr-HR" sz="3000" dirty="0" smtClean="0"/>
              <a:t> </a:t>
            </a:r>
            <a:r>
              <a:rPr lang="hr-HR" sz="3000" dirty="0" err="1" smtClean="0"/>
              <a:t>life</a:t>
            </a:r>
            <a:r>
              <a:rPr lang="hr-HR" sz="3000" dirty="0" smtClean="0"/>
              <a:t>.</a:t>
            </a:r>
          </a:p>
          <a:p>
            <a:pPr marL="36900" indent="0" algn="ctr">
              <a:buNone/>
            </a:pPr>
            <a:endParaRPr lang="hr-HR" sz="3000" dirty="0" smtClean="0"/>
          </a:p>
          <a:p>
            <a:pPr algn="ctr"/>
            <a:r>
              <a:rPr lang="hr-HR" sz="3000" dirty="0" smtClean="0"/>
              <a:t>C) My </a:t>
            </a:r>
            <a:r>
              <a:rPr lang="hr-HR" sz="3000" dirty="0" err="1" smtClean="0"/>
              <a:t>life</a:t>
            </a:r>
            <a:r>
              <a:rPr lang="hr-HR" sz="3000" dirty="0" smtClean="0"/>
              <a:t>=</a:t>
            </a:r>
            <a:r>
              <a:rPr lang="hr-HR" sz="3000" dirty="0" err="1" smtClean="0"/>
              <a:t>sustainable</a:t>
            </a:r>
            <a:endParaRPr lang="hr-HR" sz="3000" dirty="0" smtClean="0"/>
          </a:p>
        </p:txBody>
      </p:sp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1609307339"/>
              </p:ext>
            </p:extLst>
          </p:nvPr>
        </p:nvGraphicFramePr>
        <p:xfrm>
          <a:off x="4325771" y="1580050"/>
          <a:ext cx="7866229" cy="502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3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How </a:t>
            </a:r>
            <a:r>
              <a:rPr lang="hr-HR" b="1" dirty="0" err="1" smtClean="0"/>
              <a:t>old</a:t>
            </a:r>
            <a:r>
              <a:rPr lang="hr-HR" b="1" dirty="0" smtClean="0"/>
              <a:t> are </a:t>
            </a:r>
            <a:r>
              <a:rPr lang="hr-HR" b="1" dirty="0" err="1" smtClean="0"/>
              <a:t>you</a:t>
            </a:r>
            <a:r>
              <a:rPr lang="hr-HR" b="1" dirty="0" smtClean="0"/>
              <a:t>?</a:t>
            </a:r>
            <a:endParaRPr lang="hr-HR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220981"/>
              </p:ext>
            </p:extLst>
          </p:nvPr>
        </p:nvGraphicFramePr>
        <p:xfrm>
          <a:off x="407477" y="1702467"/>
          <a:ext cx="11366398" cy="480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91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Have</a:t>
            </a:r>
            <a:r>
              <a:rPr lang="hr-HR" b="1" dirty="0" smtClean="0"/>
              <a:t> </a:t>
            </a:r>
            <a:r>
              <a:rPr lang="hr-HR" b="1" dirty="0" err="1" smtClean="0"/>
              <a:t>you</a:t>
            </a:r>
            <a:r>
              <a:rPr lang="hr-HR" b="1" dirty="0"/>
              <a:t> </a:t>
            </a:r>
            <a:r>
              <a:rPr lang="hr-HR" b="1" dirty="0" err="1" smtClean="0"/>
              <a:t>always</a:t>
            </a:r>
            <a:r>
              <a:rPr lang="hr-HR" b="1" dirty="0" smtClean="0"/>
              <a:t> </a:t>
            </a:r>
            <a:r>
              <a:rPr lang="hr-HR" b="1" dirty="0" err="1" smtClean="0"/>
              <a:t>been</a:t>
            </a:r>
            <a:r>
              <a:rPr lang="hr-HR" b="1" dirty="0" smtClean="0"/>
              <a:t> </a:t>
            </a:r>
            <a:r>
              <a:rPr lang="hr-HR" b="1" dirty="0" err="1" smtClean="0"/>
              <a:t>living</a:t>
            </a:r>
            <a:r>
              <a:rPr lang="hr-HR" b="1" dirty="0" smtClean="0"/>
              <a:t> </a:t>
            </a:r>
            <a:r>
              <a:rPr lang="hr-HR" b="1" dirty="0" err="1" smtClean="0"/>
              <a:t>in</a:t>
            </a:r>
            <a:r>
              <a:rPr lang="hr-HR" b="1" dirty="0" smtClean="0"/>
              <a:t> </a:t>
            </a:r>
            <a:r>
              <a:rPr lang="hr-HR" b="1" dirty="0" err="1" smtClean="0"/>
              <a:t>this</a:t>
            </a:r>
            <a:r>
              <a:rPr lang="hr-HR" b="1" dirty="0" smtClean="0"/>
              <a:t> </a:t>
            </a:r>
            <a:r>
              <a:rPr lang="hr-HR" b="1" dirty="0" err="1" smtClean="0"/>
              <a:t>region</a:t>
            </a:r>
            <a:r>
              <a:rPr lang="hr-HR" b="1" dirty="0" smtClean="0"/>
              <a:t>?</a:t>
            </a:r>
            <a:endParaRPr lang="hr-HR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448371"/>
              </p:ext>
            </p:extLst>
          </p:nvPr>
        </p:nvGraphicFramePr>
        <p:xfrm>
          <a:off x="407426" y="1580050"/>
          <a:ext cx="11366499" cy="503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3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9119" y="1832244"/>
            <a:ext cx="10353762" cy="3193512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E</a:t>
            </a:r>
            <a:r>
              <a:rPr lang="en-US" sz="4000" dirty="0" err="1" smtClean="0"/>
              <a:t>mployees</a:t>
            </a:r>
            <a:r>
              <a:rPr lang="en-US" sz="4000" dirty="0" smtClean="0"/>
              <a:t> </a:t>
            </a:r>
            <a:r>
              <a:rPr lang="en-US" sz="4000" dirty="0"/>
              <a:t>had to choose one of the offered </a:t>
            </a:r>
            <a:r>
              <a:rPr lang="en-US" sz="4000" i="1" dirty="0" smtClean="0"/>
              <a:t>smileys</a:t>
            </a:r>
            <a:r>
              <a:rPr lang="en-US" sz="4000" dirty="0" smtClean="0"/>
              <a:t> </a:t>
            </a:r>
            <a:r>
              <a:rPr lang="en-US" sz="4000" dirty="0"/>
              <a:t>for each </a:t>
            </a:r>
            <a:r>
              <a:rPr lang="en-US" sz="4000" dirty="0" smtClean="0"/>
              <a:t>question</a:t>
            </a:r>
            <a:r>
              <a:rPr lang="hr-HR" sz="4000" dirty="0" smtClean="0"/>
              <a:t>…</a:t>
            </a:r>
          </a:p>
          <a:p>
            <a:r>
              <a:rPr lang="hr-HR" sz="4000" dirty="0" smtClean="0"/>
              <a:t>5 </a:t>
            </a:r>
            <a:r>
              <a:rPr lang="hr-HR" sz="4000" dirty="0" err="1" smtClean="0"/>
              <a:t>options</a:t>
            </a:r>
            <a:endParaRPr lang="hr-HR" sz="4000" dirty="0" smtClean="0"/>
          </a:p>
          <a:p>
            <a:r>
              <a:rPr lang="hr-HR" sz="4000" dirty="0"/>
              <a:t>a</a:t>
            </a:r>
            <a:r>
              <a:rPr lang="hr-HR" sz="4000" dirty="0" smtClean="0"/>
              <a:t> </a:t>
            </a:r>
            <a:r>
              <a:rPr lang="hr-HR" sz="4000" dirty="0" err="1" smtClean="0"/>
              <a:t>lot</a:t>
            </a:r>
            <a:r>
              <a:rPr lang="hr-HR" sz="4000" dirty="0" smtClean="0"/>
              <a:t>/</a:t>
            </a:r>
            <a:r>
              <a:rPr lang="hr-HR" sz="4000" dirty="0" err="1" smtClean="0"/>
              <a:t>quite</a:t>
            </a:r>
            <a:r>
              <a:rPr lang="hr-HR" sz="4000" dirty="0" smtClean="0"/>
              <a:t> a </a:t>
            </a:r>
            <a:r>
              <a:rPr lang="hr-HR" sz="4000" dirty="0" err="1" smtClean="0"/>
              <a:t>lot</a:t>
            </a:r>
            <a:r>
              <a:rPr lang="hr-HR" sz="4000" dirty="0" smtClean="0"/>
              <a:t>/</a:t>
            </a:r>
            <a:r>
              <a:rPr lang="hr-HR" sz="4000" dirty="0" err="1" smtClean="0"/>
              <a:t>kinda</a:t>
            </a:r>
            <a:r>
              <a:rPr lang="hr-HR" sz="4000" dirty="0" smtClean="0"/>
              <a:t>/a </a:t>
            </a:r>
            <a:r>
              <a:rPr lang="hr-HR" sz="4000" dirty="0" err="1" smtClean="0"/>
              <a:t>little</a:t>
            </a:r>
            <a:r>
              <a:rPr lang="hr-HR" sz="4000" dirty="0" smtClean="0"/>
              <a:t> bit/</a:t>
            </a:r>
            <a:r>
              <a:rPr lang="hr-HR" sz="4000" dirty="0" err="1" smtClean="0"/>
              <a:t>not</a:t>
            </a:r>
            <a:r>
              <a:rPr lang="hr-HR" sz="4000" dirty="0" smtClean="0"/>
              <a:t> at </a:t>
            </a:r>
            <a:r>
              <a:rPr lang="hr-HR" sz="4000" dirty="0" err="1" smtClean="0"/>
              <a:t>all</a:t>
            </a:r>
            <a:endParaRPr lang="hr-HR" sz="4000" dirty="0" smtClean="0"/>
          </a:p>
        </p:txBody>
      </p:sp>
    </p:spTree>
    <p:extLst>
      <p:ext uri="{BB962C8B-B14F-4D97-AF65-F5344CB8AC3E}">
        <p14:creationId xmlns:p14="http://schemas.microsoft.com/office/powerpoint/2010/main" val="250719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313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How important is tourism for this region?</a:t>
            </a:r>
            <a:endParaRPr lang="en-US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33028"/>
              </p:ext>
            </p:extLst>
          </p:nvPr>
        </p:nvGraphicFramePr>
        <p:xfrm>
          <a:off x="737141" y="1868321"/>
          <a:ext cx="10708105" cy="448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6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4" y="27271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you consider yourself </a:t>
            </a:r>
            <a:r>
              <a:rPr lang="en-GB" dirty="0" err="1" smtClean="0"/>
              <a:t>respons</a:t>
            </a:r>
            <a:r>
              <a:rPr lang="hr-HR" dirty="0" smtClean="0"/>
              <a:t>i</a:t>
            </a:r>
            <a:r>
              <a:rPr lang="en-GB" dirty="0" err="1" smtClean="0"/>
              <a:t>ble</a:t>
            </a:r>
            <a:r>
              <a:rPr lang="en-GB" dirty="0" smtClean="0"/>
              <a:t> for acting sustainably?</a:t>
            </a:r>
            <a:endParaRPr lang="en-GB" dirty="0"/>
          </a:p>
        </p:txBody>
      </p:sp>
      <p:graphicFrame>
        <p:nvGraphicFramePr>
          <p:cNvPr id="24" name="Rezervirano mjesto sadržaja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738163"/>
              </p:ext>
            </p:extLst>
          </p:nvPr>
        </p:nvGraphicFramePr>
        <p:xfrm>
          <a:off x="491377" y="1580148"/>
          <a:ext cx="11198596" cy="500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83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3963" y="1240836"/>
            <a:ext cx="10353762" cy="4058751"/>
          </a:xfrm>
          <a:prstGeom prst="round2DiagRect">
            <a:avLst/>
          </a:prstGeom>
        </p:spPr>
        <p:txBody>
          <a:bodyPr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ALL RESPONSABLE.</a:t>
            </a:r>
          </a:p>
          <a:p>
            <a:pPr marL="36900" indent="0" algn="ctr">
              <a:buNone/>
            </a:pPr>
            <a:endParaRPr lang="hr-H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COURSE, EACH OF US IS RESPONSABLE.</a:t>
            </a:r>
          </a:p>
          <a:p>
            <a:pPr algn="ctr"/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SHOULD DO BETTER…</a:t>
            </a:r>
          </a:p>
          <a:p>
            <a:pPr marL="36900" indent="0" algn="ctr">
              <a:buNone/>
            </a:pP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TRY AND I RAISE MY CHILDREN THAT WAY.</a:t>
            </a:r>
          </a:p>
          <a:p>
            <a:pPr marL="369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48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consider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place/</a:t>
            </a:r>
            <a:r>
              <a:rPr lang="hr-HR" dirty="0" err="1" smtClean="0"/>
              <a:t>region</a:t>
            </a:r>
            <a:r>
              <a:rPr lang="hr-HR" dirty="0" smtClean="0"/>
              <a:t> </a:t>
            </a:r>
            <a:r>
              <a:rPr lang="hr-HR" dirty="0" err="1" smtClean="0"/>
              <a:t>sustainable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76729"/>
              </p:ext>
            </p:extLst>
          </p:nvPr>
        </p:nvGraphicFramePr>
        <p:xfrm>
          <a:off x="729354" y="1852279"/>
          <a:ext cx="10722643" cy="442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9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TOO MANY TOURISTS AND NEW BUILDINGS.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IT’S OK COMPARED TO OTHER FAMOUS TOURIST DESTINATIONS.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COULD BE BETTER.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77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4900</TotalTime>
  <Words>327</Words>
  <Application>Microsoft Office PowerPoint</Application>
  <PresentationFormat>Široki zaslon</PresentationFormat>
  <Paragraphs>95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Calisto MT</vt:lpstr>
      <vt:lpstr>Trebuchet MS</vt:lpstr>
      <vt:lpstr>Wingdings 2</vt:lpstr>
      <vt:lpstr>Škriljevac</vt:lpstr>
      <vt:lpstr>EMPLOYEES survey Tourism and sustainability in European coastal areas</vt:lpstr>
      <vt:lpstr>How old are you?</vt:lpstr>
      <vt:lpstr>Have you always been living in this region?</vt:lpstr>
      <vt:lpstr>PowerPointova prezentacija</vt:lpstr>
      <vt:lpstr>How important is tourism for this region?</vt:lpstr>
      <vt:lpstr>Do you consider yourself responsible for acting sustainably?</vt:lpstr>
      <vt:lpstr>PowerPointova prezentacija</vt:lpstr>
      <vt:lpstr>Do you consider this place/region sustainable?</vt:lpstr>
      <vt:lpstr>PowerPointova prezentacija</vt:lpstr>
      <vt:lpstr>Do you believe that „tourism” and „sustainability”are terms that match?</vt:lpstr>
      <vt:lpstr>PowerPointova prezentacija</vt:lpstr>
      <vt:lpstr>Do you think that tourists in this region behave sustainably?</vt:lpstr>
      <vt:lpstr>Does this region/village offer sustainable food?</vt:lpstr>
      <vt:lpstr>Do you consider your region/city clean?</vt:lpstr>
      <vt:lpstr>PowerPointova prezentacija</vt:lpstr>
      <vt:lpstr>Is the public transport in this region appropriate?</vt:lpstr>
      <vt:lpstr>PowerPointova prezentacija</vt:lpstr>
      <vt:lpstr>Did you notice any increasing demand when it comes to sustainable alternatives?</vt:lpstr>
      <vt:lpstr>WHICH OF THE FOLLOWING STATEMENTS DESCRIBES YOU BEST?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Microsoftov račun</dc:creator>
  <cp:lastModifiedBy>Microsoftov račun</cp:lastModifiedBy>
  <cp:revision>19</cp:revision>
  <dcterms:created xsi:type="dcterms:W3CDTF">2023-02-28T23:12:02Z</dcterms:created>
  <dcterms:modified xsi:type="dcterms:W3CDTF">2023-03-06T14:27:43Z</dcterms:modified>
</cp:coreProperties>
</file>