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5" r:id="rId6"/>
    <p:sldId id="260" r:id="rId7"/>
    <p:sldId id="261" r:id="rId8"/>
    <p:sldId id="262" r:id="rId9"/>
    <p:sldId id="263" r:id="rId10"/>
    <p:sldId id="264" r:id="rId11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8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4BF39B8-D8C4-4CFF-ADFB-F40715DDE6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5A1CA196-08CB-42A8-AAAC-C37E8C342E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4BBEBF36-36B1-4C39-BE9F-DB1C4A471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61315-681F-4410-8489-6870445FD315}" type="datetimeFigureOut">
              <a:rPr lang="hr-HR" smtClean="0"/>
              <a:t>17.4.2021.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AAE446C0-343C-47AD-B55A-07564DC00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28058E56-F1FD-406A-B5DB-86FC1EE7F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6F140-DFCD-48F9-9413-D2B9A2D0445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200177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D01FDA6-81D4-4022-9E38-00500ADB0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A0C71E7F-8552-4B1F-94D7-15796A42CD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7A55A1CF-EA48-4C61-8EB9-2B4522B20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61315-681F-4410-8489-6870445FD315}" type="datetimeFigureOut">
              <a:rPr lang="hr-HR" smtClean="0"/>
              <a:t>17.4.2021.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18B3B84B-A882-4A3F-9B4C-5D5379705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FD101358-8FE3-4FB0-956F-9079C8617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6F140-DFCD-48F9-9413-D2B9A2D0445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436431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6722A7DC-96AC-46BB-84C5-53E49B5F7D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D504214E-8F1D-43C2-A9A2-B21AD73039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0B33567A-9B41-4BA7-9BC3-28BFE2422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61315-681F-4410-8489-6870445FD315}" type="datetimeFigureOut">
              <a:rPr lang="hr-HR" smtClean="0"/>
              <a:t>17.4.2021.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C14725B3-9A9C-4C65-8F79-6D0F05749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5C4667F1-AFFD-4230-A931-CABD9A5A9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6F140-DFCD-48F9-9413-D2B9A2D0445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63904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B039F47-E2D7-4E03-AEE2-4A8FA5216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608D165-FEBE-4535-A952-85C4DFDC8F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12E5584A-3DE9-4AE8-B8B7-DA32C1A10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61315-681F-4410-8489-6870445FD315}" type="datetimeFigureOut">
              <a:rPr lang="hr-HR" smtClean="0"/>
              <a:t>17.4.2021.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3A31893A-C3E2-457B-BE48-0172C173F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4BBE91FB-DD62-4CE6-8616-5B8B201AB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6F140-DFCD-48F9-9413-D2B9A2D0445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00386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ABE089F-37DD-479B-97A8-2FC14B21D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FD52A7AF-E758-41A6-A4AB-C62A4C3ABC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9050BB51-CFB4-4E53-B7A1-A9D06B878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61315-681F-4410-8489-6870445FD315}" type="datetimeFigureOut">
              <a:rPr lang="hr-HR" smtClean="0"/>
              <a:t>17.4.2021.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13DA2A9B-E128-47DA-BABC-6028D5124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70C77344-209E-480D-9567-10F06302C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6F140-DFCD-48F9-9413-D2B9A2D0445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81070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CBA63A6-BC08-44EC-B064-7E22E6469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617976B-A5C9-4C63-A286-968A74FDDF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82580E86-8F68-4517-B0A3-1B7F62484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3C16CCA9-61C8-4933-B75F-2FC7975C7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61315-681F-4410-8489-6870445FD315}" type="datetimeFigureOut">
              <a:rPr lang="hr-HR" smtClean="0"/>
              <a:t>17.4.2021.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5BE95791-4AD3-489A-B690-497A1D6AA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013FA341-ED2B-4DC2-B60B-2566DFF6F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6F140-DFCD-48F9-9413-D2B9A2D0445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75725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FB1C624-9460-41B4-A89A-CD61B4FD4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4D72EEF5-21C1-456C-9CEF-30F17005AF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6B92149A-5CEC-46D7-9B53-5B32A037DD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BA69D1FA-14B8-477B-8C14-A396B7F33A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5A4E2653-0EED-43D4-A464-D8AA96346D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BA4C0719-BD23-4586-967C-DF06C45BC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61315-681F-4410-8489-6870445FD315}" type="datetimeFigureOut">
              <a:rPr lang="hr-HR" smtClean="0"/>
              <a:t>17.4.2021.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21753E17-77D0-453A-9418-9E15D1BC7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403C9B4A-0A50-40B0-8DEC-0EC53C37E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6F140-DFCD-48F9-9413-D2B9A2D0445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7293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AACD0BE-2D6D-492B-8E73-27E4EE724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71EB8E11-95B0-438D-899E-305C1F608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61315-681F-4410-8489-6870445FD315}" type="datetimeFigureOut">
              <a:rPr lang="hr-HR" smtClean="0"/>
              <a:t>17.4.2021.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BF1C31BD-34C2-4650-8A0A-7C1A4F343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38EA914D-5B15-4B77-9492-D3A17CE08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6F140-DFCD-48F9-9413-D2B9A2D0445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07216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FA09D9DE-1424-4777-8B79-9EF4921D33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61315-681F-4410-8489-6870445FD315}" type="datetimeFigureOut">
              <a:rPr lang="hr-HR" smtClean="0"/>
              <a:t>17.4.2021.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EED85723-821D-46E3-B591-827006608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24651165-150B-422C-AB89-5077D3407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6F140-DFCD-48F9-9413-D2B9A2D0445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02617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9315EEE-2AB4-4083-9F38-AF3D5140D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65B4A77-1C6A-47FC-82B9-4F56781B1E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8C076EA0-A768-46AF-AD62-9C2BEBBDA3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7F1D3BF6-36DD-4780-91A1-C1F903248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61315-681F-4410-8489-6870445FD315}" type="datetimeFigureOut">
              <a:rPr lang="hr-HR" smtClean="0"/>
              <a:t>17.4.2021.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B795C7F0-4CAC-4405-AA90-5A827A6B2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BBB9B9B7-ACF1-4586-B59A-EE9DF74B3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6F140-DFCD-48F9-9413-D2B9A2D0445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75518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62CE7A8-FA04-4915-9884-6879A0960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853C251E-3BF5-467D-8B0D-24A7C9FA6F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3B8994A6-6B46-41AF-9950-8491F776A8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4AA3DDE0-04C1-46AC-BFBD-AF179A4DA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61315-681F-4410-8489-6870445FD315}" type="datetimeFigureOut">
              <a:rPr lang="hr-HR" smtClean="0"/>
              <a:t>17.4.2021.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4962C120-6F40-45FE-9C93-C9192D9CD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2140CDDD-5F36-4694-AB1E-F85A03F51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6F140-DFCD-48F9-9413-D2B9A2D0445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61414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52AD84C1-78BF-4CC6-94F5-1ED84445C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AEA5D145-FF98-4B8D-90DF-57BB41DAF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ADB2A125-D149-42DB-B7C2-2BCEAB257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B61315-681F-4410-8489-6870445FD315}" type="datetimeFigureOut">
              <a:rPr lang="hr-HR" smtClean="0"/>
              <a:t>17.4.2021.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D2869295-3D17-4697-8A99-101AA193E9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61E10401-9986-46AC-87E6-97154F6512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C6F140-DFCD-48F9-9413-D2B9A2D0445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4218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D880886B-02ED-4317-9236-CB60C22CF7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50ECFA55-D48F-43F9-BB64-97A6EC44C1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4419600"/>
            <a:ext cx="10908792" cy="1203960"/>
          </a:xfrm>
        </p:spPr>
        <p:txBody>
          <a:bodyPr anchor="ctr">
            <a:normAutofit/>
          </a:bodyPr>
          <a:lstStyle/>
          <a:p>
            <a:r>
              <a:rPr lang="en-US" sz="3600">
                <a:latin typeface="Imprint MT Shadow" panose="04020605060303030202" pitchFamily="82" charset="0"/>
              </a:rPr>
              <a:t>An interview with Mr Markito Marinković, director of Tourist Board Bol</a:t>
            </a:r>
            <a:endParaRPr lang="hr-HR" sz="3600">
              <a:latin typeface="Imprint MT Shadow" panose="04020605060303030202" pitchFamily="82" charset="0"/>
            </a:endParaRP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2D6A710C-2487-4C46-B858-9460D76085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5669280"/>
            <a:ext cx="10908792" cy="548640"/>
          </a:xfrm>
        </p:spPr>
        <p:txBody>
          <a:bodyPr anchor="ctr">
            <a:normAutofit/>
          </a:bodyPr>
          <a:lstStyle/>
          <a:p>
            <a:r>
              <a:rPr lang="hr-HR" sz="2000" dirty="0"/>
              <a:t>Bol </a:t>
            </a:r>
            <a:r>
              <a:rPr lang="hr-HR" sz="2000" dirty="0" err="1"/>
              <a:t>High</a:t>
            </a:r>
            <a:r>
              <a:rPr lang="hr-HR" sz="2000" dirty="0"/>
              <a:t> </a:t>
            </a:r>
            <a:r>
              <a:rPr lang="hr-HR" sz="2000" dirty="0" err="1"/>
              <a:t>School</a:t>
            </a:r>
            <a:r>
              <a:rPr lang="hr-HR" sz="2000" dirty="0"/>
              <a:t>, Croatia</a:t>
            </a:r>
          </a:p>
        </p:txBody>
      </p:sp>
      <p:pic>
        <p:nvPicPr>
          <p:cNvPr id="1030" name="Picture 6" descr="Upoznajte Zlatni rat, najslavniju plažu u Hrvatskoj">
            <a:extLst>
              <a:ext uri="{FF2B5EF4-FFF2-40B4-BE49-F238E27FC236}">
                <a16:creationId xmlns:a16="http://schemas.microsoft.com/office/drawing/2014/main" id="{76D4F259-895C-412F-9512-5E71570BA7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9" r="10919" b="2"/>
          <a:stretch/>
        </p:blipFill>
        <p:spPr bwMode="auto">
          <a:xfrm>
            <a:off x="6" y="-11"/>
            <a:ext cx="6095994" cy="4194796"/>
          </a:xfrm>
          <a:custGeom>
            <a:avLst/>
            <a:gdLst/>
            <a:ahLst/>
            <a:cxnLst/>
            <a:rect l="l" t="t" r="r" b="b"/>
            <a:pathLst>
              <a:path w="6002835" h="4194796">
                <a:moveTo>
                  <a:pt x="0" y="0"/>
                </a:moveTo>
                <a:lnTo>
                  <a:pt x="5999418" y="0"/>
                </a:lnTo>
                <a:lnTo>
                  <a:pt x="5996190" y="32760"/>
                </a:lnTo>
                <a:cubicBezTo>
                  <a:pt x="5998706" y="293110"/>
                  <a:pt x="5983874" y="553460"/>
                  <a:pt x="5997116" y="813682"/>
                </a:cubicBezTo>
                <a:cubicBezTo>
                  <a:pt x="6007314" y="1015047"/>
                  <a:pt x="6000824" y="1216284"/>
                  <a:pt x="5997116" y="1417522"/>
                </a:cubicBezTo>
                <a:cubicBezTo>
                  <a:pt x="5989967" y="1803471"/>
                  <a:pt x="6000824" y="2188911"/>
                  <a:pt x="5996190" y="2574351"/>
                </a:cubicBezTo>
                <a:cubicBezTo>
                  <a:pt x="5994204" y="2745205"/>
                  <a:pt x="5996454" y="2915805"/>
                  <a:pt x="6000824" y="3086660"/>
                </a:cubicBezTo>
                <a:cubicBezTo>
                  <a:pt x="6007180" y="3330611"/>
                  <a:pt x="5997382" y="3574689"/>
                  <a:pt x="5986656" y="3818514"/>
                </a:cubicBezTo>
                <a:cubicBezTo>
                  <a:pt x="5983054" y="3885559"/>
                  <a:pt x="5982107" y="3952684"/>
                  <a:pt x="5983808" y="4019746"/>
                </a:cubicBezTo>
                <a:lnTo>
                  <a:pt x="5993788" y="4173418"/>
                </a:lnTo>
                <a:lnTo>
                  <a:pt x="5955106" y="4175101"/>
                </a:lnTo>
                <a:cubicBezTo>
                  <a:pt x="5890100" y="4175133"/>
                  <a:pt x="5825078" y="4173227"/>
                  <a:pt x="5760087" y="4171956"/>
                </a:cubicBezTo>
                <a:cubicBezTo>
                  <a:pt x="5521345" y="4167509"/>
                  <a:pt x="5282477" y="4171956"/>
                  <a:pt x="5044242" y="4149213"/>
                </a:cubicBezTo>
                <a:cubicBezTo>
                  <a:pt x="4979506" y="4143051"/>
                  <a:pt x="4914326" y="4139111"/>
                  <a:pt x="4849272" y="4139890"/>
                </a:cubicBezTo>
                <a:cubicBezTo>
                  <a:pt x="4784218" y="4140668"/>
                  <a:pt x="4719291" y="4146163"/>
                  <a:pt x="4655063" y="4158869"/>
                </a:cubicBezTo>
                <a:cubicBezTo>
                  <a:pt x="4447578" y="4199146"/>
                  <a:pt x="4239457" y="4201688"/>
                  <a:pt x="4029811" y="4185424"/>
                </a:cubicBezTo>
                <a:cubicBezTo>
                  <a:pt x="3943792" y="4178690"/>
                  <a:pt x="3857774" y="4167509"/>
                  <a:pt x="3771375" y="4169669"/>
                </a:cubicBezTo>
                <a:cubicBezTo>
                  <a:pt x="3623225" y="4173608"/>
                  <a:pt x="3474948" y="4165603"/>
                  <a:pt x="3326672" y="4167636"/>
                </a:cubicBezTo>
                <a:cubicBezTo>
                  <a:pt x="3322669" y="4168208"/>
                  <a:pt x="3318578" y="4167674"/>
                  <a:pt x="3314855" y="4166111"/>
                </a:cubicBezTo>
                <a:cubicBezTo>
                  <a:pt x="3278008" y="4140827"/>
                  <a:pt x="3237604" y="4150610"/>
                  <a:pt x="3199487" y="4157217"/>
                </a:cubicBezTo>
                <a:cubicBezTo>
                  <a:pt x="3072810" y="4179198"/>
                  <a:pt x="2946260" y="4189998"/>
                  <a:pt x="2817550" y="4172972"/>
                </a:cubicBezTo>
                <a:cubicBezTo>
                  <a:pt x="2694647" y="4155146"/>
                  <a:pt x="2569990" y="4152923"/>
                  <a:pt x="2446541" y="4166365"/>
                </a:cubicBezTo>
                <a:cubicBezTo>
                  <a:pt x="2276791" y="4186186"/>
                  <a:pt x="2107677" y="4181993"/>
                  <a:pt x="1938308" y="4166365"/>
                </a:cubicBezTo>
                <a:cubicBezTo>
                  <a:pt x="1869570" y="4160013"/>
                  <a:pt x="1799815" y="4149213"/>
                  <a:pt x="1731712" y="4165095"/>
                </a:cubicBezTo>
                <a:cubicBezTo>
                  <a:pt x="1647854" y="4184535"/>
                  <a:pt x="1564250" y="4178182"/>
                  <a:pt x="1480137" y="4173862"/>
                </a:cubicBezTo>
                <a:cubicBezTo>
                  <a:pt x="1373663" y="4168271"/>
                  <a:pt x="1267442" y="4152135"/>
                  <a:pt x="1160586" y="4164841"/>
                </a:cubicBezTo>
                <a:cubicBezTo>
                  <a:pt x="1111161" y="4170685"/>
                  <a:pt x="1062116" y="4179961"/>
                  <a:pt x="1012055" y="4177547"/>
                </a:cubicBezTo>
                <a:cubicBezTo>
                  <a:pt x="873562" y="4171194"/>
                  <a:pt x="735196" y="4163697"/>
                  <a:pt x="596449" y="4164841"/>
                </a:cubicBezTo>
                <a:cubicBezTo>
                  <a:pt x="538383" y="4165222"/>
                  <a:pt x="480699" y="4167128"/>
                  <a:pt x="422887" y="4171321"/>
                </a:cubicBezTo>
                <a:cubicBezTo>
                  <a:pt x="315015" y="4179198"/>
                  <a:pt x="207524" y="4168525"/>
                  <a:pt x="100033" y="4164714"/>
                </a:cubicBezTo>
                <a:lnTo>
                  <a:pt x="0" y="416919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ol na Braču: jeste li znali ovih 5 stvari?">
            <a:extLst>
              <a:ext uri="{FF2B5EF4-FFF2-40B4-BE49-F238E27FC236}">
                <a16:creationId xmlns:a16="http://schemas.microsoft.com/office/drawing/2014/main" id="{17A7B691-E874-4592-B938-50E4ED050C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3" r="13069" b="-1"/>
          <a:stretch/>
        </p:blipFill>
        <p:spPr bwMode="auto">
          <a:xfrm>
            <a:off x="6019800" y="12"/>
            <a:ext cx="6172195" cy="4186171"/>
          </a:xfrm>
          <a:custGeom>
            <a:avLst/>
            <a:gdLst/>
            <a:ahLst/>
            <a:cxnLst/>
            <a:rect l="l" t="t" r="r" b="b"/>
            <a:pathLst>
              <a:path w="6009490" h="4186171">
                <a:moveTo>
                  <a:pt x="9049" y="0"/>
                </a:moveTo>
                <a:lnTo>
                  <a:pt x="6009490" y="0"/>
                </a:lnTo>
                <a:lnTo>
                  <a:pt x="6009490" y="4168273"/>
                </a:lnTo>
                <a:lnTo>
                  <a:pt x="5803951" y="4172925"/>
                </a:lnTo>
                <a:cubicBezTo>
                  <a:pt x="5729787" y="4171950"/>
                  <a:pt x="5655658" y="4168322"/>
                  <a:pt x="5581704" y="4162045"/>
                </a:cubicBezTo>
                <a:cubicBezTo>
                  <a:pt x="5474340" y="4154041"/>
                  <a:pt x="5366086" y="4142987"/>
                  <a:pt x="5259485" y="4163316"/>
                </a:cubicBezTo>
                <a:cubicBezTo>
                  <a:pt x="5142465" y="4185805"/>
                  <a:pt x="5025571" y="4185932"/>
                  <a:pt x="4907534" y="4180215"/>
                </a:cubicBezTo>
                <a:cubicBezTo>
                  <a:pt x="4806650" y="4175387"/>
                  <a:pt x="4706147" y="4149975"/>
                  <a:pt x="4604501" y="4176784"/>
                </a:cubicBezTo>
                <a:cubicBezTo>
                  <a:pt x="4594387" y="4178258"/>
                  <a:pt x="4584082" y="4177826"/>
                  <a:pt x="4574133" y="4175514"/>
                </a:cubicBezTo>
                <a:cubicBezTo>
                  <a:pt x="4462958" y="4160140"/>
                  <a:pt x="4351020" y="4172718"/>
                  <a:pt x="4239463" y="4168398"/>
                </a:cubicBezTo>
                <a:cubicBezTo>
                  <a:pt x="4188005" y="4166365"/>
                  <a:pt x="4135530" y="4167509"/>
                  <a:pt x="4084706" y="4162045"/>
                </a:cubicBezTo>
                <a:cubicBezTo>
                  <a:pt x="3968067" y="4149594"/>
                  <a:pt x="3851682" y="4142987"/>
                  <a:pt x="3736314" y="4172337"/>
                </a:cubicBezTo>
                <a:cubicBezTo>
                  <a:pt x="3702643" y="4180253"/>
                  <a:pt x="3668235" y="4184509"/>
                  <a:pt x="3633650" y="4185043"/>
                </a:cubicBezTo>
                <a:cubicBezTo>
                  <a:pt x="3520696" y="4189109"/>
                  <a:pt x="3408122" y="4181358"/>
                  <a:pt x="3295549" y="4175005"/>
                </a:cubicBezTo>
                <a:cubicBezTo>
                  <a:pt x="3217408" y="4170558"/>
                  <a:pt x="3139394" y="4160902"/>
                  <a:pt x="3061127" y="4169034"/>
                </a:cubicBezTo>
                <a:cubicBezTo>
                  <a:pt x="3015640" y="4173735"/>
                  <a:pt x="2969772" y="4173735"/>
                  <a:pt x="2924285" y="4169034"/>
                </a:cubicBezTo>
                <a:cubicBezTo>
                  <a:pt x="2840452" y="4159212"/>
                  <a:pt x="2755870" y="4157382"/>
                  <a:pt x="2671694" y="4163570"/>
                </a:cubicBezTo>
                <a:cubicBezTo>
                  <a:pt x="2546033" y="4174370"/>
                  <a:pt x="2420500" y="4183391"/>
                  <a:pt x="2294459" y="4166238"/>
                </a:cubicBezTo>
                <a:cubicBezTo>
                  <a:pt x="2222976" y="4155006"/>
                  <a:pt x="2150298" y="4153685"/>
                  <a:pt x="2078460" y="4162300"/>
                </a:cubicBezTo>
                <a:cubicBezTo>
                  <a:pt x="1907313" y="4186314"/>
                  <a:pt x="1735785" y="4178563"/>
                  <a:pt x="1564257" y="4168653"/>
                </a:cubicBezTo>
                <a:cubicBezTo>
                  <a:pt x="1449650" y="4161918"/>
                  <a:pt x="1334536" y="4149594"/>
                  <a:pt x="1220183" y="4165857"/>
                </a:cubicBezTo>
                <a:cubicBezTo>
                  <a:pt x="1074321" y="4186186"/>
                  <a:pt x="928331" y="4179452"/>
                  <a:pt x="782087" y="4173481"/>
                </a:cubicBezTo>
                <a:cubicBezTo>
                  <a:pt x="674723" y="4169034"/>
                  <a:pt x="567232" y="4155565"/>
                  <a:pt x="459614" y="4172210"/>
                </a:cubicBezTo>
                <a:cubicBezTo>
                  <a:pt x="448535" y="4173722"/>
                  <a:pt x="437265" y="4172591"/>
                  <a:pt x="426706" y="4168907"/>
                </a:cubicBezTo>
                <a:cubicBezTo>
                  <a:pt x="385869" y="4155464"/>
                  <a:pt x="342085" y="4153660"/>
                  <a:pt x="300283" y="4163697"/>
                </a:cubicBezTo>
                <a:cubicBezTo>
                  <a:pt x="223159" y="4180596"/>
                  <a:pt x="146162" y="4187965"/>
                  <a:pt x="67640" y="4172591"/>
                </a:cubicBezTo>
                <a:lnTo>
                  <a:pt x="14015" y="4169393"/>
                </a:lnTo>
                <a:lnTo>
                  <a:pt x="28554" y="3856095"/>
                </a:lnTo>
                <a:cubicBezTo>
                  <a:pt x="30458" y="3735660"/>
                  <a:pt x="27412" y="3615306"/>
                  <a:pt x="15626" y="3495237"/>
                </a:cubicBezTo>
                <a:cubicBezTo>
                  <a:pt x="-847" y="3348740"/>
                  <a:pt x="-4304" y="3201174"/>
                  <a:pt x="5296" y="3054118"/>
                </a:cubicBezTo>
                <a:cubicBezTo>
                  <a:pt x="11786" y="2969961"/>
                  <a:pt x="18539" y="2885804"/>
                  <a:pt x="22776" y="2801522"/>
                </a:cubicBezTo>
                <a:cubicBezTo>
                  <a:pt x="28180" y="2681630"/>
                  <a:pt x="25173" y="2561524"/>
                  <a:pt x="13771" y="2442014"/>
                </a:cubicBezTo>
                <a:cubicBezTo>
                  <a:pt x="4237" y="2350879"/>
                  <a:pt x="3177" y="2259120"/>
                  <a:pt x="10593" y="2167807"/>
                </a:cubicBezTo>
                <a:cubicBezTo>
                  <a:pt x="25690" y="2012336"/>
                  <a:pt x="9931" y="1856863"/>
                  <a:pt x="5032" y="1701516"/>
                </a:cubicBezTo>
                <a:cubicBezTo>
                  <a:pt x="-3577" y="1415742"/>
                  <a:pt x="20393" y="1130095"/>
                  <a:pt x="9666" y="844320"/>
                </a:cubicBezTo>
                <a:cubicBezTo>
                  <a:pt x="3841" y="702958"/>
                  <a:pt x="16420" y="561723"/>
                  <a:pt x="9666" y="420361"/>
                </a:cubicBezTo>
                <a:cubicBezTo>
                  <a:pt x="4105" y="319805"/>
                  <a:pt x="397" y="219250"/>
                  <a:pt x="4105" y="118568"/>
                </a:cubicBezTo>
                <a:cubicBezTo>
                  <a:pt x="5164" y="91109"/>
                  <a:pt x="5826" y="63523"/>
                  <a:pt x="9534" y="3644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sketch line">
            <a:extLst>
              <a:ext uri="{FF2B5EF4-FFF2-40B4-BE49-F238E27FC236}">
                <a16:creationId xmlns:a16="http://schemas.microsoft.com/office/drawing/2014/main" id="{28C31856-6ABF-41FD-B683-B06E5FFF92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5598439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6440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6F6C81D-2125-489E-A60B-E71C77A21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Imprint MT Shadow" panose="04020605060303030202" pitchFamily="82" charset="0"/>
              </a:rPr>
              <a:t>Winter tourism and traffic communication network</a:t>
            </a:r>
            <a:endParaRPr lang="hr-HR" b="1" dirty="0">
              <a:latin typeface="Imprint MT Shadow" panose="04020605060303030202" pitchFamily="82" charset="0"/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7CDCA0FF-F0CD-4F0D-BBDE-D30CB3F8E4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41536"/>
            <a:ext cx="11157488" cy="4716463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n-US" b="1" dirty="0">
                <a:latin typeface="Aparajita" panose="020B0604020202020204" pitchFamily="34" charset="0"/>
                <a:cs typeface="Aparajita" panose="020B0604020202020204" pitchFamily="34" charset="0"/>
              </a:rPr>
              <a:t>Is it possible to attract tourists to </a:t>
            </a:r>
            <a:r>
              <a:rPr lang="en-US" b="1" dirty="0" err="1">
                <a:latin typeface="Aparajita" panose="020B0604020202020204" pitchFamily="34" charset="0"/>
                <a:cs typeface="Aparajita" panose="020B0604020202020204" pitchFamily="34" charset="0"/>
              </a:rPr>
              <a:t>Bol</a:t>
            </a:r>
            <a:r>
              <a:rPr lang="en-US" b="1" dirty="0">
                <a:latin typeface="Aparajita" panose="020B0604020202020204" pitchFamily="34" charset="0"/>
                <a:cs typeface="Aparajita" panose="020B0604020202020204" pitchFamily="34" charset="0"/>
              </a:rPr>
              <a:t> in winter also and how?</a:t>
            </a:r>
          </a:p>
          <a:p>
            <a:pPr marL="0" indent="0" algn="just">
              <a:buNone/>
            </a:pPr>
            <a:endParaRPr lang="en-US" dirty="0">
              <a:latin typeface="Aparajita" panose="020B0604020202020204" pitchFamily="34" charset="0"/>
              <a:cs typeface="Aparajita" panose="020B0604020202020204" pitchFamily="34" charset="0"/>
            </a:endParaRPr>
          </a:p>
          <a:p>
            <a:pPr marL="0" indent="0" algn="just">
              <a:buNone/>
            </a:pPr>
            <a:r>
              <a:rPr lang="en-US" u="sng" dirty="0">
                <a:latin typeface="Aparajita" panose="020B0604020202020204" pitchFamily="34" charset="0"/>
                <a:cs typeface="Aparajita" panose="020B0604020202020204" pitchFamily="34" charset="0"/>
              </a:rPr>
              <a:t>MR MARINKOVIĆ</a:t>
            </a:r>
            <a:r>
              <a:rPr lang="en-US" dirty="0">
                <a:latin typeface="Aparajita" panose="020B0604020202020204" pitchFamily="34" charset="0"/>
                <a:cs typeface="Aparajita" panose="020B0604020202020204" pitchFamily="34" charset="0"/>
              </a:rPr>
              <a:t>: I don’t think so because it’s not affordable to open hotels for a small number of</a:t>
            </a:r>
            <a:r>
              <a:rPr lang="hr-HR" dirty="0">
                <a:latin typeface="Aparajita" panose="020B0604020202020204" pitchFamily="34" charset="0"/>
                <a:cs typeface="Aparajita" panose="020B0604020202020204" pitchFamily="34" charset="0"/>
              </a:rPr>
              <a:t> </a:t>
            </a:r>
            <a:r>
              <a:rPr lang="en-US" dirty="0">
                <a:latin typeface="Aparajita" panose="020B0604020202020204" pitchFamily="34" charset="0"/>
                <a:cs typeface="Aparajita" panose="020B0604020202020204" pitchFamily="34" charset="0"/>
              </a:rPr>
              <a:t>guests and our destinations aren’t ready to whole-year arrangements.</a:t>
            </a:r>
            <a:endParaRPr lang="hr-HR" dirty="0">
              <a:latin typeface="Aparajita" panose="020B0604020202020204" pitchFamily="34" charset="0"/>
              <a:cs typeface="Aparajita" panose="020B0604020202020204" pitchFamily="34" charset="0"/>
            </a:endParaRPr>
          </a:p>
          <a:p>
            <a:pPr marL="0" indent="0" algn="just">
              <a:buNone/>
            </a:pPr>
            <a:endParaRPr lang="hr-HR" b="1" dirty="0">
              <a:latin typeface="Aparajita" panose="020B0604020202020204" pitchFamily="34" charset="0"/>
              <a:cs typeface="Aparajita" panose="020B0604020202020204" pitchFamily="34" charset="0"/>
            </a:endParaRPr>
          </a:p>
          <a:p>
            <a:pPr marL="0" indent="0" algn="just">
              <a:buNone/>
            </a:pPr>
            <a:r>
              <a:rPr lang="en-US" b="1" dirty="0">
                <a:latin typeface="Aparajita" panose="020B0604020202020204" pitchFamily="34" charset="0"/>
                <a:cs typeface="Aparajita" panose="020B0604020202020204" pitchFamily="34" charset="0"/>
              </a:rPr>
              <a:t>Is it easy to access </a:t>
            </a:r>
            <a:r>
              <a:rPr lang="en-US" b="1" dirty="0" err="1">
                <a:latin typeface="Aparajita" panose="020B0604020202020204" pitchFamily="34" charset="0"/>
                <a:cs typeface="Aparajita" panose="020B0604020202020204" pitchFamily="34" charset="0"/>
              </a:rPr>
              <a:t>Bol</a:t>
            </a:r>
            <a:r>
              <a:rPr lang="en-US" b="1" dirty="0">
                <a:latin typeface="Aparajita" panose="020B0604020202020204" pitchFamily="34" charset="0"/>
                <a:cs typeface="Aparajita" panose="020B0604020202020204" pitchFamily="34" charset="0"/>
              </a:rPr>
              <a:t> and is it necessary to work on traffic communication network</a:t>
            </a:r>
            <a:r>
              <a:rPr lang="hr-HR" b="1" dirty="0">
                <a:latin typeface="Aparajita" panose="020B0604020202020204" pitchFamily="34" charset="0"/>
                <a:cs typeface="Aparajita" panose="020B0604020202020204" pitchFamily="34" charset="0"/>
              </a:rPr>
              <a:t>?</a:t>
            </a:r>
          </a:p>
          <a:p>
            <a:pPr marL="0" indent="0" algn="just">
              <a:buNone/>
            </a:pPr>
            <a:endParaRPr lang="en-US" b="1" dirty="0">
              <a:latin typeface="Aparajita" panose="020B0604020202020204" pitchFamily="34" charset="0"/>
              <a:cs typeface="Aparajita" panose="020B0604020202020204" pitchFamily="34" charset="0"/>
            </a:endParaRPr>
          </a:p>
          <a:p>
            <a:pPr marL="0" indent="0" algn="just">
              <a:buNone/>
            </a:pPr>
            <a:r>
              <a:rPr lang="en-US" u="sng" dirty="0">
                <a:latin typeface="Aparajita" panose="020B0604020202020204" pitchFamily="34" charset="0"/>
                <a:cs typeface="Aparajita" panose="020B0604020202020204" pitchFamily="34" charset="0"/>
              </a:rPr>
              <a:t>MR MARINKOVIĆ</a:t>
            </a:r>
            <a:r>
              <a:rPr lang="en-US" dirty="0">
                <a:latin typeface="Aparajita" panose="020B0604020202020204" pitchFamily="34" charset="0"/>
                <a:cs typeface="Aparajita" panose="020B0604020202020204" pitchFamily="34" charset="0"/>
              </a:rPr>
              <a:t>: It is definitely necessary to work on traffic communication network because tourists</a:t>
            </a:r>
            <a:r>
              <a:rPr lang="hr-HR" dirty="0">
                <a:latin typeface="Aparajita" panose="020B0604020202020204" pitchFamily="34" charset="0"/>
                <a:cs typeface="Aparajita" panose="020B0604020202020204" pitchFamily="34" charset="0"/>
              </a:rPr>
              <a:t> l</a:t>
            </a:r>
            <a:r>
              <a:rPr lang="en-US" dirty="0" err="1">
                <a:latin typeface="Aparajita" panose="020B0604020202020204" pitchFamily="34" charset="0"/>
                <a:cs typeface="Aparajita" panose="020B0604020202020204" pitchFamily="34" charset="0"/>
              </a:rPr>
              <a:t>ose</a:t>
            </a:r>
            <a:r>
              <a:rPr lang="en-US" dirty="0">
                <a:latin typeface="Aparajita" panose="020B0604020202020204" pitchFamily="34" charset="0"/>
                <a:cs typeface="Aparajita" panose="020B0604020202020204" pitchFamily="34" charset="0"/>
              </a:rPr>
              <a:t> a lot of time coming to </a:t>
            </a:r>
            <a:r>
              <a:rPr lang="en-US" dirty="0" err="1">
                <a:latin typeface="Aparajita" panose="020B0604020202020204" pitchFamily="34" charset="0"/>
                <a:cs typeface="Aparajita" panose="020B0604020202020204" pitchFamily="34" charset="0"/>
              </a:rPr>
              <a:t>Bol</a:t>
            </a:r>
            <a:r>
              <a:rPr lang="en-US" dirty="0">
                <a:latin typeface="Aparajita" panose="020B0604020202020204" pitchFamily="34" charset="0"/>
                <a:cs typeface="Aparajita" panose="020B0604020202020204" pitchFamily="34" charset="0"/>
              </a:rPr>
              <a:t> and going back, which leads to a shorter staying in Bol. </a:t>
            </a:r>
            <a:r>
              <a:rPr lang="en-US" dirty="0" err="1">
                <a:latin typeface="Aparajita" panose="020B0604020202020204" pitchFamily="34" charset="0"/>
                <a:cs typeface="Aparajita" panose="020B0604020202020204" pitchFamily="34" charset="0"/>
              </a:rPr>
              <a:t>Brač</a:t>
            </a:r>
            <a:r>
              <a:rPr lang="en-US" dirty="0">
                <a:latin typeface="Aparajita" panose="020B0604020202020204" pitchFamily="34" charset="0"/>
                <a:cs typeface="Aparajita" panose="020B0604020202020204" pitchFamily="34" charset="0"/>
              </a:rPr>
              <a:t> is the</a:t>
            </a:r>
            <a:r>
              <a:rPr lang="hr-HR" dirty="0">
                <a:latin typeface="Aparajita" panose="020B0604020202020204" pitchFamily="34" charset="0"/>
                <a:cs typeface="Aparajita" panose="020B0604020202020204" pitchFamily="34" charset="0"/>
              </a:rPr>
              <a:t> </a:t>
            </a:r>
            <a:r>
              <a:rPr lang="en-US" dirty="0">
                <a:latin typeface="Aparajita" panose="020B0604020202020204" pitchFamily="34" charset="0"/>
                <a:cs typeface="Aparajita" panose="020B0604020202020204" pitchFamily="34" charset="0"/>
              </a:rPr>
              <a:t>only Croatian island with its airport, but its advantages haven’t been fully exploited.</a:t>
            </a:r>
            <a:endParaRPr lang="hr-HR" dirty="0"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24426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4051372-9123-47C5-97CD-08D89B4F6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800" b="1" dirty="0">
                <a:latin typeface="Imprint MT Shadow" panose="04020605060303030202" pitchFamily="82" charset="0"/>
              </a:rPr>
              <a:t>Waste </a:t>
            </a:r>
            <a:r>
              <a:rPr lang="hr-HR" sz="4800" b="1" dirty="0" err="1">
                <a:latin typeface="Imprint MT Shadow" panose="04020605060303030202" pitchFamily="82" charset="0"/>
              </a:rPr>
              <a:t>and</a:t>
            </a:r>
            <a:r>
              <a:rPr lang="hr-HR" sz="4800" b="1" dirty="0">
                <a:latin typeface="Imprint MT Shadow" panose="04020605060303030202" pitchFamily="82" charset="0"/>
              </a:rPr>
              <a:t> </a:t>
            </a:r>
            <a:r>
              <a:rPr lang="hr-HR" sz="4800" b="1" dirty="0" err="1">
                <a:latin typeface="Imprint MT Shadow" panose="04020605060303030202" pitchFamily="82" charset="0"/>
              </a:rPr>
              <a:t>sustainability</a:t>
            </a:r>
            <a:endParaRPr lang="hr-HR" sz="4800" b="1" dirty="0">
              <a:latin typeface="Imprint MT Shadow" panose="04020605060303030202" pitchFamily="82" charset="0"/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44A88A93-21DC-467A-A8C2-556ABBF488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41537"/>
            <a:ext cx="10515600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b="1" dirty="0" err="1">
                <a:latin typeface="Aparajita" panose="020B0604020202020204" pitchFamily="34" charset="0"/>
                <a:cs typeface="Aparajita" panose="020B0604020202020204" pitchFamily="34" charset="0"/>
              </a:rPr>
              <a:t>Mr</a:t>
            </a:r>
            <a:r>
              <a:rPr lang="en-US" b="1" dirty="0">
                <a:latin typeface="Aparajita" panose="020B0604020202020204" pitchFamily="34" charset="0"/>
                <a:cs typeface="Aparajita" panose="020B0604020202020204" pitchFamily="34" charset="0"/>
              </a:rPr>
              <a:t> </a:t>
            </a:r>
            <a:r>
              <a:rPr lang="en-US" b="1" dirty="0" err="1">
                <a:latin typeface="Aparajita" panose="020B0604020202020204" pitchFamily="34" charset="0"/>
                <a:cs typeface="Aparajita" panose="020B0604020202020204" pitchFamily="34" charset="0"/>
              </a:rPr>
              <a:t>Marinković</a:t>
            </a:r>
            <a:r>
              <a:rPr lang="en-US" b="1" dirty="0">
                <a:latin typeface="Aparajita" panose="020B0604020202020204" pitchFamily="34" charset="0"/>
                <a:cs typeface="Aparajita" panose="020B0604020202020204" pitchFamily="34" charset="0"/>
              </a:rPr>
              <a:t>, what is in your opinion in our power to sustain the island of </a:t>
            </a:r>
            <a:r>
              <a:rPr lang="en-US" b="1" dirty="0" err="1">
                <a:latin typeface="Aparajita" panose="020B0604020202020204" pitchFamily="34" charset="0"/>
                <a:cs typeface="Aparajita" panose="020B0604020202020204" pitchFamily="34" charset="0"/>
              </a:rPr>
              <a:t>Brač</a:t>
            </a:r>
            <a:r>
              <a:rPr lang="en-US" b="1" dirty="0">
                <a:latin typeface="Aparajita" panose="020B0604020202020204" pitchFamily="34" charset="0"/>
                <a:cs typeface="Aparajita" panose="020B0604020202020204" pitchFamily="34" charset="0"/>
              </a:rPr>
              <a:t> clean,</a:t>
            </a:r>
            <a:r>
              <a:rPr lang="hr-HR" b="1" dirty="0">
                <a:latin typeface="Aparajita" panose="020B0604020202020204" pitchFamily="34" charset="0"/>
                <a:cs typeface="Aparajita" panose="020B0604020202020204" pitchFamily="34" charset="0"/>
              </a:rPr>
              <a:t> </a:t>
            </a:r>
            <a:r>
              <a:rPr lang="en-US" b="1" dirty="0">
                <a:latin typeface="Aparajita" panose="020B0604020202020204" pitchFamily="34" charset="0"/>
                <a:cs typeface="Aparajita" panose="020B0604020202020204" pitchFamily="34" charset="0"/>
              </a:rPr>
              <a:t>without contributing to its further pollution ?</a:t>
            </a:r>
            <a:endParaRPr lang="hr-HR" b="1" dirty="0">
              <a:latin typeface="Aparajita" panose="020B0604020202020204" pitchFamily="34" charset="0"/>
              <a:cs typeface="Aparajita" panose="020B0604020202020204" pitchFamily="34" charset="0"/>
            </a:endParaRPr>
          </a:p>
          <a:p>
            <a:pPr marL="0" indent="0" algn="just">
              <a:buNone/>
            </a:pPr>
            <a:endParaRPr lang="en-US" b="1" dirty="0">
              <a:latin typeface="Aparajita" panose="020B0604020202020204" pitchFamily="34" charset="0"/>
              <a:cs typeface="Aparajita" panose="020B0604020202020204" pitchFamily="34" charset="0"/>
            </a:endParaRPr>
          </a:p>
          <a:p>
            <a:pPr marL="0" indent="0" algn="just">
              <a:buNone/>
            </a:pPr>
            <a:r>
              <a:rPr lang="en-US" u="sng" dirty="0">
                <a:latin typeface="Aparajita" panose="020B0604020202020204" pitchFamily="34" charset="0"/>
                <a:cs typeface="Aparajita" panose="020B0604020202020204" pitchFamily="34" charset="0"/>
              </a:rPr>
              <a:t>MR MARINKOVIĆ</a:t>
            </a:r>
            <a:r>
              <a:rPr lang="en-US" dirty="0">
                <a:latin typeface="Aparajita" panose="020B0604020202020204" pitchFamily="34" charset="0"/>
                <a:cs typeface="Aparajita" panose="020B0604020202020204" pitchFamily="34" charset="0"/>
              </a:rPr>
              <a:t>: Our island has issues with garbage, garbage collection and landfills. There are two</a:t>
            </a:r>
            <a:r>
              <a:rPr lang="hr-HR" dirty="0">
                <a:latin typeface="Aparajita" panose="020B0604020202020204" pitchFamily="34" charset="0"/>
                <a:cs typeface="Aparajita" panose="020B0604020202020204" pitchFamily="34" charset="0"/>
              </a:rPr>
              <a:t> </a:t>
            </a:r>
            <a:r>
              <a:rPr lang="en-US" dirty="0">
                <a:latin typeface="Aparajita" panose="020B0604020202020204" pitchFamily="34" charset="0"/>
                <a:cs typeface="Aparajita" panose="020B0604020202020204" pitchFamily="34" charset="0"/>
              </a:rPr>
              <a:t>landfills on the island and they are half-illegal. I see the solution in transporting waste off the island</a:t>
            </a:r>
            <a:r>
              <a:rPr lang="hr-HR" dirty="0">
                <a:latin typeface="Aparajita" panose="020B0604020202020204" pitchFamily="34" charset="0"/>
                <a:cs typeface="Aparajita" panose="020B0604020202020204" pitchFamily="34" charset="0"/>
              </a:rPr>
              <a:t>, </a:t>
            </a:r>
            <a:r>
              <a:rPr lang="en-US" dirty="0">
                <a:latin typeface="Aparajita" panose="020B0604020202020204" pitchFamily="34" charset="0"/>
                <a:cs typeface="Aparajita" panose="020B0604020202020204" pitchFamily="34" charset="0"/>
              </a:rPr>
              <a:t>constructing a common wasteland or recycling and energy production. These solutions would</a:t>
            </a:r>
            <a:r>
              <a:rPr lang="hr-HR" dirty="0">
                <a:latin typeface="Aparajita" panose="020B0604020202020204" pitchFamily="34" charset="0"/>
                <a:cs typeface="Aparajita" panose="020B0604020202020204" pitchFamily="34" charset="0"/>
              </a:rPr>
              <a:t> </a:t>
            </a:r>
            <a:r>
              <a:rPr lang="en-US" dirty="0">
                <a:latin typeface="Aparajita" panose="020B0604020202020204" pitchFamily="34" charset="0"/>
                <a:cs typeface="Aparajita" panose="020B0604020202020204" pitchFamily="34" charset="0"/>
              </a:rPr>
              <a:t>contribute to the island’s sustainability because current approaches create problems like bad smell</a:t>
            </a:r>
            <a:r>
              <a:rPr lang="hr-HR" dirty="0">
                <a:latin typeface="Aparajita" panose="020B0604020202020204" pitchFamily="34" charset="0"/>
                <a:cs typeface="Aparajita" panose="020B0604020202020204" pitchFamily="34" charset="0"/>
              </a:rPr>
              <a:t> </a:t>
            </a:r>
            <a:r>
              <a:rPr lang="en-US" dirty="0">
                <a:latin typeface="Aparajita" panose="020B0604020202020204" pitchFamily="34" charset="0"/>
                <a:cs typeface="Aparajita" panose="020B0604020202020204" pitchFamily="34" charset="0"/>
              </a:rPr>
              <a:t>and smoke.</a:t>
            </a:r>
            <a:endParaRPr lang="hr-HR" dirty="0"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19128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6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50671C3-D800-42E4-8607-293BBFF918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n-US" b="1" dirty="0">
                <a:latin typeface="Aparajita" panose="020B0604020202020204" pitchFamily="34" charset="0"/>
                <a:cs typeface="Aparajita" panose="020B0604020202020204" pitchFamily="34" charset="0"/>
              </a:rPr>
              <a:t>We have heard that there are cards for garbage disposal here in </a:t>
            </a:r>
            <a:r>
              <a:rPr lang="en-US" b="1" dirty="0" err="1">
                <a:latin typeface="Aparajita" panose="020B0604020202020204" pitchFamily="34" charset="0"/>
                <a:cs typeface="Aparajita" panose="020B0604020202020204" pitchFamily="34" charset="0"/>
              </a:rPr>
              <a:t>Bol</a:t>
            </a:r>
            <a:r>
              <a:rPr lang="en-US" b="1" dirty="0">
                <a:latin typeface="Aparajita" panose="020B0604020202020204" pitchFamily="34" charset="0"/>
                <a:cs typeface="Aparajita" panose="020B0604020202020204" pitchFamily="34" charset="0"/>
              </a:rPr>
              <a:t>, how do they function?</a:t>
            </a:r>
            <a:endParaRPr lang="hr-HR" b="1" dirty="0">
              <a:latin typeface="Aparajita" panose="020B0604020202020204" pitchFamily="34" charset="0"/>
              <a:cs typeface="Aparajita" panose="020B0604020202020204" pitchFamily="34" charset="0"/>
            </a:endParaRPr>
          </a:p>
          <a:p>
            <a:pPr marL="0" indent="0" algn="just">
              <a:buNone/>
            </a:pPr>
            <a:endParaRPr lang="en-US" b="1" dirty="0">
              <a:latin typeface="Aparajita" panose="020B0604020202020204" pitchFamily="34" charset="0"/>
              <a:cs typeface="Aparajita" panose="020B0604020202020204" pitchFamily="34" charset="0"/>
            </a:endParaRPr>
          </a:p>
          <a:p>
            <a:pPr marL="0" indent="0" algn="just">
              <a:buNone/>
            </a:pPr>
            <a:r>
              <a:rPr lang="en-US" u="sng" dirty="0">
                <a:latin typeface="Aparajita" panose="020B0604020202020204" pitchFamily="34" charset="0"/>
                <a:cs typeface="Aparajita" panose="020B0604020202020204" pitchFamily="34" charset="0"/>
              </a:rPr>
              <a:t>MR MARINKOVIĆ</a:t>
            </a:r>
            <a:r>
              <a:rPr lang="en-US" dirty="0">
                <a:latin typeface="Aparajita" panose="020B0604020202020204" pitchFamily="34" charset="0"/>
                <a:cs typeface="Aparajita" panose="020B0604020202020204" pitchFamily="34" charset="0"/>
              </a:rPr>
              <a:t>: These cards open dumpsters and it is allowed to throw garbage a fixed number of</a:t>
            </a:r>
            <a:r>
              <a:rPr lang="hr-HR" dirty="0">
                <a:latin typeface="Aparajita" panose="020B0604020202020204" pitchFamily="34" charset="0"/>
                <a:cs typeface="Aparajita" panose="020B0604020202020204" pitchFamily="34" charset="0"/>
              </a:rPr>
              <a:t> </a:t>
            </a:r>
            <a:r>
              <a:rPr lang="en-US" dirty="0">
                <a:latin typeface="Aparajita" panose="020B0604020202020204" pitchFamily="34" charset="0"/>
                <a:cs typeface="Aparajita" panose="020B0604020202020204" pitchFamily="34" charset="0"/>
              </a:rPr>
              <a:t>times, if that number is exceeded, you have to pay a certain amount of money every time a dumpster</a:t>
            </a:r>
            <a:r>
              <a:rPr lang="hr-HR" dirty="0">
                <a:latin typeface="Aparajita" panose="020B0604020202020204" pitchFamily="34" charset="0"/>
                <a:cs typeface="Aparajita" panose="020B0604020202020204" pitchFamily="34" charset="0"/>
              </a:rPr>
              <a:t> </a:t>
            </a:r>
            <a:r>
              <a:rPr lang="en-US" dirty="0">
                <a:latin typeface="Aparajita" panose="020B0604020202020204" pitchFamily="34" charset="0"/>
                <a:cs typeface="Aparajita" panose="020B0604020202020204" pitchFamily="34" charset="0"/>
              </a:rPr>
              <a:t>is opened, it costs one euro according to the price list.</a:t>
            </a:r>
            <a:endParaRPr lang="hr-HR" dirty="0"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98483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6000"/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6105F41-6082-46D2-B5A6-33D7C9567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800" b="1" dirty="0" err="1">
                <a:latin typeface="Imprint MT Shadow" panose="04020605060303030202" pitchFamily="82" charset="0"/>
              </a:rPr>
              <a:t>Attractions</a:t>
            </a:r>
            <a:endParaRPr lang="hr-HR" sz="4800" b="1" dirty="0">
              <a:latin typeface="Imprint MT Shadow" panose="04020605060303030202" pitchFamily="82" charset="0"/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DAEE102-8349-413B-B913-C5E06B23C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54144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en-US" b="1" dirty="0">
                <a:latin typeface="Aparajita" panose="020B0604020202020204" pitchFamily="34" charset="0"/>
                <a:cs typeface="Aparajita" panose="020B0604020202020204" pitchFamily="34" charset="0"/>
              </a:rPr>
              <a:t>What do you think, is our island appealing to tourists because of our culture, tradition,</a:t>
            </a:r>
            <a:r>
              <a:rPr lang="hr-HR" b="1" dirty="0">
                <a:latin typeface="Aparajita" panose="020B0604020202020204" pitchFamily="34" charset="0"/>
                <a:cs typeface="Aparajita" panose="020B0604020202020204" pitchFamily="34" charset="0"/>
              </a:rPr>
              <a:t> n</a:t>
            </a:r>
            <a:r>
              <a:rPr lang="en-US" b="1" dirty="0" err="1">
                <a:latin typeface="Aparajita" panose="020B0604020202020204" pitchFamily="34" charset="0"/>
                <a:cs typeface="Aparajita" panose="020B0604020202020204" pitchFamily="34" charset="0"/>
              </a:rPr>
              <a:t>ature</a:t>
            </a:r>
            <a:r>
              <a:rPr lang="en-US" b="1" dirty="0">
                <a:latin typeface="Aparajita" panose="020B0604020202020204" pitchFamily="34" charset="0"/>
                <a:cs typeface="Aparajita" panose="020B0604020202020204" pitchFamily="34" charset="0"/>
              </a:rPr>
              <a:t> or something else?</a:t>
            </a:r>
          </a:p>
          <a:p>
            <a:pPr algn="just"/>
            <a:endParaRPr lang="en-US" dirty="0">
              <a:latin typeface="Aparajita" panose="020B0604020202020204" pitchFamily="34" charset="0"/>
              <a:cs typeface="Aparajita" panose="020B0604020202020204" pitchFamily="34" charset="0"/>
            </a:endParaRPr>
          </a:p>
          <a:p>
            <a:pPr marL="0" indent="0" algn="just">
              <a:buNone/>
            </a:pPr>
            <a:r>
              <a:rPr lang="en-US" u="sng" dirty="0">
                <a:latin typeface="Aparajita" panose="020B0604020202020204" pitchFamily="34" charset="0"/>
                <a:cs typeface="Aparajita" panose="020B0604020202020204" pitchFamily="34" charset="0"/>
              </a:rPr>
              <a:t>MR MARKITO</a:t>
            </a:r>
            <a:r>
              <a:rPr lang="en-US" dirty="0">
                <a:latin typeface="Aparajita" panose="020B0604020202020204" pitchFamily="34" charset="0"/>
                <a:cs typeface="Aparajita" panose="020B0604020202020204" pitchFamily="34" charset="0"/>
              </a:rPr>
              <a:t>: Everything of the above, but the dominant attractions are beautiful natural </a:t>
            </a:r>
            <a:r>
              <a:rPr lang="en-US" dirty="0" err="1">
                <a:latin typeface="Aparajita" panose="020B0604020202020204" pitchFamily="34" charset="0"/>
                <a:cs typeface="Aparajita" panose="020B0604020202020204" pitchFamily="34" charset="0"/>
              </a:rPr>
              <a:t>spots,followed</a:t>
            </a:r>
            <a:r>
              <a:rPr lang="en-US" dirty="0">
                <a:latin typeface="Aparajita" panose="020B0604020202020204" pitchFamily="34" charset="0"/>
                <a:cs typeface="Aparajita" panose="020B0604020202020204" pitchFamily="34" charset="0"/>
              </a:rPr>
              <a:t> by culture, tradition and </a:t>
            </a:r>
            <a:r>
              <a:rPr lang="en-US" dirty="0" err="1">
                <a:latin typeface="Aparajita" panose="020B0604020202020204" pitchFamily="34" charset="0"/>
                <a:cs typeface="Aparajita" panose="020B0604020202020204" pitchFamily="34" charset="0"/>
              </a:rPr>
              <a:t>gastrono</a:t>
            </a:r>
            <a:r>
              <a:rPr lang="hr-HR" dirty="0">
                <a:latin typeface="Aparajita" panose="020B0604020202020204" pitchFamily="34" charset="0"/>
                <a:cs typeface="Aparajita" panose="020B0604020202020204" pitchFamily="34" charset="0"/>
              </a:rPr>
              <a:t>m</a:t>
            </a:r>
            <a:r>
              <a:rPr lang="en-US" dirty="0">
                <a:latin typeface="Aparajita" panose="020B0604020202020204" pitchFamily="34" charset="0"/>
                <a:cs typeface="Aparajita" panose="020B0604020202020204" pitchFamily="34" charset="0"/>
              </a:rPr>
              <a:t>y.</a:t>
            </a:r>
            <a:endParaRPr lang="hr-HR" dirty="0">
              <a:latin typeface="Aparajita" panose="020B0604020202020204" pitchFamily="34" charset="0"/>
              <a:cs typeface="Aparajita" panose="020B0604020202020204" pitchFamily="34" charset="0"/>
            </a:endParaRPr>
          </a:p>
          <a:p>
            <a:pPr marL="0" indent="0" algn="just">
              <a:buNone/>
            </a:pPr>
            <a:endParaRPr lang="hr-HR" dirty="0">
              <a:latin typeface="Aparajita" panose="020B0604020202020204" pitchFamily="34" charset="0"/>
              <a:cs typeface="Aparajita" panose="020B0604020202020204" pitchFamily="34" charset="0"/>
            </a:endParaRPr>
          </a:p>
          <a:p>
            <a:pPr marL="0" indent="0" algn="just">
              <a:buNone/>
            </a:pPr>
            <a:r>
              <a:rPr lang="en-US" b="1" dirty="0">
                <a:latin typeface="Aparajita" panose="020B0604020202020204" pitchFamily="34" charset="0"/>
                <a:cs typeface="Aparajita" panose="020B0604020202020204" pitchFamily="34" charset="0"/>
              </a:rPr>
              <a:t>Apart from Golden Cape, what are other factors which make </a:t>
            </a:r>
            <a:r>
              <a:rPr lang="en-US" b="1" dirty="0" err="1">
                <a:latin typeface="Aparajita" panose="020B0604020202020204" pitchFamily="34" charset="0"/>
                <a:cs typeface="Aparajita" panose="020B0604020202020204" pitchFamily="34" charset="0"/>
              </a:rPr>
              <a:t>Bol</a:t>
            </a:r>
            <a:r>
              <a:rPr lang="en-US" b="1" dirty="0">
                <a:latin typeface="Aparajita" panose="020B0604020202020204" pitchFamily="34" charset="0"/>
                <a:cs typeface="Aparajita" panose="020B0604020202020204" pitchFamily="34" charset="0"/>
              </a:rPr>
              <a:t> a more attractive tourist</a:t>
            </a:r>
            <a:r>
              <a:rPr lang="hr-HR" b="1" dirty="0">
                <a:latin typeface="Aparajita" panose="020B0604020202020204" pitchFamily="34" charset="0"/>
                <a:cs typeface="Aparajita" panose="020B0604020202020204" pitchFamily="34" charset="0"/>
              </a:rPr>
              <a:t> </a:t>
            </a:r>
            <a:r>
              <a:rPr lang="en-US" b="1" dirty="0">
                <a:latin typeface="Aparajita" panose="020B0604020202020204" pitchFamily="34" charset="0"/>
                <a:cs typeface="Aparajita" panose="020B0604020202020204" pitchFamily="34" charset="0"/>
              </a:rPr>
              <a:t>destination than other places on the island?</a:t>
            </a:r>
            <a:endParaRPr lang="hr-HR" b="1" dirty="0">
              <a:latin typeface="Aparajita" panose="020B0604020202020204" pitchFamily="34" charset="0"/>
              <a:cs typeface="Aparajita" panose="020B0604020202020204" pitchFamily="34" charset="0"/>
            </a:endParaRPr>
          </a:p>
          <a:p>
            <a:pPr marL="0" indent="0" algn="just">
              <a:buNone/>
            </a:pPr>
            <a:endParaRPr lang="hr-HR" b="1" dirty="0">
              <a:latin typeface="Aparajita" panose="020B0604020202020204" pitchFamily="34" charset="0"/>
              <a:cs typeface="Aparajita" panose="020B0604020202020204" pitchFamily="34" charset="0"/>
            </a:endParaRPr>
          </a:p>
          <a:p>
            <a:pPr marL="0" indent="0" algn="just">
              <a:buNone/>
            </a:pPr>
            <a:r>
              <a:rPr lang="en-US" u="sng" dirty="0">
                <a:latin typeface="Aparajita" panose="020B0604020202020204" pitchFamily="34" charset="0"/>
                <a:cs typeface="Aparajita" panose="020B0604020202020204" pitchFamily="34" charset="0"/>
              </a:rPr>
              <a:t>MR MARINKOVIĆ</a:t>
            </a:r>
            <a:r>
              <a:rPr lang="en-US" dirty="0">
                <a:latin typeface="Aparajita" panose="020B0604020202020204" pitchFamily="34" charset="0"/>
                <a:cs typeface="Aparajita" panose="020B0604020202020204" pitchFamily="34" charset="0"/>
              </a:rPr>
              <a:t>: The unique shape of the Golden Cape enabled us to create a visual and verbal</a:t>
            </a:r>
            <a:r>
              <a:rPr lang="hr-HR" dirty="0">
                <a:latin typeface="Aparajita" panose="020B0604020202020204" pitchFamily="34" charset="0"/>
                <a:cs typeface="Aparajita" panose="020B0604020202020204" pitchFamily="34" charset="0"/>
              </a:rPr>
              <a:t> </a:t>
            </a:r>
            <a:r>
              <a:rPr lang="en-US" dirty="0">
                <a:latin typeface="Aparajita" panose="020B0604020202020204" pitchFamily="34" charset="0"/>
                <a:cs typeface="Aparajita" panose="020B0604020202020204" pitchFamily="34" charset="0"/>
              </a:rPr>
              <a:t>identity ( </a:t>
            </a:r>
            <a:r>
              <a:rPr lang="en-US" dirty="0" err="1">
                <a:latin typeface="Aparajita" panose="020B0604020202020204" pitchFamily="34" charset="0"/>
                <a:cs typeface="Aparajita" panose="020B0604020202020204" pitchFamily="34" charset="0"/>
              </a:rPr>
              <a:t>symBOL</a:t>
            </a:r>
            <a:r>
              <a:rPr lang="en-US" dirty="0">
                <a:latin typeface="Aparajita" panose="020B0604020202020204" pitchFamily="34" charset="0"/>
                <a:cs typeface="Aparajita" panose="020B0604020202020204" pitchFamily="34" charset="0"/>
              </a:rPr>
              <a:t> of the Adriatic). There are many activities tourists in </a:t>
            </a:r>
            <a:r>
              <a:rPr lang="en-US" dirty="0" err="1">
                <a:latin typeface="Aparajita" panose="020B0604020202020204" pitchFamily="34" charset="0"/>
                <a:cs typeface="Aparajita" panose="020B0604020202020204" pitchFamily="34" charset="0"/>
              </a:rPr>
              <a:t>Bol</a:t>
            </a:r>
            <a:r>
              <a:rPr lang="en-US" dirty="0">
                <a:latin typeface="Aparajita" panose="020B0604020202020204" pitchFamily="34" charset="0"/>
                <a:cs typeface="Aparajita" panose="020B0604020202020204" pitchFamily="34" charset="0"/>
              </a:rPr>
              <a:t> can enjoy: wind surf,</a:t>
            </a:r>
            <a:r>
              <a:rPr lang="hr-HR" dirty="0">
                <a:latin typeface="Aparajita" panose="020B0604020202020204" pitchFamily="34" charset="0"/>
                <a:cs typeface="Aparajita" panose="020B0604020202020204" pitchFamily="34" charset="0"/>
              </a:rPr>
              <a:t> </a:t>
            </a:r>
            <a:r>
              <a:rPr lang="en-US" dirty="0">
                <a:latin typeface="Aparajita" panose="020B0604020202020204" pitchFamily="34" charset="0"/>
                <a:cs typeface="Aparajita" panose="020B0604020202020204" pitchFamily="34" charset="0"/>
              </a:rPr>
              <a:t>tennis, scuba diving, cycling,</a:t>
            </a:r>
            <a:r>
              <a:rPr lang="hr-HR" dirty="0">
                <a:latin typeface="Aparajita" panose="020B0604020202020204" pitchFamily="34" charset="0"/>
                <a:cs typeface="Aparajita" panose="020B0604020202020204" pitchFamily="34" charset="0"/>
              </a:rPr>
              <a:t> </a:t>
            </a:r>
            <a:r>
              <a:rPr lang="en-US" dirty="0">
                <a:latin typeface="Aparajita" panose="020B0604020202020204" pitchFamily="34" charset="0"/>
                <a:cs typeface="Aparajita" panose="020B0604020202020204" pitchFamily="34" charset="0"/>
              </a:rPr>
              <a:t>hiking and trekking). Our movie about Wind Surf has won an award on</a:t>
            </a:r>
            <a:r>
              <a:rPr lang="hr-HR" dirty="0">
                <a:latin typeface="Aparajita" panose="020B0604020202020204" pitchFamily="34" charset="0"/>
                <a:cs typeface="Aparajita" panose="020B0604020202020204" pitchFamily="34" charset="0"/>
              </a:rPr>
              <a:t> </a:t>
            </a:r>
            <a:r>
              <a:rPr lang="en-US" dirty="0">
                <a:latin typeface="Aparajita" panose="020B0604020202020204" pitchFamily="34" charset="0"/>
                <a:cs typeface="Aparajita" panose="020B0604020202020204" pitchFamily="34" charset="0"/>
              </a:rPr>
              <a:t>the fair in Berlin. There are two cycling and three hiking routes.</a:t>
            </a:r>
            <a:endParaRPr lang="hr-HR" dirty="0"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7132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6740386-5DF7-41FD-AAC1-8762BA1F2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err="1">
                <a:latin typeface="Imprint MT Shadow" panose="04020605060303030202" pitchFamily="82" charset="0"/>
              </a:rPr>
              <a:t>Things</a:t>
            </a:r>
            <a:r>
              <a:rPr lang="hr-HR" b="1" dirty="0">
                <a:latin typeface="Imprint MT Shadow" panose="04020605060303030202" pitchFamily="82" charset="0"/>
              </a:rPr>
              <a:t> to </a:t>
            </a:r>
            <a:r>
              <a:rPr lang="hr-HR" b="1" dirty="0" err="1">
                <a:latin typeface="Imprint MT Shadow" panose="04020605060303030202" pitchFamily="82" charset="0"/>
              </a:rPr>
              <a:t>improve</a:t>
            </a:r>
            <a:endParaRPr lang="hr-HR" b="1" dirty="0">
              <a:latin typeface="Imprint MT Shadow" panose="04020605060303030202" pitchFamily="82" charset="0"/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2012862-EDE2-450F-92F9-83D26C2675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n-US" b="1" dirty="0">
                <a:latin typeface="Aparajita" panose="020B0604020202020204" pitchFamily="34" charset="0"/>
                <a:cs typeface="Aparajita" panose="020B0604020202020204" pitchFamily="34" charset="0"/>
              </a:rPr>
              <a:t>According to you, what would be disadvantages of tourist activities in </a:t>
            </a:r>
            <a:r>
              <a:rPr lang="en-US" b="1" dirty="0" err="1">
                <a:latin typeface="Aparajita" panose="020B0604020202020204" pitchFamily="34" charset="0"/>
                <a:cs typeface="Aparajita" panose="020B0604020202020204" pitchFamily="34" charset="0"/>
              </a:rPr>
              <a:t>Bol</a:t>
            </a:r>
            <a:r>
              <a:rPr lang="en-US" b="1" dirty="0">
                <a:latin typeface="Aparajita" panose="020B0604020202020204" pitchFamily="34" charset="0"/>
                <a:cs typeface="Aparajita" panose="020B0604020202020204" pitchFamily="34" charset="0"/>
              </a:rPr>
              <a:t>?</a:t>
            </a:r>
            <a:endParaRPr lang="hr-HR" b="1" dirty="0">
              <a:latin typeface="Aparajita" panose="020B0604020202020204" pitchFamily="34" charset="0"/>
              <a:cs typeface="Aparajita" panose="020B0604020202020204" pitchFamily="34" charset="0"/>
            </a:endParaRPr>
          </a:p>
          <a:p>
            <a:pPr marL="0" indent="0" algn="just">
              <a:buNone/>
            </a:pPr>
            <a:endParaRPr lang="en-US" b="1" dirty="0">
              <a:latin typeface="Aparajita" panose="020B0604020202020204" pitchFamily="34" charset="0"/>
              <a:cs typeface="Aparajita" panose="020B0604020202020204" pitchFamily="34" charset="0"/>
            </a:endParaRPr>
          </a:p>
          <a:p>
            <a:pPr marL="0" indent="0" algn="just">
              <a:buNone/>
            </a:pPr>
            <a:r>
              <a:rPr lang="en-US" u="sng" dirty="0">
                <a:latin typeface="Aparajita" panose="020B0604020202020204" pitchFamily="34" charset="0"/>
                <a:cs typeface="Aparajita" panose="020B0604020202020204" pitchFamily="34" charset="0"/>
              </a:rPr>
              <a:t>MR MARINKOVIĆ</a:t>
            </a:r>
            <a:r>
              <a:rPr lang="en-US" dirty="0">
                <a:latin typeface="Aparajita" panose="020B0604020202020204" pitchFamily="34" charset="0"/>
                <a:cs typeface="Aparajita" panose="020B0604020202020204" pitchFamily="34" charset="0"/>
              </a:rPr>
              <a:t>: The biggest disadvantage is that high season is very short, lasting from mid July </a:t>
            </a:r>
            <a:r>
              <a:rPr lang="en-US" dirty="0" err="1">
                <a:latin typeface="Aparajita" panose="020B0604020202020204" pitchFamily="34" charset="0"/>
                <a:cs typeface="Aparajita" panose="020B0604020202020204" pitchFamily="34" charset="0"/>
              </a:rPr>
              <a:t>tillmid</a:t>
            </a:r>
            <a:r>
              <a:rPr lang="en-US" dirty="0">
                <a:latin typeface="Aparajita" panose="020B0604020202020204" pitchFamily="34" charset="0"/>
                <a:cs typeface="Aparajita" panose="020B0604020202020204" pitchFamily="34" charset="0"/>
              </a:rPr>
              <a:t> August. There is also a problem with work </a:t>
            </a:r>
            <a:r>
              <a:rPr lang="en-US" dirty="0" err="1">
                <a:latin typeface="Aparajita" panose="020B0604020202020204" pitchFamily="34" charset="0"/>
                <a:cs typeface="Aparajita" panose="020B0604020202020204" pitchFamily="34" charset="0"/>
              </a:rPr>
              <a:t>labour</a:t>
            </a:r>
            <a:r>
              <a:rPr lang="en-US" dirty="0">
                <a:latin typeface="Aparajita" panose="020B0604020202020204" pitchFamily="34" charset="0"/>
                <a:cs typeface="Aparajita" panose="020B0604020202020204" pitchFamily="34" charset="0"/>
              </a:rPr>
              <a:t> because we need to hire </a:t>
            </a:r>
            <a:r>
              <a:rPr lang="en-US" dirty="0" err="1">
                <a:latin typeface="Aparajita" panose="020B0604020202020204" pitchFamily="34" charset="0"/>
                <a:cs typeface="Aparajita" panose="020B0604020202020204" pitchFamily="34" charset="0"/>
              </a:rPr>
              <a:t>wokers</a:t>
            </a:r>
            <a:r>
              <a:rPr lang="en-US" dirty="0">
                <a:latin typeface="Aparajita" panose="020B0604020202020204" pitchFamily="34" charset="0"/>
                <a:cs typeface="Aparajita" panose="020B0604020202020204" pitchFamily="34" charset="0"/>
              </a:rPr>
              <a:t> from the</a:t>
            </a:r>
            <a:r>
              <a:rPr lang="hr-HR" dirty="0">
                <a:latin typeface="Aparajita" panose="020B0604020202020204" pitchFamily="34" charset="0"/>
                <a:cs typeface="Aparajita" panose="020B0604020202020204" pitchFamily="34" charset="0"/>
              </a:rPr>
              <a:t> </a:t>
            </a:r>
            <a:r>
              <a:rPr lang="en-US" dirty="0" err="1">
                <a:latin typeface="Aparajita" panose="020B0604020202020204" pitchFamily="34" charset="0"/>
                <a:cs typeface="Aparajita" panose="020B0604020202020204" pitchFamily="34" charset="0"/>
              </a:rPr>
              <a:t>neighbouring</a:t>
            </a:r>
            <a:r>
              <a:rPr lang="en-US" dirty="0">
                <a:latin typeface="Aparajita" panose="020B0604020202020204" pitchFamily="34" charset="0"/>
                <a:cs typeface="Aparajita" panose="020B0604020202020204" pitchFamily="34" charset="0"/>
              </a:rPr>
              <a:t> countries and then we face the problem of service and prices.</a:t>
            </a:r>
            <a:endParaRPr lang="hr-HR" dirty="0"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29564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3F243DC-2348-4027-ADD0-1D00EB2F3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>
                <a:latin typeface="Imprint MT Shadow" panose="04020605060303030202" pitchFamily="82" charset="0"/>
              </a:rPr>
              <a:t>Mass tourism and its dangers</a:t>
            </a:r>
            <a:endParaRPr lang="hr-HR" sz="4800" b="1" dirty="0">
              <a:latin typeface="Imprint MT Shadow" panose="04020605060303030202" pitchFamily="82" charset="0"/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C6A4A09-07EF-4650-BAD3-A96FFE58F2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3233"/>
            <a:ext cx="10515600" cy="374372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b="1" dirty="0">
                <a:latin typeface="Aparajita" panose="020B0604020202020204" pitchFamily="34" charset="0"/>
                <a:cs typeface="Aparajita" panose="020B0604020202020204" pitchFamily="34" charset="0"/>
              </a:rPr>
              <a:t>Which parts of </a:t>
            </a:r>
            <a:r>
              <a:rPr lang="en-US" b="1" dirty="0" err="1">
                <a:latin typeface="Aparajita" panose="020B0604020202020204" pitchFamily="34" charset="0"/>
                <a:cs typeface="Aparajita" panose="020B0604020202020204" pitchFamily="34" charset="0"/>
              </a:rPr>
              <a:t>Brač</a:t>
            </a:r>
            <a:r>
              <a:rPr lang="en-US" b="1" dirty="0">
                <a:latin typeface="Aparajita" panose="020B0604020202020204" pitchFamily="34" charset="0"/>
                <a:cs typeface="Aparajita" panose="020B0604020202020204" pitchFamily="34" charset="0"/>
              </a:rPr>
              <a:t> face the biggest devastation danger caused by mass tourism?</a:t>
            </a:r>
          </a:p>
          <a:p>
            <a:pPr marL="0" indent="0" algn="just">
              <a:buNone/>
            </a:pPr>
            <a:endParaRPr lang="en-US" dirty="0">
              <a:latin typeface="Aparajita" panose="020B0604020202020204" pitchFamily="34" charset="0"/>
              <a:cs typeface="Aparajita" panose="020B0604020202020204" pitchFamily="34" charset="0"/>
            </a:endParaRPr>
          </a:p>
          <a:p>
            <a:pPr marL="0" indent="0" algn="just">
              <a:buNone/>
            </a:pPr>
            <a:r>
              <a:rPr lang="en-US" dirty="0" err="1">
                <a:latin typeface="Aparajita" panose="020B0604020202020204" pitchFamily="34" charset="0"/>
                <a:cs typeface="Aparajita" panose="020B0604020202020204" pitchFamily="34" charset="0"/>
              </a:rPr>
              <a:t>Mr</a:t>
            </a:r>
            <a:r>
              <a:rPr lang="en-US" dirty="0">
                <a:latin typeface="Aparajita" panose="020B0604020202020204" pitchFamily="34" charset="0"/>
                <a:cs typeface="Aparajita" panose="020B0604020202020204" pitchFamily="34" charset="0"/>
              </a:rPr>
              <a:t> </a:t>
            </a:r>
            <a:r>
              <a:rPr lang="en-US" dirty="0" err="1">
                <a:latin typeface="Aparajita" panose="020B0604020202020204" pitchFamily="34" charset="0"/>
                <a:cs typeface="Aparajita" panose="020B0604020202020204" pitchFamily="34" charset="0"/>
              </a:rPr>
              <a:t>Marinković</a:t>
            </a:r>
            <a:r>
              <a:rPr lang="en-US" dirty="0">
                <a:latin typeface="Aparajita" panose="020B0604020202020204" pitchFamily="34" charset="0"/>
                <a:cs typeface="Aparajita" panose="020B0604020202020204" pitchFamily="34" charset="0"/>
              </a:rPr>
              <a:t>: Those parts of the island which are struck by mass construction resulting from mass</a:t>
            </a:r>
            <a:r>
              <a:rPr lang="hr-HR" dirty="0">
                <a:latin typeface="Aparajita" panose="020B0604020202020204" pitchFamily="34" charset="0"/>
                <a:cs typeface="Aparajita" panose="020B0604020202020204" pitchFamily="34" charset="0"/>
              </a:rPr>
              <a:t> </a:t>
            </a:r>
            <a:r>
              <a:rPr lang="en-US" dirty="0">
                <a:latin typeface="Aparajita" panose="020B0604020202020204" pitchFamily="34" charset="0"/>
                <a:cs typeface="Aparajita" panose="020B0604020202020204" pitchFamily="34" charset="0"/>
              </a:rPr>
              <a:t>tourism. When it comes to </a:t>
            </a:r>
            <a:r>
              <a:rPr lang="en-US" dirty="0" err="1">
                <a:latin typeface="Aparajita" panose="020B0604020202020204" pitchFamily="34" charset="0"/>
                <a:cs typeface="Aparajita" panose="020B0604020202020204" pitchFamily="34" charset="0"/>
              </a:rPr>
              <a:t>Bol</a:t>
            </a:r>
            <a:r>
              <a:rPr lang="en-US" dirty="0">
                <a:latin typeface="Aparajita" panose="020B0604020202020204" pitchFamily="34" charset="0"/>
                <a:cs typeface="Aparajita" panose="020B0604020202020204" pitchFamily="34" charset="0"/>
              </a:rPr>
              <a:t>, there is still space for construction, but in my opinion, there have</a:t>
            </a:r>
            <a:r>
              <a:rPr lang="hr-HR" dirty="0">
                <a:latin typeface="Aparajita" panose="020B0604020202020204" pitchFamily="34" charset="0"/>
                <a:cs typeface="Aparajita" panose="020B0604020202020204" pitchFamily="34" charset="0"/>
              </a:rPr>
              <a:t> </a:t>
            </a:r>
            <a:r>
              <a:rPr lang="en-US" dirty="0">
                <a:latin typeface="Aparajita" panose="020B0604020202020204" pitchFamily="34" charset="0"/>
                <a:cs typeface="Aparajita" panose="020B0604020202020204" pitchFamily="34" charset="0"/>
              </a:rPr>
              <a:t>been constructed certain houses and buildings which are not typical of a small Dalmatian place and</a:t>
            </a:r>
            <a:r>
              <a:rPr lang="hr-HR" dirty="0">
                <a:latin typeface="Aparajita" panose="020B0604020202020204" pitchFamily="34" charset="0"/>
                <a:cs typeface="Aparajita" panose="020B0604020202020204" pitchFamily="34" charset="0"/>
              </a:rPr>
              <a:t> </a:t>
            </a:r>
            <a:r>
              <a:rPr lang="en-US" dirty="0">
                <a:latin typeface="Aparajita" panose="020B0604020202020204" pitchFamily="34" charset="0"/>
                <a:cs typeface="Aparajita" panose="020B0604020202020204" pitchFamily="34" charset="0"/>
              </a:rPr>
              <a:t>they have affected the visual appearance of </a:t>
            </a:r>
            <a:r>
              <a:rPr lang="en-US" dirty="0" err="1">
                <a:latin typeface="Aparajita" panose="020B0604020202020204" pitchFamily="34" charset="0"/>
                <a:cs typeface="Aparajita" panose="020B0604020202020204" pitchFamily="34" charset="0"/>
              </a:rPr>
              <a:t>Bol</a:t>
            </a:r>
            <a:r>
              <a:rPr lang="en-US" dirty="0">
                <a:latin typeface="Aparajita" panose="020B0604020202020204" pitchFamily="34" charset="0"/>
                <a:cs typeface="Aparajita" panose="020B0604020202020204" pitchFamily="34" charset="0"/>
              </a:rPr>
              <a:t> negatively.</a:t>
            </a:r>
            <a:endParaRPr lang="hr-HR" dirty="0"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35668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311CA4F-55D2-4D9C-B5FF-F75D8C667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Imprint MT Shadow" panose="04020605060303030202" pitchFamily="82" charset="0"/>
              </a:rPr>
              <a:t>The pandemic and tourism in </a:t>
            </a:r>
            <a:r>
              <a:rPr lang="en-US" b="1" dirty="0" err="1">
                <a:latin typeface="Imprint MT Shadow" panose="04020605060303030202" pitchFamily="82" charset="0"/>
              </a:rPr>
              <a:t>Bol</a:t>
            </a:r>
            <a:endParaRPr lang="hr-HR" b="1" dirty="0">
              <a:latin typeface="Imprint MT Shadow" panose="04020605060303030202" pitchFamily="82" charset="0"/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1DD14B5-E796-4377-8DA3-FD5D9959CD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89500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en-US" b="1" dirty="0">
                <a:latin typeface="Aparajita" panose="020B0604020202020204" pitchFamily="34" charset="0"/>
                <a:cs typeface="Aparajita" panose="020B0604020202020204" pitchFamily="34" charset="0"/>
              </a:rPr>
              <a:t>How much has tourism in </a:t>
            </a:r>
            <a:r>
              <a:rPr lang="en-US" b="1" dirty="0" err="1">
                <a:latin typeface="Aparajita" panose="020B0604020202020204" pitchFamily="34" charset="0"/>
                <a:cs typeface="Aparajita" panose="020B0604020202020204" pitchFamily="34" charset="0"/>
              </a:rPr>
              <a:t>Bol</a:t>
            </a:r>
            <a:r>
              <a:rPr lang="en-US" b="1" dirty="0">
                <a:latin typeface="Aparajita" panose="020B0604020202020204" pitchFamily="34" charset="0"/>
                <a:cs typeface="Aparajita" panose="020B0604020202020204" pitchFamily="34" charset="0"/>
              </a:rPr>
              <a:t> been affected by the pandemic and are you optimistic</a:t>
            </a:r>
            <a:r>
              <a:rPr lang="hr-HR" b="1" dirty="0">
                <a:latin typeface="Aparajita" panose="020B0604020202020204" pitchFamily="34" charset="0"/>
                <a:cs typeface="Aparajita" panose="020B0604020202020204" pitchFamily="34" charset="0"/>
              </a:rPr>
              <a:t> </a:t>
            </a:r>
            <a:r>
              <a:rPr lang="en-US" b="1" dirty="0">
                <a:latin typeface="Aparajita" panose="020B0604020202020204" pitchFamily="34" charset="0"/>
                <a:cs typeface="Aparajita" panose="020B0604020202020204" pitchFamily="34" charset="0"/>
              </a:rPr>
              <a:t>concerning the upcoming season?</a:t>
            </a:r>
          </a:p>
          <a:p>
            <a:pPr algn="just"/>
            <a:endParaRPr lang="en-US" dirty="0">
              <a:latin typeface="Aparajita" panose="020B0604020202020204" pitchFamily="34" charset="0"/>
              <a:cs typeface="Aparajita" panose="020B0604020202020204" pitchFamily="34" charset="0"/>
            </a:endParaRPr>
          </a:p>
          <a:p>
            <a:pPr marL="0" indent="0" algn="just">
              <a:buNone/>
            </a:pPr>
            <a:r>
              <a:rPr lang="en-US" u="sng" dirty="0">
                <a:latin typeface="Aparajita" panose="020B0604020202020204" pitchFamily="34" charset="0"/>
                <a:cs typeface="Aparajita" panose="020B0604020202020204" pitchFamily="34" charset="0"/>
              </a:rPr>
              <a:t>MR MARINKOVIĆ</a:t>
            </a:r>
            <a:r>
              <a:rPr lang="en-US" dirty="0">
                <a:latin typeface="Aparajita" panose="020B0604020202020204" pitchFamily="34" charset="0"/>
                <a:cs typeface="Aparajita" panose="020B0604020202020204" pitchFamily="34" charset="0"/>
              </a:rPr>
              <a:t>: Tourism in general has been greatly affected by it. In 2020 only 38% of the tourist</a:t>
            </a:r>
            <a:r>
              <a:rPr lang="hr-HR" dirty="0">
                <a:latin typeface="Aparajita" panose="020B0604020202020204" pitchFamily="34" charset="0"/>
                <a:cs typeface="Aparajita" panose="020B0604020202020204" pitchFamily="34" charset="0"/>
              </a:rPr>
              <a:t> </a:t>
            </a:r>
            <a:r>
              <a:rPr lang="en-US" dirty="0">
                <a:latin typeface="Aparajita" panose="020B0604020202020204" pitchFamily="34" charset="0"/>
                <a:cs typeface="Aparajita" panose="020B0604020202020204" pitchFamily="34" charset="0"/>
              </a:rPr>
              <a:t>numbers from 2019 was reached. The upcoming season depends on many factors like vaccination</a:t>
            </a:r>
            <a:r>
              <a:rPr lang="hr-HR" dirty="0">
                <a:latin typeface="Aparajita" panose="020B0604020202020204" pitchFamily="34" charset="0"/>
                <a:cs typeface="Aparajita" panose="020B0604020202020204" pitchFamily="34" charset="0"/>
              </a:rPr>
              <a:t> </a:t>
            </a:r>
            <a:r>
              <a:rPr lang="en-US" dirty="0">
                <a:latin typeface="Aparajita" panose="020B0604020202020204" pitchFamily="34" charset="0"/>
                <a:cs typeface="Aparajita" panose="020B0604020202020204" pitchFamily="34" charset="0"/>
              </a:rPr>
              <a:t>rate in the EU and other factors we cannot influence. I don’t think that tourism we used to know will</a:t>
            </a:r>
            <a:r>
              <a:rPr lang="hr-HR" dirty="0">
                <a:latin typeface="Aparajita" panose="020B0604020202020204" pitchFamily="34" charset="0"/>
                <a:cs typeface="Aparajita" panose="020B0604020202020204" pitchFamily="34" charset="0"/>
              </a:rPr>
              <a:t> </a:t>
            </a:r>
            <a:r>
              <a:rPr lang="en-US" dirty="0">
                <a:latin typeface="Aparajita" panose="020B0604020202020204" pitchFamily="34" charset="0"/>
                <a:cs typeface="Aparajita" panose="020B0604020202020204" pitchFamily="34" charset="0"/>
              </a:rPr>
              <a:t>come back soon because of big global phenomena like the ruin of air industry and </a:t>
            </a:r>
            <a:r>
              <a:rPr lang="en-US" dirty="0" err="1">
                <a:latin typeface="Aparajita" panose="020B0604020202020204" pitchFamily="34" charset="0"/>
                <a:cs typeface="Aparajita" panose="020B0604020202020204" pitchFamily="34" charset="0"/>
              </a:rPr>
              <a:t>entertainmen</a:t>
            </a:r>
            <a:r>
              <a:rPr lang="hr-HR" dirty="0">
                <a:latin typeface="Aparajita" panose="020B0604020202020204" pitchFamily="34" charset="0"/>
                <a:cs typeface="Aparajita" panose="020B0604020202020204" pitchFamily="34" charset="0"/>
              </a:rPr>
              <a:t>t </a:t>
            </a:r>
            <a:r>
              <a:rPr lang="en-US" dirty="0">
                <a:latin typeface="Aparajita" panose="020B0604020202020204" pitchFamily="34" charset="0"/>
                <a:cs typeface="Aparajita" panose="020B0604020202020204" pitchFamily="34" charset="0"/>
              </a:rPr>
              <a:t>industry which hasn’t operated for a year now. Thanks to the pandemic, we have realized that many</a:t>
            </a:r>
            <a:r>
              <a:rPr lang="hr-HR" dirty="0">
                <a:latin typeface="Aparajita" panose="020B0604020202020204" pitchFamily="34" charset="0"/>
                <a:cs typeface="Aparajita" panose="020B0604020202020204" pitchFamily="34" charset="0"/>
              </a:rPr>
              <a:t> </a:t>
            </a:r>
            <a:r>
              <a:rPr lang="en-US" dirty="0">
                <a:latin typeface="Aparajita" panose="020B0604020202020204" pitchFamily="34" charset="0"/>
                <a:cs typeface="Aparajita" panose="020B0604020202020204" pitchFamily="34" charset="0"/>
              </a:rPr>
              <a:t>people offering tourist services in </a:t>
            </a:r>
            <a:r>
              <a:rPr lang="en-US" dirty="0" err="1">
                <a:latin typeface="Aparajita" panose="020B0604020202020204" pitchFamily="34" charset="0"/>
                <a:cs typeface="Aparajita" panose="020B0604020202020204" pitchFamily="34" charset="0"/>
              </a:rPr>
              <a:t>Bol</a:t>
            </a:r>
            <a:r>
              <a:rPr lang="en-US" dirty="0">
                <a:latin typeface="Aparajita" panose="020B0604020202020204" pitchFamily="34" charset="0"/>
                <a:cs typeface="Aparajita" panose="020B0604020202020204" pitchFamily="34" charset="0"/>
              </a:rPr>
              <a:t> weren’t local people capable of providing guests with the true</a:t>
            </a:r>
            <a:r>
              <a:rPr lang="hr-HR" dirty="0">
                <a:latin typeface="Aparajita" panose="020B0604020202020204" pitchFamily="34" charset="0"/>
                <a:cs typeface="Aparajita" panose="020B0604020202020204" pitchFamily="34" charset="0"/>
              </a:rPr>
              <a:t> </a:t>
            </a:r>
            <a:r>
              <a:rPr lang="en-US" dirty="0">
                <a:latin typeface="Aparajita" panose="020B0604020202020204" pitchFamily="34" charset="0"/>
                <a:cs typeface="Aparajita" panose="020B0604020202020204" pitchFamily="34" charset="0"/>
              </a:rPr>
              <a:t>charm of the island and making them feel comfortable. Guests wanted to feel an authentic host</a:t>
            </a:r>
            <a:r>
              <a:rPr lang="hr-HR" dirty="0">
                <a:latin typeface="Aparajita" panose="020B0604020202020204" pitchFamily="34" charset="0"/>
                <a:cs typeface="Aparajita" panose="020B0604020202020204" pitchFamily="34" charset="0"/>
              </a:rPr>
              <a:t> </a:t>
            </a:r>
            <a:r>
              <a:rPr lang="en-US" dirty="0">
                <a:latin typeface="Aparajita" panose="020B0604020202020204" pitchFamily="34" charset="0"/>
                <a:cs typeface="Aparajita" panose="020B0604020202020204" pitchFamily="34" charset="0"/>
              </a:rPr>
              <a:t>approach and local atmosphere. Also, it has made us realize that tourism in </a:t>
            </a:r>
            <a:r>
              <a:rPr lang="en-US" dirty="0" err="1">
                <a:latin typeface="Aparajita" panose="020B0604020202020204" pitchFamily="34" charset="0"/>
                <a:cs typeface="Aparajita" panose="020B0604020202020204" pitchFamily="34" charset="0"/>
              </a:rPr>
              <a:t>Bol</a:t>
            </a:r>
            <a:r>
              <a:rPr lang="en-US" dirty="0">
                <a:latin typeface="Aparajita" panose="020B0604020202020204" pitchFamily="34" charset="0"/>
                <a:cs typeface="Aparajita" panose="020B0604020202020204" pitchFamily="34" charset="0"/>
              </a:rPr>
              <a:t> had grown into real</a:t>
            </a:r>
            <a:r>
              <a:rPr lang="hr-HR" dirty="0">
                <a:latin typeface="Aparajita" panose="020B0604020202020204" pitchFamily="34" charset="0"/>
                <a:cs typeface="Aparajita" panose="020B0604020202020204" pitchFamily="34" charset="0"/>
              </a:rPr>
              <a:t> </a:t>
            </a:r>
            <a:r>
              <a:rPr lang="en-US" dirty="0">
                <a:latin typeface="Aparajita" panose="020B0604020202020204" pitchFamily="34" charset="0"/>
                <a:cs typeface="Aparajita" panose="020B0604020202020204" pitchFamily="34" charset="0"/>
              </a:rPr>
              <a:t>estate business only and reminded us of the charm of tourism.</a:t>
            </a:r>
            <a:endParaRPr lang="hr-HR" dirty="0"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72319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6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5C2A4E5-58DF-47B8-81FC-CBA98FD37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err="1">
                <a:latin typeface="Imprint MT Shadow" panose="04020605060303030202" pitchFamily="82" charset="0"/>
              </a:rPr>
              <a:t>Brač</a:t>
            </a:r>
            <a:r>
              <a:rPr lang="en-US" sz="4800" b="1" dirty="0">
                <a:latin typeface="Imprint MT Shadow" panose="04020605060303030202" pitchFamily="82" charset="0"/>
              </a:rPr>
              <a:t> airport and tourism in </a:t>
            </a:r>
            <a:r>
              <a:rPr lang="en-US" sz="4800" b="1" dirty="0" err="1">
                <a:latin typeface="Imprint MT Shadow" panose="04020605060303030202" pitchFamily="82" charset="0"/>
              </a:rPr>
              <a:t>Bol</a:t>
            </a:r>
            <a:endParaRPr lang="hr-HR" sz="4800" b="1" dirty="0">
              <a:latin typeface="Imprint MT Shadow" panose="04020605060303030202" pitchFamily="82" charset="0"/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748FA21-7F96-42EC-90EC-F54D088523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b="1" dirty="0">
                <a:latin typeface="Aparajita" panose="020B0604020202020204" pitchFamily="34" charset="0"/>
                <a:cs typeface="Aparajita" panose="020B0604020202020204" pitchFamily="34" charset="0"/>
              </a:rPr>
              <a:t>How important is </a:t>
            </a:r>
            <a:r>
              <a:rPr lang="en-US" b="1" dirty="0" err="1">
                <a:latin typeface="Aparajita" panose="020B0604020202020204" pitchFamily="34" charset="0"/>
                <a:cs typeface="Aparajita" panose="020B0604020202020204" pitchFamily="34" charset="0"/>
              </a:rPr>
              <a:t>Brač</a:t>
            </a:r>
            <a:r>
              <a:rPr lang="en-US" b="1" dirty="0">
                <a:latin typeface="Aparajita" panose="020B0604020202020204" pitchFamily="34" charset="0"/>
                <a:cs typeface="Aparajita" panose="020B0604020202020204" pitchFamily="34" charset="0"/>
              </a:rPr>
              <a:t> Airport for tourism in </a:t>
            </a:r>
            <a:r>
              <a:rPr lang="en-US" b="1" dirty="0" err="1">
                <a:latin typeface="Aparajita" panose="020B0604020202020204" pitchFamily="34" charset="0"/>
                <a:cs typeface="Aparajita" panose="020B0604020202020204" pitchFamily="34" charset="0"/>
              </a:rPr>
              <a:t>Bol</a:t>
            </a:r>
            <a:r>
              <a:rPr lang="en-US" b="1" dirty="0">
                <a:latin typeface="Aparajita" panose="020B0604020202020204" pitchFamily="34" charset="0"/>
                <a:cs typeface="Aparajita" panose="020B0604020202020204" pitchFamily="34" charset="0"/>
              </a:rPr>
              <a:t> and do you think there is space for further</a:t>
            </a:r>
            <a:r>
              <a:rPr lang="hr-HR" b="1" dirty="0">
                <a:latin typeface="Aparajita" panose="020B0604020202020204" pitchFamily="34" charset="0"/>
                <a:cs typeface="Aparajita" panose="020B0604020202020204" pitchFamily="34" charset="0"/>
              </a:rPr>
              <a:t> </a:t>
            </a:r>
            <a:r>
              <a:rPr lang="en-US" b="1" dirty="0">
                <a:latin typeface="Aparajita" panose="020B0604020202020204" pitchFamily="34" charset="0"/>
                <a:cs typeface="Aparajita" panose="020B0604020202020204" pitchFamily="34" charset="0"/>
              </a:rPr>
              <a:t>development of tourism in </a:t>
            </a:r>
            <a:r>
              <a:rPr lang="en-US" b="1" dirty="0" err="1">
                <a:latin typeface="Aparajita" panose="020B0604020202020204" pitchFamily="34" charset="0"/>
                <a:cs typeface="Aparajita" panose="020B0604020202020204" pitchFamily="34" charset="0"/>
              </a:rPr>
              <a:t>Bol</a:t>
            </a:r>
            <a:r>
              <a:rPr lang="en-US" b="1" dirty="0">
                <a:latin typeface="Aparajita" panose="020B0604020202020204" pitchFamily="34" charset="0"/>
                <a:cs typeface="Aparajita" panose="020B0604020202020204" pitchFamily="34" charset="0"/>
              </a:rPr>
              <a:t>?</a:t>
            </a:r>
          </a:p>
          <a:p>
            <a:pPr marL="0" indent="0" algn="just">
              <a:buNone/>
            </a:pPr>
            <a:endParaRPr lang="en-US" dirty="0">
              <a:latin typeface="Aparajita" panose="020B0604020202020204" pitchFamily="34" charset="0"/>
              <a:cs typeface="Aparajita" panose="020B0604020202020204" pitchFamily="34" charset="0"/>
            </a:endParaRPr>
          </a:p>
          <a:p>
            <a:pPr marL="0" indent="0" algn="just">
              <a:buNone/>
            </a:pPr>
            <a:r>
              <a:rPr lang="en-US" u="sng" dirty="0">
                <a:latin typeface="Aparajita" panose="020B0604020202020204" pitchFamily="34" charset="0"/>
                <a:cs typeface="Aparajita" panose="020B0604020202020204" pitchFamily="34" charset="0"/>
              </a:rPr>
              <a:t>MR MARINKOVIĆ</a:t>
            </a:r>
            <a:r>
              <a:rPr lang="en-US" dirty="0">
                <a:latin typeface="Aparajita" panose="020B0604020202020204" pitchFamily="34" charset="0"/>
                <a:cs typeface="Aparajita" panose="020B0604020202020204" pitchFamily="34" charset="0"/>
              </a:rPr>
              <a:t>: Of course there is space for development. </a:t>
            </a:r>
            <a:r>
              <a:rPr lang="en-US" dirty="0" err="1">
                <a:latin typeface="Aparajita" panose="020B0604020202020204" pitchFamily="34" charset="0"/>
                <a:cs typeface="Aparajita" panose="020B0604020202020204" pitchFamily="34" charset="0"/>
              </a:rPr>
              <a:t>Bol</a:t>
            </a:r>
            <a:r>
              <a:rPr lang="en-US" dirty="0">
                <a:latin typeface="Aparajita" panose="020B0604020202020204" pitchFamily="34" charset="0"/>
                <a:cs typeface="Aparajita" panose="020B0604020202020204" pitchFamily="34" charset="0"/>
              </a:rPr>
              <a:t> profits a lot from the airport due to the</a:t>
            </a:r>
            <a:r>
              <a:rPr lang="hr-HR" dirty="0">
                <a:latin typeface="Aparajita" panose="020B0604020202020204" pitchFamily="34" charset="0"/>
                <a:cs typeface="Aparajita" panose="020B0604020202020204" pitchFamily="34" charset="0"/>
              </a:rPr>
              <a:t> </a:t>
            </a:r>
            <a:r>
              <a:rPr lang="en-US" dirty="0">
                <a:latin typeface="Aparajita" panose="020B0604020202020204" pitchFamily="34" charset="0"/>
                <a:cs typeface="Aparajita" panose="020B0604020202020204" pitchFamily="34" charset="0"/>
              </a:rPr>
              <a:t>fact it is situated close to it. However, there is a problem with the length of the runway because of</a:t>
            </a:r>
            <a:r>
              <a:rPr lang="hr-HR" dirty="0">
                <a:latin typeface="Aparajita" panose="020B0604020202020204" pitchFamily="34" charset="0"/>
                <a:cs typeface="Aparajita" panose="020B0604020202020204" pitchFamily="34" charset="0"/>
              </a:rPr>
              <a:t> </a:t>
            </a:r>
            <a:r>
              <a:rPr lang="en-US" dirty="0">
                <a:latin typeface="Aparajita" panose="020B0604020202020204" pitchFamily="34" charset="0"/>
                <a:cs typeface="Aparajita" panose="020B0604020202020204" pitchFamily="34" charset="0"/>
              </a:rPr>
              <a:t>which bigger planes can’t land there. The airport was built as a sport airport. Extending the runway</a:t>
            </a:r>
            <a:r>
              <a:rPr lang="hr-HR" dirty="0">
                <a:latin typeface="Aparajita" panose="020B0604020202020204" pitchFamily="34" charset="0"/>
                <a:cs typeface="Aparajita" panose="020B0604020202020204" pitchFamily="34" charset="0"/>
              </a:rPr>
              <a:t> </a:t>
            </a:r>
            <a:r>
              <a:rPr lang="en-US" dirty="0">
                <a:latin typeface="Aparajita" panose="020B0604020202020204" pitchFamily="34" charset="0"/>
                <a:cs typeface="Aparajita" panose="020B0604020202020204" pitchFamily="34" charset="0"/>
              </a:rPr>
              <a:t>means financial problems due to the fact that the airport has a private owner. On the other hand, if</a:t>
            </a:r>
            <a:r>
              <a:rPr lang="hr-HR" dirty="0">
                <a:latin typeface="Aparajita" panose="020B0604020202020204" pitchFamily="34" charset="0"/>
                <a:cs typeface="Aparajita" panose="020B0604020202020204" pitchFamily="34" charset="0"/>
              </a:rPr>
              <a:t> </a:t>
            </a:r>
            <a:r>
              <a:rPr lang="en-US" dirty="0">
                <a:latin typeface="Aparajita" panose="020B0604020202020204" pitchFamily="34" charset="0"/>
                <a:cs typeface="Aparajita" panose="020B0604020202020204" pitchFamily="34" charset="0"/>
              </a:rPr>
              <a:t>the runway was extended, it would bring problems like accommodation and</a:t>
            </a:r>
            <a:r>
              <a:rPr lang="hr-HR" dirty="0">
                <a:latin typeface="Aparajita" panose="020B0604020202020204" pitchFamily="34" charset="0"/>
                <a:cs typeface="Aparajita" panose="020B0604020202020204" pitchFamily="34" charset="0"/>
              </a:rPr>
              <a:t> </a:t>
            </a:r>
            <a:r>
              <a:rPr lang="en-US" dirty="0">
                <a:latin typeface="Aparajita" panose="020B0604020202020204" pitchFamily="34" charset="0"/>
                <a:cs typeface="Aparajita" panose="020B0604020202020204" pitchFamily="34" charset="0"/>
              </a:rPr>
              <a:t>environment pollution.</a:t>
            </a:r>
            <a:endParaRPr lang="hr-HR" dirty="0"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75130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D8F65E4-373B-4A60-9F06-8AAC493AB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>
                <a:latin typeface="Imprint MT Shadow" panose="04020605060303030202" pitchFamily="82" charset="0"/>
              </a:rPr>
              <a:t>The best tourist year in </a:t>
            </a:r>
            <a:r>
              <a:rPr lang="en-US" sz="4800" b="1" dirty="0" err="1">
                <a:latin typeface="Imprint MT Shadow" panose="04020605060303030202" pitchFamily="82" charset="0"/>
              </a:rPr>
              <a:t>Bol</a:t>
            </a:r>
            <a:endParaRPr lang="hr-HR" sz="4800" b="1" dirty="0">
              <a:latin typeface="Imprint MT Shadow" panose="04020605060303030202" pitchFamily="82" charset="0"/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CAE0AB6-DD7D-44FD-914D-AF5671DB57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64012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latin typeface="Aparajita" panose="020B0604020202020204" pitchFamily="34" charset="0"/>
                <a:cs typeface="Aparajita" panose="020B0604020202020204" pitchFamily="34" charset="0"/>
              </a:rPr>
              <a:t>Do you know which year was the best one referring to tourism in </a:t>
            </a:r>
            <a:r>
              <a:rPr lang="en-US" b="1" dirty="0" err="1">
                <a:latin typeface="Aparajita" panose="020B0604020202020204" pitchFamily="34" charset="0"/>
                <a:cs typeface="Aparajita" panose="020B0604020202020204" pitchFamily="34" charset="0"/>
              </a:rPr>
              <a:t>Bol</a:t>
            </a:r>
            <a:r>
              <a:rPr lang="en-US" b="1" dirty="0">
                <a:latin typeface="Aparajita" panose="020B0604020202020204" pitchFamily="34" charset="0"/>
                <a:cs typeface="Aparajita" panose="020B0604020202020204" pitchFamily="34" charset="0"/>
              </a:rPr>
              <a:t>?</a:t>
            </a:r>
            <a:endParaRPr lang="hr-HR" b="1" dirty="0">
              <a:latin typeface="Aparajita" panose="020B0604020202020204" pitchFamily="34" charset="0"/>
              <a:cs typeface="Aparajita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u="sng" dirty="0">
                <a:latin typeface="Aparajita" panose="020B0604020202020204" pitchFamily="34" charset="0"/>
                <a:cs typeface="Aparajita" panose="020B0604020202020204" pitchFamily="34" charset="0"/>
              </a:rPr>
              <a:t>MR MARINKOVIĆ</a:t>
            </a:r>
            <a:r>
              <a:rPr lang="en-US" dirty="0">
                <a:latin typeface="Aparajita" panose="020B0604020202020204" pitchFamily="34" charset="0"/>
                <a:cs typeface="Aparajita" panose="020B0604020202020204" pitchFamily="34" charset="0"/>
              </a:rPr>
              <a:t>: It was the year 2018, and in 2017 we had 100.000 arrivals in one year.</a:t>
            </a:r>
            <a:endParaRPr lang="hr-HR" dirty="0"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80757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989</TotalTime>
  <Words>958</Words>
  <Application>Microsoft Office PowerPoint</Application>
  <PresentationFormat>Široki zaslon</PresentationFormat>
  <Paragraphs>45</Paragraphs>
  <Slides>10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5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10</vt:i4>
      </vt:variant>
    </vt:vector>
  </HeadingPairs>
  <TitlesOfParts>
    <vt:vector size="16" baseType="lpstr">
      <vt:lpstr>Aparajita</vt:lpstr>
      <vt:lpstr>Arial</vt:lpstr>
      <vt:lpstr>Calibri</vt:lpstr>
      <vt:lpstr>Calibri Light</vt:lpstr>
      <vt:lpstr>Imprint MT Shadow</vt:lpstr>
      <vt:lpstr>Tema sustava Office</vt:lpstr>
      <vt:lpstr>An interview with Mr Markito Marinković, director of Tourist Board Bol</vt:lpstr>
      <vt:lpstr>Waste and sustainability</vt:lpstr>
      <vt:lpstr>PowerPoint prezentacija</vt:lpstr>
      <vt:lpstr>Attractions</vt:lpstr>
      <vt:lpstr>Things to improve</vt:lpstr>
      <vt:lpstr>Mass tourism and its dangers</vt:lpstr>
      <vt:lpstr>The pandemic and tourism in Bol</vt:lpstr>
      <vt:lpstr>Brač airport and tourism in Bol</vt:lpstr>
      <vt:lpstr>The best tourist year in Bol</vt:lpstr>
      <vt:lpstr>Winter tourism and traffic communication network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 interview with Mr Markito Marinković, director of Tourist Board Bol</dc:title>
  <dc:creator>Iris Stančić</dc:creator>
  <cp:lastModifiedBy>Iris Stančić</cp:lastModifiedBy>
  <cp:revision>7</cp:revision>
  <dcterms:created xsi:type="dcterms:W3CDTF">2021-04-17T18:47:01Z</dcterms:created>
  <dcterms:modified xsi:type="dcterms:W3CDTF">2021-04-18T11:18:11Z</dcterms:modified>
</cp:coreProperties>
</file>