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3" r:id="rId3"/>
    <p:sldId id="264" r:id="rId4"/>
    <p:sldId id="266" r:id="rId5"/>
    <p:sldId id="265" r:id="rId6"/>
    <p:sldId id="268" r:id="rId7"/>
    <p:sldId id="274" r:id="rId8"/>
    <p:sldId id="276" r:id="rId9"/>
    <p:sldId id="277" r:id="rId10"/>
    <p:sldId id="280" r:id="rId11"/>
    <p:sldId id="281" r:id="rId12"/>
    <p:sldId id="282" r:id="rId13"/>
    <p:sldId id="272" r:id="rId14"/>
    <p:sldId id="285" r:id="rId15"/>
    <p:sldId id="286" r:id="rId16"/>
    <p:sldId id="287" r:id="rId17"/>
    <p:sldId id="288" r:id="rId18"/>
    <p:sldId id="289" r:id="rId19"/>
    <p:sldId id="295" r:id="rId20"/>
    <p:sldId id="296" r:id="rId21"/>
    <p:sldId id="297" r:id="rId22"/>
    <p:sldId id="299" r:id="rId23"/>
    <p:sldId id="300" r:id="rId24"/>
    <p:sldId id="301" r:id="rId25"/>
    <p:sldId id="302" r:id="rId26"/>
    <p:sldId id="304" r:id="rId27"/>
    <p:sldId id="305" r:id="rId28"/>
    <p:sldId id="306" r:id="rId29"/>
    <p:sldId id="307" r:id="rId30"/>
    <p:sldId id="308" r:id="rId31"/>
    <p:sldId id="309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18B4"/>
    <a:srgbClr val="00AFCB"/>
    <a:srgbClr val="FF33CC"/>
    <a:srgbClr val="CC0000"/>
    <a:srgbClr val="001C55"/>
    <a:srgbClr val="005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Vulić" userId="S::nina.vulic@skole.hr::bd79b258-9fc5-4c05-81ed-23912d043bc5" providerId="AD" clId="Web-{A4678B96-3829-2D80-E7E2-BF47F226FEE9}"/>
    <pc:docChg chg="modSld">
      <pc:chgData name="Nina Vulić" userId="S::nina.vulic@skole.hr::bd79b258-9fc5-4c05-81ed-23912d043bc5" providerId="AD" clId="Web-{A4678B96-3829-2D80-E7E2-BF47F226FEE9}" dt="2024-05-17T10:31:09.019" v="14" actId="1076"/>
      <pc:docMkLst>
        <pc:docMk/>
      </pc:docMkLst>
      <pc:sldChg chg="modSp">
        <pc:chgData name="Nina Vulić" userId="S::nina.vulic@skole.hr::bd79b258-9fc5-4c05-81ed-23912d043bc5" providerId="AD" clId="Web-{A4678B96-3829-2D80-E7E2-BF47F226FEE9}" dt="2024-05-17T10:31:09.019" v="14" actId="1076"/>
        <pc:sldMkLst>
          <pc:docMk/>
          <pc:sldMk cId="4185630990" sldId="263"/>
        </pc:sldMkLst>
        <pc:spChg chg="mod">
          <ac:chgData name="Nina Vulić" userId="S::nina.vulic@skole.hr::bd79b258-9fc5-4c05-81ed-23912d043bc5" providerId="AD" clId="Web-{A4678B96-3829-2D80-E7E2-BF47F226FEE9}" dt="2024-05-17T10:31:09.019" v="14" actId="1076"/>
          <ac:spMkLst>
            <pc:docMk/>
            <pc:sldMk cId="4185630990" sldId="263"/>
            <ac:spMk id="2" creationId="{DC20F7E7-3E69-84AE-C306-03F0C58A9EB2}"/>
          </ac:spMkLst>
        </pc:spChg>
      </pc:sldChg>
      <pc:sldChg chg="modSp">
        <pc:chgData name="Nina Vulić" userId="S::nina.vulic@skole.hr::bd79b258-9fc5-4c05-81ed-23912d043bc5" providerId="AD" clId="Web-{A4678B96-3829-2D80-E7E2-BF47F226FEE9}" dt="2024-05-17T10:29:59.657" v="5" actId="1076"/>
        <pc:sldMkLst>
          <pc:docMk/>
          <pc:sldMk cId="4177805766" sldId="265"/>
        </pc:sldMkLst>
        <pc:spChg chg="mod">
          <ac:chgData name="Nina Vulić" userId="S::nina.vulic@skole.hr::bd79b258-9fc5-4c05-81ed-23912d043bc5" providerId="AD" clId="Web-{A4678B96-3829-2D80-E7E2-BF47F226FEE9}" dt="2024-05-17T10:29:59.657" v="5" actId="1076"/>
          <ac:spMkLst>
            <pc:docMk/>
            <pc:sldMk cId="4177805766" sldId="265"/>
            <ac:spMk id="7" creationId="{B09DF5F3-8FA6-52DA-75EA-10A042545287}"/>
          </ac:spMkLst>
        </pc:spChg>
        <pc:cxnChg chg="mod">
          <ac:chgData name="Nina Vulić" userId="S::nina.vulic@skole.hr::bd79b258-9fc5-4c05-81ed-23912d043bc5" providerId="AD" clId="Web-{A4678B96-3829-2D80-E7E2-BF47F226FEE9}" dt="2024-05-17T10:29:57.657" v="4" actId="1076"/>
          <ac:cxnSpMkLst>
            <pc:docMk/>
            <pc:sldMk cId="4177805766" sldId="265"/>
            <ac:cxnSpMk id="69" creationId="{6FC70F92-D1E7-FE2E-8DB0-47DBAE686EDD}"/>
          </ac:cxnSpMkLst>
        </pc:cxnChg>
      </pc:sldChg>
      <pc:sldChg chg="modSp">
        <pc:chgData name="Nina Vulić" userId="S::nina.vulic@skole.hr::bd79b258-9fc5-4c05-81ed-23912d043bc5" providerId="AD" clId="Web-{A4678B96-3829-2D80-E7E2-BF47F226FEE9}" dt="2024-05-17T10:29:52.938" v="3" actId="1076"/>
        <pc:sldMkLst>
          <pc:docMk/>
          <pc:sldMk cId="1268735448" sldId="266"/>
        </pc:sldMkLst>
        <pc:spChg chg="mod">
          <ac:chgData name="Nina Vulić" userId="S::nina.vulic@skole.hr::bd79b258-9fc5-4c05-81ed-23912d043bc5" providerId="AD" clId="Web-{A4678B96-3829-2D80-E7E2-BF47F226FEE9}" dt="2024-05-17T10:29:52.938" v="3" actId="1076"/>
          <ac:spMkLst>
            <pc:docMk/>
            <pc:sldMk cId="1268735448" sldId="266"/>
            <ac:spMk id="2" creationId="{DC20F7E7-3E69-84AE-C306-03F0C58A9EB2}"/>
          </ac:spMkLst>
        </pc:spChg>
        <pc:cxnChg chg="mod">
          <ac:chgData name="Nina Vulić" userId="S::nina.vulic@skole.hr::bd79b258-9fc5-4c05-81ed-23912d043bc5" providerId="AD" clId="Web-{A4678B96-3829-2D80-E7E2-BF47F226FEE9}" dt="2024-05-17T10:29:49.594" v="2" actId="1076"/>
          <ac:cxnSpMkLst>
            <pc:docMk/>
            <pc:sldMk cId="1268735448" sldId="266"/>
            <ac:cxnSpMk id="19" creationId="{736E5E07-7898-BCD7-0C8E-DA7D73848117}"/>
          </ac:cxnSpMkLst>
        </pc:cxnChg>
      </pc:sldChg>
      <pc:sldChg chg="modSp">
        <pc:chgData name="Nina Vulić" userId="S::nina.vulic@skole.hr::bd79b258-9fc5-4c05-81ed-23912d043bc5" providerId="AD" clId="Web-{A4678B96-3829-2D80-E7E2-BF47F226FEE9}" dt="2024-05-17T10:30:04.985" v="6" actId="1076"/>
        <pc:sldMkLst>
          <pc:docMk/>
          <pc:sldMk cId="2873691015" sldId="268"/>
        </pc:sldMkLst>
        <pc:cxnChg chg="mod">
          <ac:chgData name="Nina Vulić" userId="S::nina.vulic@skole.hr::bd79b258-9fc5-4c05-81ed-23912d043bc5" providerId="AD" clId="Web-{A4678B96-3829-2D80-E7E2-BF47F226FEE9}" dt="2024-05-17T10:30:04.985" v="6" actId="1076"/>
          <ac:cxnSpMkLst>
            <pc:docMk/>
            <pc:sldMk cId="2873691015" sldId="268"/>
            <ac:cxnSpMk id="19" creationId="{736E5E07-7898-BCD7-0C8E-DA7D73848117}"/>
          </ac:cxnSpMkLst>
        </pc:cxnChg>
      </pc:sldChg>
      <pc:sldChg chg="modSp">
        <pc:chgData name="Nina Vulić" userId="S::nina.vulic@skole.hr::bd79b258-9fc5-4c05-81ed-23912d043bc5" providerId="AD" clId="Web-{A4678B96-3829-2D80-E7E2-BF47F226FEE9}" dt="2024-05-17T10:30:28.939" v="10" actId="14100"/>
        <pc:sldMkLst>
          <pc:docMk/>
          <pc:sldMk cId="1838493781" sldId="282"/>
        </pc:sldMkLst>
        <pc:spChg chg="mod">
          <ac:chgData name="Nina Vulić" userId="S::nina.vulic@skole.hr::bd79b258-9fc5-4c05-81ed-23912d043bc5" providerId="AD" clId="Web-{A4678B96-3829-2D80-E7E2-BF47F226FEE9}" dt="2024-05-17T10:30:25.502" v="9" actId="14100"/>
          <ac:spMkLst>
            <pc:docMk/>
            <pc:sldMk cId="1838493781" sldId="282"/>
            <ac:spMk id="2" creationId="{DC20F7E7-3E69-84AE-C306-03F0C58A9EB2}"/>
          </ac:spMkLst>
        </pc:spChg>
        <pc:cxnChg chg="mod">
          <ac:chgData name="Nina Vulić" userId="S::nina.vulic@skole.hr::bd79b258-9fc5-4c05-81ed-23912d043bc5" providerId="AD" clId="Web-{A4678B96-3829-2D80-E7E2-BF47F226FEE9}" dt="2024-05-17T10:30:24.767" v="8" actId="14100"/>
          <ac:cxnSpMkLst>
            <pc:docMk/>
            <pc:sldMk cId="1838493781" sldId="282"/>
            <ac:cxnSpMk id="13" creationId="{540AD37E-8DBE-857E-CEB3-6EB3AE6C7539}"/>
          </ac:cxnSpMkLst>
        </pc:cxnChg>
        <pc:cxnChg chg="mod">
          <ac:chgData name="Nina Vulić" userId="S::nina.vulic@skole.hr::bd79b258-9fc5-4c05-81ed-23912d043bc5" providerId="AD" clId="Web-{A4678B96-3829-2D80-E7E2-BF47F226FEE9}" dt="2024-05-17T10:30:28.939" v="10" actId="14100"/>
          <ac:cxnSpMkLst>
            <pc:docMk/>
            <pc:sldMk cId="1838493781" sldId="282"/>
            <ac:cxnSpMk id="19" creationId="{736E5E07-7898-BCD7-0C8E-DA7D73848117}"/>
          </ac:cxnSpMkLst>
        </pc:cxnChg>
      </pc:sldChg>
    </pc:docChg>
  </pc:docChgLst>
  <pc:docChgLst>
    <pc:chgData name="Sandra Radulovski" userId="0ebd48d3-58f6-4c7b-a5de-5d00d1eb19f4" providerId="ADAL" clId="{BFDD189C-FEF0-4DF9-A5A8-2AD4DC24DAFD}"/>
    <pc:docChg chg="undo custSel addSld delSld modSld modMainMaster">
      <pc:chgData name="Sandra Radulovski" userId="0ebd48d3-58f6-4c7b-a5de-5d00d1eb19f4" providerId="ADAL" clId="{BFDD189C-FEF0-4DF9-A5A8-2AD4DC24DAFD}" dt="2024-05-23T10:32:04.124" v="87" actId="1076"/>
      <pc:docMkLst>
        <pc:docMk/>
      </pc:docMkLst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4185630990" sldId="263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3799260573" sldId="264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4177805766" sldId="265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268735448" sldId="266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873691015" sldId="268"/>
        </pc:sldMkLst>
      </pc:sldChg>
      <pc:sldChg chg="del">
        <pc:chgData name="Sandra Radulovski" userId="0ebd48d3-58f6-4c7b-a5de-5d00d1eb19f4" providerId="ADAL" clId="{BFDD189C-FEF0-4DF9-A5A8-2AD4DC24DAFD}" dt="2024-05-23T10:20:04.087" v="0" actId="47"/>
        <pc:sldMkLst>
          <pc:docMk/>
          <pc:sldMk cId="1401033551" sldId="270"/>
        </pc:sldMkLst>
      </pc:sldChg>
      <pc:sldChg chg="del">
        <pc:chgData name="Sandra Radulovski" userId="0ebd48d3-58f6-4c7b-a5de-5d00d1eb19f4" providerId="ADAL" clId="{BFDD189C-FEF0-4DF9-A5A8-2AD4DC24DAFD}" dt="2024-05-23T10:23:33.305" v="18" actId="47"/>
        <pc:sldMkLst>
          <pc:docMk/>
          <pc:sldMk cId="3195337403" sldId="271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861855921" sldId="272"/>
        </pc:sldMkLst>
      </pc:sldChg>
      <pc:sldChg chg="del">
        <pc:chgData name="Sandra Radulovski" userId="0ebd48d3-58f6-4c7b-a5de-5d00d1eb19f4" providerId="ADAL" clId="{BFDD189C-FEF0-4DF9-A5A8-2AD4DC24DAFD}" dt="2024-05-23T10:20:48.413" v="1" actId="47"/>
        <pc:sldMkLst>
          <pc:docMk/>
          <pc:sldMk cId="4171412666" sldId="273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092748864" sldId="274"/>
        </pc:sldMkLst>
      </pc:sldChg>
      <pc:sldChg chg="del">
        <pc:chgData name="Sandra Radulovski" userId="0ebd48d3-58f6-4c7b-a5de-5d00d1eb19f4" providerId="ADAL" clId="{BFDD189C-FEF0-4DF9-A5A8-2AD4DC24DAFD}" dt="2024-05-23T10:21:09.171" v="2" actId="47"/>
        <pc:sldMkLst>
          <pc:docMk/>
          <pc:sldMk cId="280415120" sldId="275"/>
        </pc:sldMkLst>
      </pc:sldChg>
      <pc:sldChg chg="modSp mod modTransition">
        <pc:chgData name="Sandra Radulovski" userId="0ebd48d3-58f6-4c7b-a5de-5d00d1eb19f4" providerId="ADAL" clId="{BFDD189C-FEF0-4DF9-A5A8-2AD4DC24DAFD}" dt="2024-05-23T10:25:29.518" v="49"/>
        <pc:sldMkLst>
          <pc:docMk/>
          <pc:sldMk cId="3754372843" sldId="276"/>
        </pc:sldMkLst>
        <pc:spChg chg="mod">
          <ac:chgData name="Sandra Radulovski" userId="0ebd48d3-58f6-4c7b-a5de-5d00d1eb19f4" providerId="ADAL" clId="{BFDD189C-FEF0-4DF9-A5A8-2AD4DC24DAFD}" dt="2024-05-23T10:21:34.243" v="8" actId="1076"/>
          <ac:spMkLst>
            <pc:docMk/>
            <pc:sldMk cId="3754372843" sldId="276"/>
            <ac:spMk id="3" creationId="{8E695610-7882-5E52-53E5-578541BAFE58}"/>
          </ac:spMkLst>
        </pc:spChg>
        <pc:spChg chg="mod">
          <ac:chgData name="Sandra Radulovski" userId="0ebd48d3-58f6-4c7b-a5de-5d00d1eb19f4" providerId="ADAL" clId="{BFDD189C-FEF0-4DF9-A5A8-2AD4DC24DAFD}" dt="2024-05-23T10:21:23.509" v="5" actId="1076"/>
          <ac:spMkLst>
            <pc:docMk/>
            <pc:sldMk cId="3754372843" sldId="276"/>
            <ac:spMk id="6" creationId="{8E5FC3A2-F1DA-C036-516F-CE129D66F093}"/>
          </ac:spMkLst>
        </pc:spChg>
        <pc:picChg chg="mod">
          <ac:chgData name="Sandra Radulovski" userId="0ebd48d3-58f6-4c7b-a5de-5d00d1eb19f4" providerId="ADAL" clId="{BFDD189C-FEF0-4DF9-A5A8-2AD4DC24DAFD}" dt="2024-05-23T10:21:29.593" v="7" actId="1076"/>
          <ac:picMkLst>
            <pc:docMk/>
            <pc:sldMk cId="3754372843" sldId="276"/>
            <ac:picMk id="5" creationId="{84F4A3EE-47F6-BDE0-3D29-B97CC8C4F831}"/>
          </ac:picMkLst>
        </pc:picChg>
      </pc:sldChg>
      <pc:sldChg chg="modSp modTransition">
        <pc:chgData name="Sandra Radulovski" userId="0ebd48d3-58f6-4c7b-a5de-5d00d1eb19f4" providerId="ADAL" clId="{BFDD189C-FEF0-4DF9-A5A8-2AD4DC24DAFD}" dt="2024-05-23T10:25:29.518" v="49"/>
        <pc:sldMkLst>
          <pc:docMk/>
          <pc:sldMk cId="101494567" sldId="277"/>
        </pc:sldMkLst>
        <pc:spChg chg="mod">
          <ac:chgData name="Sandra Radulovski" userId="0ebd48d3-58f6-4c7b-a5de-5d00d1eb19f4" providerId="ADAL" clId="{BFDD189C-FEF0-4DF9-A5A8-2AD4DC24DAFD}" dt="2024-05-23T10:21:48.538" v="14" actId="20577"/>
          <ac:spMkLst>
            <pc:docMk/>
            <pc:sldMk cId="101494567" sldId="277"/>
            <ac:spMk id="6" creationId="{8E5FC3A2-F1DA-C036-516F-CE129D66F093}"/>
          </ac:spMkLst>
        </pc:spChg>
      </pc:sldChg>
      <pc:sldChg chg="del">
        <pc:chgData name="Sandra Radulovski" userId="0ebd48d3-58f6-4c7b-a5de-5d00d1eb19f4" providerId="ADAL" clId="{BFDD189C-FEF0-4DF9-A5A8-2AD4DC24DAFD}" dt="2024-05-23T10:22:02.348" v="15" actId="47"/>
        <pc:sldMkLst>
          <pc:docMk/>
          <pc:sldMk cId="2665043304" sldId="278"/>
        </pc:sldMkLst>
      </pc:sldChg>
      <pc:sldChg chg="del">
        <pc:chgData name="Sandra Radulovski" userId="0ebd48d3-58f6-4c7b-a5de-5d00d1eb19f4" providerId="ADAL" clId="{BFDD189C-FEF0-4DF9-A5A8-2AD4DC24DAFD}" dt="2024-05-23T10:22:03.584" v="16" actId="47"/>
        <pc:sldMkLst>
          <pc:docMk/>
          <pc:sldMk cId="3081922979" sldId="279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150302604" sldId="280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3357951137" sldId="281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838493781" sldId="282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483037300" sldId="283"/>
        </pc:sldMkLst>
      </pc:sldChg>
      <pc:sldChg chg="del">
        <pc:chgData name="Sandra Radulovski" userId="0ebd48d3-58f6-4c7b-a5de-5d00d1eb19f4" providerId="ADAL" clId="{BFDD189C-FEF0-4DF9-A5A8-2AD4DC24DAFD}" dt="2024-05-23T10:22:19.549" v="17" actId="47"/>
        <pc:sldMkLst>
          <pc:docMk/>
          <pc:sldMk cId="3319284188" sldId="284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906116431" sldId="285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3929010376" sldId="286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196567790" sldId="287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684036938" sldId="288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879999718" sldId="289"/>
        </pc:sldMkLst>
      </pc:sldChg>
      <pc:sldChg chg="del">
        <pc:chgData name="Sandra Radulovski" userId="0ebd48d3-58f6-4c7b-a5de-5d00d1eb19f4" providerId="ADAL" clId="{BFDD189C-FEF0-4DF9-A5A8-2AD4DC24DAFD}" dt="2024-05-23T10:23:54.957" v="19" actId="47"/>
        <pc:sldMkLst>
          <pc:docMk/>
          <pc:sldMk cId="3899233875" sldId="290"/>
        </pc:sldMkLst>
      </pc:sldChg>
      <pc:sldChg chg="del">
        <pc:chgData name="Sandra Radulovski" userId="0ebd48d3-58f6-4c7b-a5de-5d00d1eb19f4" providerId="ADAL" clId="{BFDD189C-FEF0-4DF9-A5A8-2AD4DC24DAFD}" dt="2024-05-23T10:23:56.768" v="20" actId="47"/>
        <pc:sldMkLst>
          <pc:docMk/>
          <pc:sldMk cId="1546938088" sldId="291"/>
        </pc:sldMkLst>
      </pc:sldChg>
      <pc:sldChg chg="del">
        <pc:chgData name="Sandra Radulovski" userId="0ebd48d3-58f6-4c7b-a5de-5d00d1eb19f4" providerId="ADAL" clId="{BFDD189C-FEF0-4DF9-A5A8-2AD4DC24DAFD}" dt="2024-05-23T10:24:00.534" v="21" actId="47"/>
        <pc:sldMkLst>
          <pc:docMk/>
          <pc:sldMk cId="1034884420" sldId="292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535756779" sldId="295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840238519" sldId="296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3028425236" sldId="297"/>
        </pc:sldMkLst>
      </pc:sldChg>
      <pc:sldChg chg="del">
        <pc:chgData name="Sandra Radulovski" userId="0ebd48d3-58f6-4c7b-a5de-5d00d1eb19f4" providerId="ADAL" clId="{BFDD189C-FEF0-4DF9-A5A8-2AD4DC24DAFD}" dt="2024-05-23T10:24:09.650" v="22" actId="47"/>
        <pc:sldMkLst>
          <pc:docMk/>
          <pc:sldMk cId="217443163" sldId="298"/>
        </pc:sldMkLst>
      </pc:sldChg>
      <pc:sldChg chg="modSp mod modTransition">
        <pc:chgData name="Sandra Radulovski" userId="0ebd48d3-58f6-4c7b-a5de-5d00d1eb19f4" providerId="ADAL" clId="{BFDD189C-FEF0-4DF9-A5A8-2AD4DC24DAFD}" dt="2024-05-23T10:25:29.518" v="49"/>
        <pc:sldMkLst>
          <pc:docMk/>
          <pc:sldMk cId="3080459924" sldId="299"/>
        </pc:sldMkLst>
        <pc:spChg chg="mod">
          <ac:chgData name="Sandra Radulovski" userId="0ebd48d3-58f6-4c7b-a5de-5d00d1eb19f4" providerId="ADAL" clId="{BFDD189C-FEF0-4DF9-A5A8-2AD4DC24DAFD}" dt="2024-05-23T10:24:35.825" v="46" actId="6549"/>
          <ac:spMkLst>
            <pc:docMk/>
            <pc:sldMk cId="3080459924" sldId="299"/>
            <ac:spMk id="3" creationId="{650FE72E-1905-E18B-0217-157CA8F16017}"/>
          </ac:spMkLst>
        </pc:spChg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053750771" sldId="300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999577805" sldId="301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34022131" sldId="302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698049016" sldId="304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883072055" sldId="305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367089488" sldId="306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1948479190" sldId="307"/>
        </pc:sldMkLst>
      </pc:sldChg>
      <pc:sldChg chg="modTransition">
        <pc:chgData name="Sandra Radulovski" userId="0ebd48d3-58f6-4c7b-a5de-5d00d1eb19f4" providerId="ADAL" clId="{BFDD189C-FEF0-4DF9-A5A8-2AD4DC24DAFD}" dt="2024-05-23T10:25:29.518" v="49"/>
        <pc:sldMkLst>
          <pc:docMk/>
          <pc:sldMk cId="2447590508" sldId="308"/>
        </pc:sldMkLst>
      </pc:sldChg>
      <pc:sldChg chg="del">
        <pc:chgData name="Sandra Radulovski" userId="0ebd48d3-58f6-4c7b-a5de-5d00d1eb19f4" providerId="ADAL" clId="{BFDD189C-FEF0-4DF9-A5A8-2AD4DC24DAFD}" dt="2024-05-23T10:25:18.687" v="47" actId="47"/>
        <pc:sldMkLst>
          <pc:docMk/>
          <pc:sldMk cId="325849153" sldId="309"/>
        </pc:sldMkLst>
      </pc:sldChg>
      <pc:sldChg chg="addSp delSp modSp new mod">
        <pc:chgData name="Sandra Radulovski" userId="0ebd48d3-58f6-4c7b-a5de-5d00d1eb19f4" providerId="ADAL" clId="{BFDD189C-FEF0-4DF9-A5A8-2AD4DC24DAFD}" dt="2024-05-23T10:32:04.124" v="87" actId="1076"/>
        <pc:sldMkLst>
          <pc:docMk/>
          <pc:sldMk cId="1445366418" sldId="309"/>
        </pc:sldMkLst>
        <pc:spChg chg="mod">
          <ac:chgData name="Sandra Radulovski" userId="0ebd48d3-58f6-4c7b-a5de-5d00d1eb19f4" providerId="ADAL" clId="{BFDD189C-FEF0-4DF9-A5A8-2AD4DC24DAFD}" dt="2024-05-23T10:32:04.124" v="87" actId="1076"/>
          <ac:spMkLst>
            <pc:docMk/>
            <pc:sldMk cId="1445366418" sldId="309"/>
            <ac:spMk id="2" creationId="{B2CF0D80-35D8-4CD4-949C-769EC29425E5}"/>
          </ac:spMkLst>
        </pc:spChg>
        <pc:spChg chg="del">
          <ac:chgData name="Sandra Radulovski" userId="0ebd48d3-58f6-4c7b-a5de-5d00d1eb19f4" providerId="ADAL" clId="{BFDD189C-FEF0-4DF9-A5A8-2AD4DC24DAFD}" dt="2024-05-23T10:31:33.675" v="51" actId="931"/>
          <ac:spMkLst>
            <pc:docMk/>
            <pc:sldMk cId="1445366418" sldId="309"/>
            <ac:spMk id="3" creationId="{A3F0FBBE-BBBD-4492-B38C-574B007E813D}"/>
          </ac:spMkLst>
        </pc:spChg>
        <pc:picChg chg="add mod">
          <ac:chgData name="Sandra Radulovski" userId="0ebd48d3-58f6-4c7b-a5de-5d00d1eb19f4" providerId="ADAL" clId="{BFDD189C-FEF0-4DF9-A5A8-2AD4DC24DAFD}" dt="2024-05-23T10:31:33.675" v="51" actId="931"/>
          <ac:picMkLst>
            <pc:docMk/>
            <pc:sldMk cId="1445366418" sldId="309"/>
            <ac:picMk id="5" creationId="{5E9874B8-850C-431F-9FB8-7C3774B41EF2}"/>
          </ac:picMkLst>
        </pc:picChg>
      </pc:sldChg>
      <pc:sldMasterChg chg="modTransition modSldLayout">
        <pc:chgData name="Sandra Radulovski" userId="0ebd48d3-58f6-4c7b-a5de-5d00d1eb19f4" providerId="ADAL" clId="{BFDD189C-FEF0-4DF9-A5A8-2AD4DC24DAFD}" dt="2024-05-23T10:25:29.518" v="49"/>
        <pc:sldMasterMkLst>
          <pc:docMk/>
          <pc:sldMasterMk cId="1805450684" sldId="2147483648"/>
        </pc:sldMasterMkLst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3831195371" sldId="2147483649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3510249209" sldId="2147483650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877794213" sldId="2147483651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3994559781" sldId="2147483652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4131156064" sldId="2147483653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200149247" sldId="2147483654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2812606433" sldId="2147483655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148596765" sldId="2147483656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3705944580" sldId="2147483657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4194746177" sldId="2147483658"/>
          </pc:sldLayoutMkLst>
        </pc:sldLayoutChg>
        <pc:sldLayoutChg chg="modTransition">
          <pc:chgData name="Sandra Radulovski" userId="0ebd48d3-58f6-4c7b-a5de-5d00d1eb19f4" providerId="ADAL" clId="{BFDD189C-FEF0-4DF9-A5A8-2AD4DC24DAFD}" dt="2024-05-23T10:25:29.518" v="49"/>
          <pc:sldLayoutMkLst>
            <pc:docMk/>
            <pc:sldMasterMk cId="1805450684" sldId="2147483648"/>
            <pc:sldLayoutMk cId="2523179914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50780D-DAB4-D8F5-2A73-8B90689A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28853E2-29B2-BBFC-0322-230039523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48145E-2F15-11B0-194D-C9D2C3D0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D3BAEA2-294C-6208-6324-20837E68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F47A6E-6A23-7C71-DC6C-8EABC781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11953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CEB592-EEE0-A0E9-99E7-3625446A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08AFA62-521D-5C81-0A67-C626E3975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239E0A-54A9-011A-DE4A-250B4E2D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608D023-45DB-783F-3492-ED52822F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15CB4C0-7296-A688-C743-FE17CA19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474617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0A2D76A-2C70-8D9E-65D8-B50A9663F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F2DF453-1F99-E641-E7A4-26E62121B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1DC2CD-A16C-2EA7-3540-5E8409F8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EEEAA3D-8523-4694-C6F3-1C4EDD563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95EC7A-DC5D-20BD-5957-2CFDFDD8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3179914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FECBB3-7E6A-5C24-208A-21456E3D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7E54191-F661-5E56-9B96-5670E04B1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7396D3-F5AF-8B75-C0E7-322BB75B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EBC80F-9B82-83A4-AF8C-49BCFD922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2ACD4CE-A64F-D2B9-4B80-84AB5926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24920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6FB8C8-6774-4B4F-CD08-469A7832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C72E30E-30FF-C8B0-2765-749D968B0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A2798AB-3F7B-D962-EC9D-7A41F354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572C148-F5E1-0872-302F-305D024C7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C7409EC-F9FC-3E9F-0522-C5A23432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779421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AB4830-84FE-7218-5E5D-7DDB2B2A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B8607B-B261-363A-2B1D-2994BC06E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30BB323-A3E3-0545-0E64-9CFB9095A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7B06838-55F5-1EBB-FC40-38B952BE2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15433C8-05ED-F900-082F-39D580F5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0CE9B70-1429-B27D-4DB0-82342808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455978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97DFC-E13F-7BAF-18BB-B2E7DD92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C01D9BF-8431-005E-F604-E0790F796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2AFD7A7-2B58-A55B-91A5-C3466D30C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2C03536-7938-3DA1-5E92-8F95EBEA6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A156DE5-2D10-7C55-FD17-E2512E702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C714169-5B11-FBAB-A671-356A54DE1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2D27714-4824-71ED-762C-478DF3DC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CAC6405-EBD0-E666-28F3-7E387D25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115606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EE839E-4A6A-9C29-F942-BD93E16A5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07E2ADC-54A8-33FB-8274-7DF5B1BA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44D97C3-F0FD-5C8C-3972-CCA8F68C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7E8D0F4-E400-942C-F7CA-DDF8A2A6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14924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525FDAB-1FC3-1121-2781-C21DE417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DBCB867-0418-8970-8DF6-4C5229BD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53046E3-7771-FBB9-6FD5-99FE845F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260643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6E447F-F552-4FBE-204F-15CCEA62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34A29D7-5A59-6BD7-EB97-7E6F9891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91706BA-504A-605E-790A-DAE8B52AD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768A9E-2F88-861E-D3C6-B49F435B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C59EEF2-D985-BF3D-4B59-CDCCE017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C63A098-C19B-E1A3-9E0D-1990006B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59676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AC67F6-12A3-A337-CB9C-92A7330E3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84C52C3-11CF-CAE4-5FCB-15582AE62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4DD933F-DCF5-CD98-700E-B54625092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A2FC832-C531-932A-B938-C5BAE861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6959C07-78D2-544D-3D93-40A53185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7C853FB-C890-BAF4-C164-1BC1CC46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94458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41A0A37-2C9A-1BB7-9B1A-335CD36A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5FFF79-F534-E1C6-196A-11FD3CC34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B011683-3C14-10D4-8097-B2BBD2B7A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F768F-637D-41D2-BCEB-02C0BC49F2D5}" type="datetimeFigureOut">
              <a:rPr lang="hr-HR" smtClean="0"/>
              <a:t>23.5.2024.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4625F1-889A-F7B2-4483-041E670D3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DE31898-D2DC-52A8-3353-FDAB646FE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55063-DCDA-4A22-8182-AF25A71184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545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forms.office.com/e/KHJcTfbPE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00AFCB"/>
            </a:gs>
            <a:gs pos="7634">
              <a:srgbClr val="FF33CC"/>
            </a:gs>
            <a:gs pos="97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7232" r="10590" b="-1"/>
          <a:stretch/>
        </p:blipFill>
        <p:spPr>
          <a:xfrm>
            <a:off x="2340428" y="436468"/>
            <a:ext cx="7511143" cy="673834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8522" y="1439633"/>
            <a:ext cx="5309760" cy="1578054"/>
          </a:xfrm>
        </p:spPr>
        <p:txBody>
          <a:bodyPr anchor="t">
            <a:normAutofit/>
          </a:bodyPr>
          <a:lstStyle/>
          <a:p>
            <a:r>
              <a:rPr lang="hr-HR" sz="52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3BEEE68-361A-DCAB-D4DD-770937079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353" y="2948791"/>
            <a:ext cx="1505374" cy="551251"/>
          </a:xfrm>
        </p:spPr>
        <p:txBody>
          <a:bodyPr anchor="b">
            <a:normAutofit/>
          </a:bodyPr>
          <a:lstStyle/>
          <a:p>
            <a:pPr algn="l"/>
            <a:r>
              <a:rPr lang="hr-HR">
                <a:solidFill>
                  <a:srgbClr val="FF33CC"/>
                </a:solidFill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483037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6000">
              <a:srgbClr val="7030A0"/>
            </a:gs>
            <a:gs pos="43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2781" y="332624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0055" y="450349"/>
            <a:ext cx="3930743" cy="705096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2167110" y="1273169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7042207" y="1250207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540AD37E-8DBE-857E-CEB3-6EB3AE6C7539}"/>
              </a:ext>
            </a:extLst>
          </p:cNvPr>
          <p:cNvCxnSpPr>
            <a:cxnSpLocks/>
          </p:cNvCxnSpPr>
          <p:nvPr/>
        </p:nvCxnSpPr>
        <p:spPr>
          <a:xfrm flipH="1">
            <a:off x="3658452" y="802897"/>
            <a:ext cx="458553" cy="470263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736E5E07-7898-BCD7-0C8E-DA7D7384811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8050798" y="802897"/>
            <a:ext cx="482752" cy="447310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302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6000">
              <a:srgbClr val="7030A0"/>
            </a:gs>
            <a:gs pos="43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2781" y="332624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0055" y="450349"/>
            <a:ext cx="3930743" cy="705096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1239154" y="534050"/>
            <a:ext cx="1969946" cy="75917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400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sz="1400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sz="14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4654298" y="1293224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540AD37E-8DBE-857E-CEB3-6EB3AE6C7539}"/>
              </a:ext>
            </a:extLst>
          </p:cNvPr>
          <p:cNvCxnSpPr>
            <a:cxnSpLocks/>
            <a:stCxn id="2" idx="1"/>
            <a:endCxn id="6" idx="3"/>
          </p:cNvCxnSpPr>
          <p:nvPr/>
        </p:nvCxnSpPr>
        <p:spPr>
          <a:xfrm flipH="1">
            <a:off x="3209100" y="802897"/>
            <a:ext cx="910955" cy="110740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736E5E07-7898-BCD7-0C8E-DA7D7384811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145641" y="802897"/>
            <a:ext cx="2007275" cy="490327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CD11A3D6-E1BD-9CC2-7BC4-2113EF45F1F4}"/>
              </a:ext>
            </a:extLst>
          </p:cNvPr>
          <p:cNvSpPr/>
          <p:nvPr/>
        </p:nvSpPr>
        <p:spPr>
          <a:xfrm>
            <a:off x="1599374" y="2529906"/>
            <a:ext cx="9092531" cy="154570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 programska podrška obuhvaća softverske programe koji su </a:t>
            </a: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namijenjeni izravno korisnicima </a:t>
            </a:r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kako bi obavljali </a:t>
            </a: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određene zadatke </a:t>
            </a:r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ili </a:t>
            </a: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aktivnosti </a:t>
            </a:r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 računalu. </a:t>
            </a:r>
            <a:endParaRPr lang="hr-HR" sz="16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0B3C5005-5E06-EDE7-AFAD-7E60A6572BA9}"/>
              </a:ext>
            </a:extLst>
          </p:cNvPr>
          <p:cNvCxnSpPr>
            <a:cxnSpLocks/>
            <a:stCxn id="7" idx="2"/>
            <a:endCxn id="15" idx="0"/>
          </p:cNvCxnSpPr>
          <p:nvPr/>
        </p:nvCxnSpPr>
        <p:spPr>
          <a:xfrm flipH="1">
            <a:off x="6145640" y="2219247"/>
            <a:ext cx="1" cy="310659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6BEFAD65-CFFB-84A5-E0B2-5ED149813441}"/>
              </a:ext>
            </a:extLst>
          </p:cNvPr>
          <p:cNvSpPr/>
          <p:nvPr/>
        </p:nvSpPr>
        <p:spPr>
          <a:xfrm>
            <a:off x="2527968" y="4630900"/>
            <a:ext cx="7235344" cy="81916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1"/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To uključuje web preglednike, riječne procesore, medijske </a:t>
            </a:r>
            <a:r>
              <a:rPr lang="hr-HR" sz="1600" err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playere</a:t>
            </a:r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i grafičke uređaje.</a:t>
            </a:r>
            <a:endParaRPr lang="hr-HR" sz="1100">
              <a:solidFill>
                <a:srgbClr val="00AFCB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232ECD47-DF6D-BBC2-1473-3A4CC06FBEBE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>
            <a:off x="6145640" y="4075607"/>
            <a:ext cx="0" cy="555293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51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6000">
              <a:srgbClr val="7030A0"/>
            </a:gs>
            <a:gs pos="43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2781" y="332624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8497" y="529518"/>
            <a:ext cx="3129158" cy="685304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1239154" y="534050"/>
            <a:ext cx="1969946" cy="75917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400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sz="1400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sz="14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4654298" y="1293224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540AD37E-8DBE-857E-CEB3-6EB3AE6C7539}"/>
              </a:ext>
            </a:extLst>
          </p:cNvPr>
          <p:cNvCxnSpPr>
            <a:cxnSpLocks/>
            <a:stCxn id="2" idx="1"/>
            <a:endCxn id="6" idx="3"/>
          </p:cNvCxnSpPr>
          <p:nvPr/>
        </p:nvCxnSpPr>
        <p:spPr>
          <a:xfrm flipH="1">
            <a:off x="3209100" y="872170"/>
            <a:ext cx="1059397" cy="41467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736E5E07-7898-BCD7-0C8E-DA7D7384811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145641" y="1000819"/>
            <a:ext cx="631717" cy="242925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CD11A3D6-E1BD-9CC2-7BC4-2113EF45F1F4}"/>
              </a:ext>
            </a:extLst>
          </p:cNvPr>
          <p:cNvSpPr/>
          <p:nvPr/>
        </p:nvSpPr>
        <p:spPr>
          <a:xfrm>
            <a:off x="1524373" y="2656138"/>
            <a:ext cx="2595682" cy="154570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1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 programska podrška obuhvaća softverske programe koji su </a:t>
            </a:r>
            <a:r>
              <a:rPr lang="hr-HR" sz="11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namijenjeni izravno korisnicima </a:t>
            </a:r>
            <a:r>
              <a:rPr lang="hr-HR" sz="11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kako bi obavljali </a:t>
            </a:r>
            <a:r>
              <a:rPr lang="hr-HR" sz="11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određene zadatke </a:t>
            </a:r>
            <a:r>
              <a:rPr lang="hr-HR" sz="11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ili </a:t>
            </a:r>
            <a:r>
              <a:rPr lang="hr-HR" sz="11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aktivnosti </a:t>
            </a:r>
            <a:r>
              <a:rPr lang="hr-HR" sz="11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 </a:t>
            </a:r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računalu. </a:t>
            </a:r>
            <a:endParaRPr lang="hr-HR" sz="20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id="{0B3C5005-5E06-EDE7-AFAD-7E60A6572BA9}"/>
              </a:ext>
            </a:extLst>
          </p:cNvPr>
          <p:cNvCxnSpPr>
            <a:cxnSpLocks/>
            <a:stCxn id="7" idx="2"/>
            <a:endCxn id="15" idx="0"/>
          </p:cNvCxnSpPr>
          <p:nvPr/>
        </p:nvCxnSpPr>
        <p:spPr>
          <a:xfrm flipH="1">
            <a:off x="2822214" y="2219247"/>
            <a:ext cx="3323427" cy="436891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avokutnik: zaobljeni kutovi 20">
            <a:extLst>
              <a:ext uri="{FF2B5EF4-FFF2-40B4-BE49-F238E27FC236}">
                <a16:creationId xmlns:a16="http://schemas.microsoft.com/office/drawing/2014/main" id="{6BEFAD65-CFFB-84A5-E0B2-5ED149813441}"/>
              </a:ext>
            </a:extLst>
          </p:cNvPr>
          <p:cNvSpPr/>
          <p:nvPr/>
        </p:nvSpPr>
        <p:spPr>
          <a:xfrm>
            <a:off x="1524373" y="4511815"/>
            <a:ext cx="2595682" cy="117421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1"/>
            <a:r>
              <a:rPr lang="hr-HR" sz="12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To uključuje web preglednike, riječne procesore, medijske </a:t>
            </a:r>
            <a:r>
              <a:rPr lang="hr-HR" sz="1200" err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playere</a:t>
            </a:r>
            <a:r>
              <a:rPr lang="hr-HR" sz="12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i grafičke uređaje.</a:t>
            </a:r>
            <a:endParaRPr lang="hr-HR" sz="1000">
              <a:solidFill>
                <a:srgbClr val="00AFCB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232ECD47-DF6D-BBC2-1473-3A4CC06FBEBE}"/>
              </a:ext>
            </a:extLst>
          </p:cNvPr>
          <p:cNvCxnSpPr>
            <a:cxnSpLocks/>
            <a:stCxn id="15" idx="2"/>
            <a:endCxn id="21" idx="0"/>
          </p:cNvCxnSpPr>
          <p:nvPr/>
        </p:nvCxnSpPr>
        <p:spPr>
          <a:xfrm>
            <a:off x="2822214" y="4201839"/>
            <a:ext cx="0" cy="309976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49FFA48C-CC26-E76C-47EE-435B8F2BA7C5}"/>
              </a:ext>
            </a:extLst>
          </p:cNvPr>
          <p:cNvSpPr/>
          <p:nvPr/>
        </p:nvSpPr>
        <p:spPr>
          <a:xfrm>
            <a:off x="5815633" y="2513718"/>
            <a:ext cx="4768174" cy="202227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Google Chrome </a:t>
            </a:r>
            <a:r>
              <a:rPr lang="hr-HR" sz="16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(web preglednik)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Microsoft Word </a:t>
            </a:r>
            <a:r>
              <a:rPr lang="hr-HR" sz="16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(riječni procesor)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VLC Media Player</a:t>
            </a:r>
            <a:r>
              <a:rPr lang="hr-HR" sz="16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(medijski </a:t>
            </a:r>
            <a:r>
              <a:rPr lang="hr-HR" sz="1600" err="1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player</a:t>
            </a:r>
            <a:r>
              <a:rPr lang="hr-HR" sz="16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)</a:t>
            </a: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Adobe </a:t>
            </a:r>
            <a:r>
              <a:rPr lang="hr-HR" sz="1600" err="1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Photoshop</a:t>
            </a:r>
            <a:r>
              <a:rPr lang="hr-HR" sz="16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r-HR" sz="1600"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(grafički softver)</a:t>
            </a:r>
            <a:endParaRPr lang="hr-HR" sz="1200"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498DA5A7-CCFD-F599-A37D-6DFF885E425E}"/>
              </a:ext>
            </a:extLst>
          </p:cNvPr>
          <p:cNvCxnSpPr>
            <a:cxnSpLocks/>
            <a:stCxn id="7" idx="2"/>
            <a:endCxn id="3" idx="0"/>
          </p:cNvCxnSpPr>
          <p:nvPr/>
        </p:nvCxnSpPr>
        <p:spPr>
          <a:xfrm>
            <a:off x="6145641" y="2219247"/>
            <a:ext cx="2054079" cy="294471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Download Google Chrome Logo in SVG Vector or PNG File Format - Logo.wine">
            <a:extLst>
              <a:ext uri="{FF2B5EF4-FFF2-40B4-BE49-F238E27FC236}">
                <a16:creationId xmlns:a16="http://schemas.microsoft.com/office/drawing/2014/main" id="{E431FE50-FF9B-015F-C73E-116468EDA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75" y="4830467"/>
            <a:ext cx="1969946" cy="131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14C6089-0F3D-5F83-0537-E4D1E91E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62" y="5003728"/>
            <a:ext cx="1035880" cy="10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C25C546-B1A3-8A7E-7721-3589A17C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677" y="5053776"/>
            <a:ext cx="935783" cy="9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6F450D99-95B3-CD75-996F-0DFF2E03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917" y="5013239"/>
            <a:ext cx="1035880" cy="10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493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6000">
              <a:srgbClr val="7030A0"/>
            </a:gs>
            <a:gs pos="43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-190500" y="-152400"/>
            <a:ext cx="12553950" cy="10917942"/>
          </a:xfrm>
          <a:prstGeom prst="rect">
            <a:avLst/>
          </a:prstGeom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161925" y="-1333684"/>
            <a:ext cx="7561326" cy="11812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3600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sz="3600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sz="36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D2BA216-C691-2A24-BE52-FEE5C2C93C12}"/>
              </a:ext>
            </a:extLst>
          </p:cNvPr>
          <p:cNvSpPr/>
          <p:nvPr/>
        </p:nvSpPr>
        <p:spPr>
          <a:xfrm>
            <a:off x="169925" y="277946"/>
            <a:ext cx="11849100" cy="630208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52" name="Picture 4" descr="Microsoft Powerpoint icon PNG and SVG Vector Free Download">
            <a:extLst>
              <a:ext uri="{FF2B5EF4-FFF2-40B4-BE49-F238E27FC236}">
                <a16:creationId xmlns:a16="http://schemas.microsoft.com/office/drawing/2014/main" id="{37BCBBFB-FFF8-CE27-9843-8FCEF1AF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86" y="6307950"/>
            <a:ext cx="219074" cy="2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rsor do mouse PNG, SVG">
            <a:extLst>
              <a:ext uri="{FF2B5EF4-FFF2-40B4-BE49-F238E27FC236}">
                <a16:creationId xmlns:a16="http://schemas.microsoft.com/office/drawing/2014/main" id="{AC20F560-1B23-2A83-EB92-E12600985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23" y="6386219"/>
            <a:ext cx="185737" cy="1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5592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56BA-B7B7-295E-BCBF-396BEF02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" r="657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7CB6DD-B99F-B269-6C8A-90F16B4E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hr-HR" sz="52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Korisnička programska podrška</a:t>
            </a:r>
            <a:br>
              <a:rPr lang="hr-HR" sz="52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5200"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307F35E-B295-BAE4-91B3-087B0DBCFC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hr-HR" sz="17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 preglednici</a:t>
            </a:r>
            <a:endParaRPr lang="hr-HR" sz="17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hr-HR" sz="17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Riječni procesori</a:t>
            </a:r>
            <a:endParaRPr lang="hr-HR" sz="17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hr-HR" sz="17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Medijski </a:t>
            </a:r>
            <a:r>
              <a:rPr lang="hr-HR" sz="1700" b="1" kern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playeri</a:t>
            </a:r>
            <a:endParaRPr lang="hr-HR" sz="17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hr-HR" sz="17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Grafički softver</a:t>
            </a:r>
            <a:endParaRPr lang="hr-HR" sz="17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hr-HR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16431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56BA-B7B7-295E-BCBF-396BEF02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rcRect l="8823" r="6578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7CB6DD-B99F-B269-6C8A-90F16B4E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14" y="261257"/>
            <a:ext cx="11762286" cy="772886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hr-HR" sz="4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Korisnička programska podrška-Web preglednici</a:t>
            </a:r>
            <a:endParaRPr lang="hr-HR" sz="440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75D4DF6-F7AE-6E6D-CF50-269D884BC4E2}"/>
              </a:ext>
            </a:extLst>
          </p:cNvPr>
          <p:cNvSpPr txBox="1"/>
          <p:nvPr/>
        </p:nvSpPr>
        <p:spPr>
          <a:xfrm>
            <a:off x="429714" y="1337367"/>
            <a:ext cx="9525000" cy="391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2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Funkcionalnosti: Omogućuju korisnicima pregledavanje web stranica, pretraživanje interneta, i izvršavanje različitih web aplikacija.</a:t>
            </a:r>
            <a:endParaRPr lang="hr-HR" sz="2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2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Primjeri: </a:t>
            </a:r>
          </a:p>
          <a:p>
            <a:pPr marL="1371600" lvl="2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hr-HR" sz="2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Google Chrome</a:t>
            </a:r>
            <a:endParaRPr lang="hr-HR" sz="2800" ker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371600" lvl="2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hr-HR" sz="2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Mozilla Firefox</a:t>
            </a:r>
            <a:endParaRPr lang="hr-HR" sz="2800" kern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371600" lvl="2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hr-HR" sz="2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Microsoft </a:t>
            </a:r>
            <a:r>
              <a:rPr lang="hr-HR" sz="2800" kern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Edge</a:t>
            </a:r>
            <a:endParaRPr lang="hr-HR" sz="2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ownload Google Chrome Logo in SVG Vector or PNG File Format - Logo.wine">
            <a:extLst>
              <a:ext uri="{FF2B5EF4-FFF2-40B4-BE49-F238E27FC236}">
                <a16:creationId xmlns:a16="http://schemas.microsoft.com/office/drawing/2014/main" id="{03B1CD52-D8CD-63CD-581C-8F187972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54" y="3445554"/>
            <a:ext cx="2709625" cy="180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6952508-AF50-1031-958E-F4F847F2D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78" y="3749150"/>
            <a:ext cx="1369451" cy="13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D114BDA-D1D2-26B4-2976-1C95AA19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285" y="3749150"/>
            <a:ext cx="1283439" cy="12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10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56BA-B7B7-295E-BCBF-396BEF02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rcRect l="8823" r="6578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7CB6DD-B99F-B269-6C8A-90F16B4E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14" y="261257"/>
            <a:ext cx="11762286" cy="772886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hr-HR" sz="4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Korisnička programska podrška-Riječni procesori</a:t>
            </a:r>
            <a:endParaRPr lang="hr-HR" sz="440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75D4DF6-F7AE-6E6D-CF50-269D884BC4E2}"/>
              </a:ext>
            </a:extLst>
          </p:cNvPr>
          <p:cNvSpPr txBox="1"/>
          <p:nvPr/>
        </p:nvSpPr>
        <p:spPr>
          <a:xfrm>
            <a:off x="429714" y="1337367"/>
            <a:ext cx="9525000" cy="3130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sz="2800">
              <a:solidFill>
                <a:schemeClr val="bg1"/>
              </a:solidFill>
              <a:effectLst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400">
                <a:solidFill>
                  <a:schemeClr val="bg1"/>
                </a:solidFill>
              </a:rPr>
              <a:t>Funkcionalnosti: Omogućuju korisnicima stvaranje, uređivanje i formatiranje tekstualnih dokumenata.</a:t>
            </a:r>
            <a:endParaRPr lang="hr-HR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400">
                <a:solidFill>
                  <a:schemeClr val="bg1"/>
                </a:solidFill>
              </a:rPr>
              <a:t>Primjeri: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 Microsoft Word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 Google </a:t>
            </a:r>
            <a:r>
              <a:rPr lang="hr-HR" sz="2400" err="1">
                <a:solidFill>
                  <a:schemeClr val="bg1"/>
                </a:solidFill>
              </a:rPr>
              <a:t>Docs</a:t>
            </a:r>
            <a:endParaRPr lang="hr-HR" sz="2400">
              <a:solidFill>
                <a:schemeClr val="bg1"/>
              </a:solidFill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 </a:t>
            </a:r>
            <a:r>
              <a:rPr lang="hr-HR" sz="2400" err="1">
                <a:solidFill>
                  <a:schemeClr val="bg1"/>
                </a:solidFill>
              </a:rPr>
              <a:t>LibreOffice</a:t>
            </a:r>
            <a:r>
              <a:rPr lang="hr-HR" sz="2400">
                <a:solidFill>
                  <a:schemeClr val="bg1"/>
                </a:solidFill>
              </a:rPr>
              <a:t> </a:t>
            </a:r>
            <a:r>
              <a:rPr lang="hr-HR" sz="2400" err="1">
                <a:solidFill>
                  <a:schemeClr val="bg1"/>
                </a:solidFill>
              </a:rPr>
              <a:t>Writer</a:t>
            </a:r>
            <a:endParaRPr lang="hr-HR">
              <a:solidFill>
                <a:schemeClr val="bg1"/>
              </a:solidFill>
            </a:endParaRPr>
          </a:p>
          <a:p>
            <a:pPr marL="1371600" lvl="2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endParaRPr lang="hr-HR" sz="2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CA4B096-F739-2CF4-FC46-562341EA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191" y="2724065"/>
            <a:ext cx="1602645" cy="16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oogle docs - Free logo icons">
            <a:extLst>
              <a:ext uri="{FF2B5EF4-FFF2-40B4-BE49-F238E27FC236}">
                <a16:creationId xmlns:a16="http://schemas.microsoft.com/office/drawing/2014/main" id="{DCB07A12-DB94-4AE9-EE64-694BC54B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570" y="4211583"/>
            <a:ext cx="1764275" cy="17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ownload LibreOffice Writer Logo in SVG Vector or PNG File Format -  Logo.wine">
            <a:extLst>
              <a:ext uri="{FF2B5EF4-FFF2-40B4-BE49-F238E27FC236}">
                <a16:creationId xmlns:a16="http://schemas.microsoft.com/office/drawing/2014/main" id="{8583813E-D105-D349-7CC5-FB46CF69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54" y="2365065"/>
            <a:ext cx="4492931" cy="29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567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56BA-B7B7-295E-BCBF-396BEF02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rcRect l="8823" r="6578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7CB6DD-B99F-B269-6C8A-90F16B4E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14" y="261257"/>
            <a:ext cx="11762286" cy="772886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hr-HR" sz="4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Korisnička programska podrška- Medijski </a:t>
            </a:r>
            <a:r>
              <a:rPr lang="hr-HR" sz="4400" b="1" kern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playeri</a:t>
            </a:r>
            <a:endParaRPr lang="hr-HR" sz="440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75D4DF6-F7AE-6E6D-CF50-269D884BC4E2}"/>
              </a:ext>
            </a:extLst>
          </p:cNvPr>
          <p:cNvSpPr txBox="1"/>
          <p:nvPr/>
        </p:nvSpPr>
        <p:spPr>
          <a:xfrm>
            <a:off x="429714" y="1522424"/>
            <a:ext cx="9525000" cy="2699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>
                <a:solidFill>
                  <a:schemeClr val="bg1"/>
                </a:solidFill>
              </a:rPr>
              <a:t>Funkcionalnosti: Omogućuju reprodukciju raznih medijskih formata, uključujući audio i video datoteke.</a:t>
            </a:r>
            <a:endParaRPr lang="hr-HR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400">
                <a:solidFill>
                  <a:schemeClr val="bg1"/>
                </a:solidFill>
              </a:rPr>
              <a:t>Primjeri: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 VLC Media Player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Windows Media Player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400">
                <a:solidFill>
                  <a:schemeClr val="bg1"/>
                </a:solidFill>
              </a:rPr>
              <a:t>iTunes</a:t>
            </a:r>
            <a:endParaRPr lang="hr-HR">
              <a:solidFill>
                <a:schemeClr val="bg1"/>
              </a:solidFill>
            </a:endParaRPr>
          </a:p>
          <a:p>
            <a:pPr marL="1371600" lvl="2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endParaRPr lang="hr-HR" sz="2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8A06D58-B3EC-D9C8-F966-33077268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293" y="2666363"/>
            <a:ext cx="1915886" cy="19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Windows Media Player (2006-2017) Logo PNG Vector (SVG) Free Download">
            <a:extLst>
              <a:ext uri="{FF2B5EF4-FFF2-40B4-BE49-F238E27FC236}">
                <a16:creationId xmlns:a16="http://schemas.microsoft.com/office/drawing/2014/main" id="{1C2070D4-8979-F5A2-B5AB-697F2F51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40" y="4309848"/>
            <a:ext cx="1927823" cy="18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Tunes – Wikipedija">
            <a:extLst>
              <a:ext uri="{FF2B5EF4-FFF2-40B4-BE49-F238E27FC236}">
                <a16:creationId xmlns:a16="http://schemas.microsoft.com/office/drawing/2014/main" id="{EAE199FE-9BA7-4CC9-2FEC-E9867185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3" y="2644324"/>
            <a:ext cx="1658574" cy="16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36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56BA-B7B7-295E-BCBF-396BEF021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7000"/>
                    </a14:imgEffect>
                  </a14:imgLayer>
                </a14:imgProps>
              </a:ext>
            </a:extLst>
          </a:blip>
          <a:srcRect l="8823" r="6578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37CB6DD-B99F-B269-6C8A-90F16B4E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14" y="261257"/>
            <a:ext cx="11762286" cy="772886"/>
          </a:xfrm>
          <a:noFill/>
        </p:spPr>
        <p:txBody>
          <a:bodyPr>
            <a:norm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</a:pPr>
            <a:r>
              <a:rPr lang="hr-HR" sz="4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Korisnička programska podrška- Grafički softver</a:t>
            </a:r>
            <a:endParaRPr lang="hr-HR" sz="440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75D4DF6-F7AE-6E6D-CF50-269D884BC4E2}"/>
              </a:ext>
            </a:extLst>
          </p:cNvPr>
          <p:cNvSpPr txBox="1"/>
          <p:nvPr/>
        </p:nvSpPr>
        <p:spPr>
          <a:xfrm>
            <a:off x="429714" y="1522424"/>
            <a:ext cx="9525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>
                <a:solidFill>
                  <a:schemeClr val="bg1"/>
                </a:solidFill>
              </a:rPr>
              <a:t>Funkcionalnosti: Omogućuju korisnicima obradu slika, grafika, ilustracija i dizajna.</a:t>
            </a:r>
            <a:endParaRPr lang="hr-HR" sz="16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r-HR" sz="2000">
                <a:solidFill>
                  <a:schemeClr val="bg1"/>
                </a:solidFill>
              </a:rPr>
              <a:t>Primjeri: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>
                <a:solidFill>
                  <a:schemeClr val="bg1"/>
                </a:solidFill>
              </a:rPr>
              <a:t>Adobe </a:t>
            </a:r>
            <a:r>
              <a:rPr lang="hr-HR" sz="2000" err="1">
                <a:solidFill>
                  <a:schemeClr val="bg1"/>
                </a:solidFill>
              </a:rPr>
              <a:t>Photoshop</a:t>
            </a:r>
            <a:endParaRPr lang="hr-HR" sz="2000">
              <a:solidFill>
                <a:schemeClr val="bg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>
                <a:solidFill>
                  <a:schemeClr val="bg1"/>
                </a:solidFill>
              </a:rPr>
              <a:t>GIMP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 err="1">
                <a:solidFill>
                  <a:schemeClr val="bg1"/>
                </a:solidFill>
              </a:rPr>
              <a:t>CorelDRAW</a:t>
            </a:r>
            <a:endParaRPr lang="hr-HR" sz="1600">
              <a:solidFill>
                <a:schemeClr val="bg1"/>
              </a:solidFill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91E77400-21AE-9A8F-4C3D-F30CFF96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74" y="2520411"/>
            <a:ext cx="1258440" cy="12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IMP logo and symbol, meaning, history, PNG">
            <a:extLst>
              <a:ext uri="{FF2B5EF4-FFF2-40B4-BE49-F238E27FC236}">
                <a16:creationId xmlns:a16="http://schemas.microsoft.com/office/drawing/2014/main" id="{30613483-0A27-D4AB-B169-21FA81D00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16" y="3641921"/>
            <a:ext cx="2797629" cy="174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relDraw Logo PNG Vector (PDF) Free Download">
            <a:extLst>
              <a:ext uri="{FF2B5EF4-FFF2-40B4-BE49-F238E27FC236}">
                <a16:creationId xmlns:a16="http://schemas.microsoft.com/office/drawing/2014/main" id="{FB2BC1FD-5170-4CF3-5E1D-79D86F91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890" y="2690486"/>
            <a:ext cx="2345313" cy="264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99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50000"/>
              </a:schemeClr>
            </a:gs>
            <a:gs pos="6000">
              <a:srgbClr val="FF0000"/>
            </a:gs>
            <a:gs pos="49000">
              <a:srgbClr val="CC00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5730" y="293914"/>
            <a:ext cx="10537489" cy="9532600"/>
          </a:xfrm>
          <a:prstGeom prst="rect">
            <a:avLst/>
          </a:prstGeom>
        </p:spPr>
      </p:pic>
      <p:pic>
        <p:nvPicPr>
          <p:cNvPr id="2" name="Picture 2" descr="Signs of Malware: 8 Common Signs Your Computer is Infected">
            <a:extLst>
              <a:ext uri="{FF2B5EF4-FFF2-40B4-BE49-F238E27FC236}">
                <a16:creationId xmlns:a16="http://schemas.microsoft.com/office/drawing/2014/main" id="{B6489CE2-A399-2C03-11A5-630EB245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38" y="783772"/>
            <a:ext cx="1468705" cy="12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B0F0176-A784-E768-D33A-0CFD4EA4A9CC}"/>
              </a:ext>
            </a:extLst>
          </p:cNvPr>
          <p:cNvSpPr txBox="1"/>
          <p:nvPr/>
        </p:nvSpPr>
        <p:spPr>
          <a:xfrm>
            <a:off x="3583851" y="1107715"/>
            <a:ext cx="5925669" cy="64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3600" b="1" kern="0">
                <a:solidFill>
                  <a:srgbClr val="FF0000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Zlonamjerni programi</a:t>
            </a:r>
            <a:endParaRPr lang="hr-HR" sz="2800" kern="100">
              <a:solidFill>
                <a:srgbClr val="FF0000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4DB32D6-F00A-654F-58E3-E9E8D71A1418}"/>
              </a:ext>
            </a:extLst>
          </p:cNvPr>
          <p:cNvSpPr txBox="1"/>
          <p:nvPr/>
        </p:nvSpPr>
        <p:spPr>
          <a:xfrm>
            <a:off x="1023308" y="2688518"/>
            <a:ext cx="10142331" cy="338571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Zlonamjerni programi su softverski programi koji su dizajnirani s namjerom nanijeti štetu računalnim sustavima, korisnicima ili njihovim podacima. To uključuje viruse, crve, trojanske konje,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spyware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adware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hr-HR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Primjeri: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WannaCry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ransomware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(virus),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Conficker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worm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(crv), Zeus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trojan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(trojanski konj),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Spybot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Search &amp;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Destroy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spyware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detektor),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Superfish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adware</a:t>
            </a:r>
            <a:r>
              <a:rPr lang="hr-HR" sz="2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hr-HR" sz="2400" kern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adware</a:t>
            </a:r>
            <a:r>
              <a:rPr lang="hr-HR" sz="1400" ker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hr-HR" sz="1100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56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00AFCB"/>
            </a:gs>
            <a:gs pos="6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939" y="160400"/>
            <a:ext cx="5628528" cy="1548366"/>
          </a:xfrm>
        </p:spPr>
        <p:txBody>
          <a:bodyPr anchor="t">
            <a:normAutofit/>
          </a:bodyPr>
          <a:lstStyle/>
          <a:p>
            <a:pPr algn="l"/>
            <a:r>
              <a:rPr lang="hr-HR" sz="5200">
                <a:solidFill>
                  <a:srgbClr val="001C55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3BEEE68-361A-DCAB-D4DD-770937079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0257" y="757510"/>
            <a:ext cx="1505374" cy="551251"/>
          </a:xfrm>
        </p:spPr>
        <p:txBody>
          <a:bodyPr anchor="b">
            <a:normAutofit/>
          </a:bodyPr>
          <a:lstStyle/>
          <a:p>
            <a:pPr algn="l"/>
            <a:r>
              <a:rPr lang="hr-HR">
                <a:solidFill>
                  <a:srgbClr val="001C55"/>
                </a:solidFill>
              </a:rPr>
              <a:t>Software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7232" r="10590" b="-1"/>
          <a:stretch/>
        </p:blipFill>
        <p:spPr>
          <a:xfrm>
            <a:off x="3113314" y="1578429"/>
            <a:ext cx="6019800" cy="5400444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0A015AD4-2AE5-7780-F18F-56EFF78F783D}"/>
              </a:ext>
            </a:extLst>
          </p:cNvPr>
          <p:cNvSpPr txBox="1"/>
          <p:nvPr/>
        </p:nvSpPr>
        <p:spPr>
          <a:xfrm>
            <a:off x="3556182" y="1859328"/>
            <a:ext cx="50706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Svaki se program sastoji od niza </a:t>
            </a:r>
            <a:r>
              <a:rPr lang="hr-HR" b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naredbi (instrukcija)</a:t>
            </a:r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koje računalu daju upute što treba raditi.</a:t>
            </a:r>
          </a:p>
          <a:p>
            <a:pPr algn="ctr"/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Stručnjaci koji pišu računalne programe zovu se </a:t>
            </a:r>
            <a:r>
              <a:rPr lang="hr-HR" b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programeri</a:t>
            </a:r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.</a:t>
            </a:r>
          </a:p>
          <a:p>
            <a:pPr algn="ctr"/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Oni se služe nekim </a:t>
            </a:r>
            <a:r>
              <a:rPr lang="hr-HR" b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programskim jezikom</a:t>
            </a:r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koje računalo razumije.</a:t>
            </a:r>
          </a:p>
          <a:p>
            <a:pPr algn="ctr"/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Da bi obavili radnju za koju su namijenjeni, većinu programa moramo</a:t>
            </a:r>
            <a:r>
              <a:rPr lang="hr-HR" b="1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instalirati</a:t>
            </a:r>
            <a:r>
              <a:rPr lang="hr-HR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na računalo.</a:t>
            </a:r>
          </a:p>
          <a:p>
            <a:pPr algn="ctr"/>
            <a:endParaRPr lang="hr-HR">
              <a:solidFill>
                <a:srgbClr val="00AFCB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30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50000"/>
              </a:schemeClr>
            </a:gs>
            <a:gs pos="6000">
              <a:srgbClr val="FF0000"/>
            </a:gs>
            <a:gs pos="49000">
              <a:srgbClr val="CC00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5730" y="293914"/>
            <a:ext cx="10537489" cy="9532600"/>
          </a:xfrm>
          <a:prstGeom prst="rect">
            <a:avLst/>
          </a:prstGeom>
        </p:spPr>
      </p:pic>
      <p:pic>
        <p:nvPicPr>
          <p:cNvPr id="2" name="Picture 2" descr="Signs of Malware: 8 Common Signs Your Computer is Infected">
            <a:extLst>
              <a:ext uri="{FF2B5EF4-FFF2-40B4-BE49-F238E27FC236}">
                <a16:creationId xmlns:a16="http://schemas.microsoft.com/office/drawing/2014/main" id="{B6489CE2-A399-2C03-11A5-630EB245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38" y="783772"/>
            <a:ext cx="1468705" cy="12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B0F0176-A784-E768-D33A-0CFD4EA4A9CC}"/>
              </a:ext>
            </a:extLst>
          </p:cNvPr>
          <p:cNvSpPr txBox="1"/>
          <p:nvPr/>
        </p:nvSpPr>
        <p:spPr>
          <a:xfrm>
            <a:off x="3583851" y="1107715"/>
            <a:ext cx="5925669" cy="64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3600" b="1" kern="0">
                <a:solidFill>
                  <a:srgbClr val="FF0000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Zlonamjerni programi</a:t>
            </a:r>
            <a:endParaRPr lang="hr-HR" sz="2800" kern="100">
              <a:solidFill>
                <a:srgbClr val="FF0000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4DB32D6-F00A-654F-58E3-E9E8D71A1418}"/>
              </a:ext>
            </a:extLst>
          </p:cNvPr>
          <p:cNvSpPr txBox="1"/>
          <p:nvPr/>
        </p:nvSpPr>
        <p:spPr>
          <a:xfrm>
            <a:off x="1208395" y="2487737"/>
            <a:ext cx="9772158" cy="1754326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lvl="0"/>
            <a:r>
              <a:rPr lang="hr-HR" b="1">
                <a:solidFill>
                  <a:srgbClr val="FF0000"/>
                </a:solidFill>
              </a:rPr>
              <a:t>Virusi</a:t>
            </a:r>
            <a:endParaRPr lang="hr-HR" sz="140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>
                <a:solidFill>
                  <a:srgbClr val="FF0000"/>
                </a:solidFill>
              </a:rPr>
              <a:t>Načini širenja: Putem zaraženih datoteka, e-pošte, USB uređaja, mrežnih veza.</a:t>
            </a:r>
            <a:endParaRPr lang="hr-HR" sz="1400">
              <a:solidFill>
                <a:srgbClr val="FF0000"/>
              </a:solidFill>
            </a:endParaRPr>
          </a:p>
          <a:p>
            <a:pPr lvl="1"/>
            <a:r>
              <a:rPr lang="hr-HR">
                <a:solidFill>
                  <a:srgbClr val="FF0000"/>
                </a:solidFill>
              </a:rPr>
              <a:t>Štete koje uzrokuju: Brisanje, kopiranje ili mijenjanje podataka, ometanje rada sustava, krađa osobnih podataka.</a:t>
            </a:r>
            <a:endParaRPr lang="hr-HR" sz="140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r-HR">
                <a:solidFill>
                  <a:srgbClr val="FF0000"/>
                </a:solidFill>
              </a:rPr>
              <a:t>Prevencija i zaštita: Redovito ažuriranje antivirusnog softvera, oprez prilikom otvaranja nepoznatih datoteka ili linkova</a:t>
            </a:r>
            <a:endParaRPr lang="hr-HR" sz="1400" kern="1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The Perils of Computer Viruses: Safeguarding PCs and Macs - NPIT">
            <a:extLst>
              <a:ext uri="{FF2B5EF4-FFF2-40B4-BE49-F238E27FC236}">
                <a16:creationId xmlns:a16="http://schemas.microsoft.com/office/drawing/2014/main" id="{60D803E4-17C6-C521-BA35-C3C4A8BA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730" y="4402920"/>
            <a:ext cx="3365046" cy="150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238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50000"/>
              </a:schemeClr>
            </a:gs>
            <a:gs pos="6000">
              <a:srgbClr val="FF0000"/>
            </a:gs>
            <a:gs pos="49000">
              <a:srgbClr val="CC00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5730" y="293914"/>
            <a:ext cx="10537489" cy="9532600"/>
          </a:xfrm>
          <a:prstGeom prst="rect">
            <a:avLst/>
          </a:prstGeom>
        </p:spPr>
      </p:pic>
      <p:pic>
        <p:nvPicPr>
          <p:cNvPr id="2" name="Picture 2" descr="Signs of Malware: 8 Common Signs Your Computer is Infected">
            <a:extLst>
              <a:ext uri="{FF2B5EF4-FFF2-40B4-BE49-F238E27FC236}">
                <a16:creationId xmlns:a16="http://schemas.microsoft.com/office/drawing/2014/main" id="{B6489CE2-A399-2C03-11A5-630EB245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38" y="783772"/>
            <a:ext cx="1468705" cy="12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B0F0176-A784-E768-D33A-0CFD4EA4A9CC}"/>
              </a:ext>
            </a:extLst>
          </p:cNvPr>
          <p:cNvSpPr txBox="1"/>
          <p:nvPr/>
        </p:nvSpPr>
        <p:spPr>
          <a:xfrm>
            <a:off x="3583851" y="1107715"/>
            <a:ext cx="5925669" cy="648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3600" b="1" kern="0">
                <a:solidFill>
                  <a:srgbClr val="FF0000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Zlonamjerni programi</a:t>
            </a:r>
            <a:endParaRPr lang="hr-HR" sz="2800" kern="100">
              <a:solidFill>
                <a:srgbClr val="FF0000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4DB32D6-F00A-654F-58E3-E9E8D71A1418}"/>
              </a:ext>
            </a:extLst>
          </p:cNvPr>
          <p:cNvSpPr txBox="1"/>
          <p:nvPr/>
        </p:nvSpPr>
        <p:spPr>
          <a:xfrm>
            <a:off x="1208395" y="2487737"/>
            <a:ext cx="9772158" cy="1477328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lvl="0"/>
            <a:r>
              <a:rPr lang="hr-HR" b="1">
                <a:solidFill>
                  <a:srgbClr val="FF0000"/>
                </a:solidFill>
              </a:rPr>
              <a:t>Crvi</a:t>
            </a:r>
            <a:endParaRPr lang="hr-HR" sz="1400">
              <a:solidFill>
                <a:srgbClr val="FF0000"/>
              </a:solidFill>
            </a:endParaRPr>
          </a:p>
          <a:p>
            <a:pPr lvl="1"/>
            <a:r>
              <a:rPr lang="hr-HR">
                <a:solidFill>
                  <a:srgbClr val="FF0000"/>
                </a:solidFill>
              </a:rPr>
              <a:t>Razlike u odnosu na viruse: </a:t>
            </a:r>
            <a:r>
              <a:rPr lang="hr-HR" err="1">
                <a:solidFill>
                  <a:srgbClr val="FF0000"/>
                </a:solidFill>
              </a:rPr>
              <a:t>Samoreplikacija</a:t>
            </a:r>
            <a:r>
              <a:rPr lang="hr-HR">
                <a:solidFill>
                  <a:srgbClr val="FF0000"/>
                </a:solidFill>
              </a:rPr>
              <a:t> i širenje bez potrebe za domaćinom datotekom.</a:t>
            </a:r>
            <a:endParaRPr lang="hr-HR" sz="1400">
              <a:solidFill>
                <a:srgbClr val="FF0000"/>
              </a:solidFill>
            </a:endParaRPr>
          </a:p>
          <a:p>
            <a:pPr lvl="1"/>
            <a:r>
              <a:rPr lang="hr-HR">
                <a:solidFill>
                  <a:srgbClr val="FF0000"/>
                </a:solidFill>
              </a:rPr>
              <a:t>Opasnosti koje predstavljaju: Brzo širenje putem računalnih mreža, mogućnost ometanja mrežne infrastrukture.</a:t>
            </a:r>
            <a:endParaRPr lang="hr-HR" sz="1400">
              <a:solidFill>
                <a:srgbClr val="FF0000"/>
              </a:solidFill>
            </a:endParaRPr>
          </a:p>
          <a:p>
            <a:pPr lvl="1"/>
            <a:r>
              <a:rPr lang="hr-HR">
                <a:solidFill>
                  <a:srgbClr val="FF0000"/>
                </a:solidFill>
              </a:rPr>
              <a:t>Mjere zaštite: Redovito ažuriranje operacijskog sustava i mrežne sigurnosti, korištenje </a:t>
            </a:r>
            <a:r>
              <a:rPr lang="hr-HR" err="1">
                <a:solidFill>
                  <a:srgbClr val="FF0000"/>
                </a:solidFill>
              </a:rPr>
              <a:t>firewalla</a:t>
            </a:r>
            <a:r>
              <a:rPr lang="hr-HR">
                <a:solidFill>
                  <a:srgbClr val="FF0000"/>
                </a:solidFill>
              </a:rPr>
              <a:t>.</a:t>
            </a:r>
            <a:endParaRPr lang="hr-HR" sz="1400">
              <a:solidFill>
                <a:srgbClr val="FF0000"/>
              </a:solidFill>
            </a:endParaRPr>
          </a:p>
        </p:txBody>
      </p:sp>
      <p:pic>
        <p:nvPicPr>
          <p:cNvPr id="13314" name="Picture 2" descr="Are Computer Viruses Still a Thing | See The Evolution of Computer">
            <a:extLst>
              <a:ext uri="{FF2B5EF4-FFF2-40B4-BE49-F238E27FC236}">
                <a16:creationId xmlns:a16="http://schemas.microsoft.com/office/drawing/2014/main" id="{B314559D-73A1-64B1-7896-63B7FFD5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0" b="92535" l="3711" r="97461">
                        <a14:foregroundMark x1="17813" y1="20784" x2="21602" y2="54458"/>
                        <a14:foregroundMark x1="25195" y1="37755" x2="26680" y2="47476"/>
                        <a14:foregroundMark x1="92031" y1="10150" x2="93633" y2="27444"/>
                        <a14:foregroundMark x1="90547" y1="60795" x2="93320" y2="33029"/>
                        <a14:foregroundMark x1="95039" y1="20784" x2="95390" y2="27821"/>
                        <a14:foregroundMark x1="96641" y1="8110" x2="96985" y2="13963"/>
                        <a14:foregroundMark x1="94704" y1="31459" x2="94102" y2="37755"/>
                        <a14:foregroundMark x1="95947" y1="18465" x2="94705" y2="31446"/>
                        <a14:foregroundMark x1="96378" y1="13963" x2="96057" y2="17316"/>
                        <a14:foregroundMark x1="96758" y1="9989" x2="96396" y2="13773"/>
                        <a14:foregroundMark x1="31172" y1="76369" x2="35352" y2="78894"/>
                        <a14:foregroundMark x1="27148" y1="92535" x2="65469" y2="89527"/>
                        <a14:foregroundMark x1="30697" y1="64331" x2="24844" y2="40011"/>
                        <a14:foregroundMark x1="29102" y1="40816" x2="29922" y2="48872"/>
                        <a14:foregroundMark x1="23789" y1="39205" x2="22188" y2="46831"/>
                        <a14:foregroundMark x1="13281" y1="73308" x2="12930" y2="78733"/>
                        <a14:foregroundMark x1="12734" y1="32062" x2="6602" y2="39850"/>
                        <a14:foregroundMark x1="4297" y1="53330" x2="8672" y2="51880"/>
                        <a14:foregroundMark x1="3711" y1="49839" x2="6016" y2="39850"/>
                        <a14:foregroundMark x1="6016" y1="39850" x2="6016" y2="39527"/>
                        <a14:foregroundMark x1="6953" y1="39689" x2="10352" y2="32009"/>
                        <a14:foregroundMark x1="10352" y1="32009" x2="11211" y2="31096"/>
                        <a14:foregroundMark x1="11211" y1="16058" x2="19727" y2="14554"/>
                        <a14:foregroundMark x1="19727" y1="14554" x2="20664" y2="17938"/>
                        <a14:foregroundMark x1="12617" y1="13963" x2="19180" y2="10258"/>
                        <a14:foregroundMark x1="19180" y1="10258" x2="19531" y2="11600"/>
                        <a14:foregroundMark x1="14922" y1="10311" x2="11563" y2="14286"/>
                        <a14:foregroundMark x1="16875" y1="9023" x2="12812" y2="10311"/>
                        <a14:foregroundMark x1="11797" y1="12084" x2="16250" y2="8432"/>
                        <a14:foregroundMark x1="16250" y1="8432" x2="16758" y2="9023"/>
                        <a14:foregroundMark x1="10742" y1="13319" x2="14609" y2="7411"/>
                        <a14:foregroundMark x1="14609" y1="7411" x2="17695" y2="7626"/>
                        <a14:foregroundMark x1="12617" y1="29860" x2="8125" y2="35124"/>
                        <a14:foregroundMark x1="8125" y1="35124" x2="7500" y2="36681"/>
                        <a14:foregroundMark x1="11914" y1="9023" x2="11563" y2="13319"/>
                        <a14:foregroundMark x1="12383" y1="8110" x2="15586" y2="7143"/>
                        <a14:foregroundMark x1="17813" y1="7143" x2="18945" y2="8432"/>
                        <a14:foregroundMark x1="11211" y1="9184" x2="10391" y2="12836"/>
                        <a14:foregroundMark x1="12383" y1="8432" x2="10391" y2="10311"/>
                        <a14:foregroundMark x1="9258" y1="13641" x2="13125" y2="8324"/>
                        <a14:foregroundMark x1="13125" y1="8324" x2="18477" y2="8217"/>
                        <a14:foregroundMark x1="18477" y1="8217" x2="19180" y2="8915"/>
                        <a14:foregroundMark x1="19180" y1="7948" x2="16406" y2="6660"/>
                        <a14:foregroundMark x1="18125" y1="7304" x2="13750" y2="8754"/>
                        <a14:backgroundMark x1="97930" y1="18904" x2="97461" y2="22395"/>
                        <a14:backgroundMark x1="96758" y1="17293" x2="96875" y2="24275"/>
                        <a14:backgroundMark x1="97227" y1="13963" x2="97227" y2="19817"/>
                        <a14:backgroundMark x1="96289" y1="27605" x2="95508" y2="31740"/>
                        <a14:backgroundMark x1="10742" y1="41246" x2="12734" y2="44468"/>
                        <a14:backgroundMark x1="28984" y1="66488" x2="31641" y2="64286"/>
                        <a14:backgroundMark x1="31172" y1="65414" x2="28633" y2="67132"/>
                        <a14:backgroundMark x1="30977" y1="66327" x2="31055" y2="68099"/>
                        <a14:backgroundMark x1="31406" y1="67293" x2="30859" y2="67454"/>
                        <a14:backgroundMark x1="9141" y1="45542" x2="9141" y2="47798"/>
                        <a14:backgroundMark x1="13047" y1="27927" x2="14570" y2="2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58" y="3965065"/>
            <a:ext cx="3310618" cy="240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25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-190500" y="-152400"/>
            <a:ext cx="12553950" cy="10917942"/>
          </a:xfrm>
          <a:prstGeom prst="rect">
            <a:avLst/>
          </a:prstGeom>
        </p:spPr>
      </p:pic>
      <p:pic>
        <p:nvPicPr>
          <p:cNvPr id="14338" name="Picture 2" descr="Windows 10 interface might be set for a huge overhaul | TechRadar">
            <a:extLst>
              <a:ext uri="{FF2B5EF4-FFF2-40B4-BE49-F238E27FC236}">
                <a16:creationId xmlns:a16="http://schemas.microsoft.com/office/drawing/2014/main" id="{CAF107E3-CCA9-32A3-3C42-763B09CC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50FE72E-1905-E18B-0217-157CA8F16017}"/>
              </a:ext>
            </a:extLst>
          </p:cNvPr>
          <p:cNvSpPr txBox="1"/>
          <p:nvPr/>
        </p:nvSpPr>
        <p:spPr>
          <a:xfrm>
            <a:off x="5578928" y="4844906"/>
            <a:ext cx="6281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Korisničko sučelje je način na koji korisnik </a:t>
            </a:r>
            <a:r>
              <a:rPr lang="hr-HR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komunicira </a:t>
            </a:r>
            <a:r>
              <a:rPr lang="hr-HR" sz="18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 računalnim sustavom ili aplikacijom. To može uključivati grafičko sučelje (GUI), naredbene retke ili druge načine interakcije.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A29BBE3-34E5-CB35-FD3B-3BF47331D343}"/>
              </a:ext>
            </a:extLst>
          </p:cNvPr>
          <p:cNvSpPr txBox="1"/>
          <p:nvPr/>
        </p:nvSpPr>
        <p:spPr>
          <a:xfrm>
            <a:off x="5578928" y="4475574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Primjer: Windows</a:t>
            </a:r>
          </a:p>
        </p:txBody>
      </p:sp>
    </p:spTree>
    <p:extLst>
      <p:ext uri="{BB962C8B-B14F-4D97-AF65-F5344CB8AC3E}">
        <p14:creationId xmlns:p14="http://schemas.microsoft.com/office/powerpoint/2010/main" val="3080459924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-190500" y="-152400"/>
            <a:ext cx="12553950" cy="10917942"/>
          </a:xfrm>
          <a:prstGeom prst="rect">
            <a:avLst/>
          </a:prstGeom>
        </p:spPr>
      </p:pic>
      <p:pic>
        <p:nvPicPr>
          <p:cNvPr id="14338" name="Picture 2" descr="Windows 10 interface might be set for a huge overhaul | TechRadar">
            <a:extLst>
              <a:ext uri="{FF2B5EF4-FFF2-40B4-BE49-F238E27FC236}">
                <a16:creationId xmlns:a16="http://schemas.microsoft.com/office/drawing/2014/main" id="{CAF107E3-CCA9-32A3-3C42-763B09CC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2727381"/>
            <a:ext cx="17926050" cy="100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50FE72E-1905-E18B-0217-157CA8F16017}"/>
              </a:ext>
            </a:extLst>
          </p:cNvPr>
          <p:cNvSpPr txBox="1"/>
          <p:nvPr/>
        </p:nvSpPr>
        <p:spPr>
          <a:xfrm>
            <a:off x="7712528" y="2460934"/>
            <a:ext cx="4207329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hr-HR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Grafičko sučelje omogućuje korisnicima interakciju s računalom putem vizualnih elemenata poput ikona, prozora i izbornika.</a:t>
            </a:r>
            <a:endParaRPr lang="hr-HR" sz="14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5BA2B4A-76A8-3D1C-8CD1-72DB1D6B9B9C}"/>
              </a:ext>
            </a:extLst>
          </p:cNvPr>
          <p:cNvSpPr txBox="1"/>
          <p:nvPr/>
        </p:nvSpPr>
        <p:spPr>
          <a:xfrm>
            <a:off x="8128635" y="1944989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Primjer: Windows</a:t>
            </a:r>
          </a:p>
        </p:txBody>
      </p:sp>
    </p:spTree>
    <p:extLst>
      <p:ext uri="{BB962C8B-B14F-4D97-AF65-F5344CB8AC3E}">
        <p14:creationId xmlns:p14="http://schemas.microsoft.com/office/powerpoint/2010/main" val="2053750771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-190500" y="-152400"/>
            <a:ext cx="12553950" cy="10917942"/>
          </a:xfrm>
          <a:prstGeom prst="rect">
            <a:avLst/>
          </a:prstGeom>
        </p:spPr>
      </p:pic>
      <p:pic>
        <p:nvPicPr>
          <p:cNvPr id="14338" name="Picture 2" descr="Windows 10 interface might be set for a huge overhaul | TechRadar">
            <a:extLst>
              <a:ext uri="{FF2B5EF4-FFF2-40B4-BE49-F238E27FC236}">
                <a16:creationId xmlns:a16="http://schemas.microsoft.com/office/drawing/2014/main" id="{CAF107E3-CCA9-32A3-3C42-763B09CC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8234827"/>
            <a:ext cx="26589264" cy="1495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50FE72E-1905-E18B-0217-157CA8F16017}"/>
              </a:ext>
            </a:extLst>
          </p:cNvPr>
          <p:cNvSpPr txBox="1"/>
          <p:nvPr/>
        </p:nvSpPr>
        <p:spPr>
          <a:xfrm>
            <a:off x="2561408" y="4350694"/>
            <a:ext cx="4207329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914400" algn="l"/>
              </a:tabLst>
            </a:pPr>
            <a:r>
              <a:rPr lang="hr-HR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Naredbeni redak omogućuje korisnicima izravno upravljanje računalom putem tekstualnih naredbi.</a:t>
            </a:r>
            <a:endParaRPr lang="hr-HR" sz="14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Poveznik: zakrivljeno 3">
            <a:extLst>
              <a:ext uri="{FF2B5EF4-FFF2-40B4-BE49-F238E27FC236}">
                <a16:creationId xmlns:a16="http://schemas.microsoft.com/office/drawing/2014/main" id="{30809784-3598-9226-EEF2-5C209EFD6DCB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3921004" y="5580533"/>
            <a:ext cx="709267" cy="778873"/>
          </a:xfrm>
          <a:prstGeom prst="curvedConnector2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:a16="http://schemas.microsoft.com/office/drawing/2014/main" id="{99B46AEF-03BA-6E02-D36C-8457DD29D3DF}"/>
              </a:ext>
            </a:extLst>
          </p:cNvPr>
          <p:cNvSpPr txBox="1"/>
          <p:nvPr/>
        </p:nvSpPr>
        <p:spPr>
          <a:xfrm>
            <a:off x="2971801" y="3981362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Primjer: Windows</a:t>
            </a:r>
          </a:p>
        </p:txBody>
      </p:sp>
    </p:spTree>
    <p:extLst>
      <p:ext uri="{BB962C8B-B14F-4D97-AF65-F5344CB8AC3E}">
        <p14:creationId xmlns:p14="http://schemas.microsoft.com/office/powerpoint/2010/main" val="2999577805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-190500" y="-152400"/>
            <a:ext cx="12553950" cy="10917942"/>
          </a:xfrm>
          <a:prstGeom prst="rect">
            <a:avLst/>
          </a:prstGeom>
        </p:spPr>
      </p:pic>
      <p:pic>
        <p:nvPicPr>
          <p:cNvPr id="15370" name="Picture 10" descr="Windows: Connect to Remote Computers via Microsoft Remote Desktop // Remote  Learning for Students // Marquette University">
            <a:extLst>
              <a:ext uri="{FF2B5EF4-FFF2-40B4-BE49-F238E27FC236}">
                <a16:creationId xmlns:a16="http://schemas.microsoft.com/office/drawing/2014/main" id="{AB746F76-CB2A-F0FD-7F64-58EF5D6E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12192000" cy="670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A8E742D-2112-2307-529B-85F2438DF919}"/>
              </a:ext>
            </a:extLst>
          </p:cNvPr>
          <p:cNvSpPr txBox="1"/>
          <p:nvPr/>
        </p:nvSpPr>
        <p:spPr>
          <a:xfrm>
            <a:off x="35876" y="6024728"/>
            <a:ext cx="2042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Primjer: Windows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072490D-D937-F2F5-CC20-A0229C105F75}"/>
              </a:ext>
            </a:extLst>
          </p:cNvPr>
          <p:cNvSpPr txBox="1"/>
          <p:nvPr/>
        </p:nvSpPr>
        <p:spPr>
          <a:xfrm>
            <a:off x="2616992" y="183279"/>
            <a:ext cx="7196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18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Radna površina je glavni zaslon koji korisnik vidi nakon pokretanja operacijskog sustava. To je prostor na kojem se prikazuju ikone, prozori i drugi elementi korisničkog sučelja.</a:t>
            </a:r>
            <a:endParaRPr lang="hr-HR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B182CDD-65F1-F0AA-D649-2751B0786A3C}"/>
              </a:ext>
            </a:extLst>
          </p:cNvPr>
          <p:cNvSpPr txBox="1"/>
          <p:nvPr/>
        </p:nvSpPr>
        <p:spPr>
          <a:xfrm>
            <a:off x="1162843" y="5122725"/>
            <a:ext cx="10104436" cy="82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Omogućuje organiziranje i pristup aplikacijama, mapama i datotekama.</a:t>
            </a:r>
            <a:endParaRPr lang="hr-HR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Korisnik može personalizirati radnu površinu mijenjanjem pozadinske slike, rasporeda ikona itd.</a:t>
            </a:r>
            <a:endParaRPr lang="hr-HR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213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20000"/>
                <a:lumOff val="80000"/>
              </a:schemeClr>
            </a:gs>
            <a:gs pos="6000">
              <a:schemeClr val="bg1">
                <a:lumMod val="65000"/>
              </a:schemeClr>
            </a:gs>
            <a:gs pos="64000">
              <a:schemeClr val="bg2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1987550" y="508254"/>
            <a:ext cx="8216900" cy="71460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C68E5FE-399B-30C4-67F3-5485B7B0413F}"/>
              </a:ext>
            </a:extLst>
          </p:cNvPr>
          <p:cNvSpPr txBox="1"/>
          <p:nvPr/>
        </p:nvSpPr>
        <p:spPr>
          <a:xfrm>
            <a:off x="2868490" y="1057313"/>
            <a:ext cx="64550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72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Mape i datoteke</a:t>
            </a:r>
            <a:endParaRPr lang="hr-HR" sz="7200">
              <a:solidFill>
                <a:schemeClr val="bg1"/>
              </a:solidFill>
            </a:endParaRPr>
          </a:p>
        </p:txBody>
      </p:sp>
      <p:pic>
        <p:nvPicPr>
          <p:cNvPr id="19458" name="Picture 2" descr="2.5. Vrste datoteka, organizacija podataka na računalu i mrežnom mjestu u  Oblaku – INFORMATIKA – KOŠ">
            <a:extLst>
              <a:ext uri="{FF2B5EF4-FFF2-40B4-BE49-F238E27FC236}">
                <a16:creationId xmlns:a16="http://schemas.microsoft.com/office/drawing/2014/main" id="{2F055B6D-5355-F9D0-D918-4F41F5A6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81" y="2806700"/>
            <a:ext cx="6255238" cy="158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049016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20000"/>
                <a:lumOff val="80000"/>
              </a:schemeClr>
            </a:gs>
            <a:gs pos="1145">
              <a:schemeClr val="bg1">
                <a:lumMod val="85000"/>
              </a:schemeClr>
            </a:gs>
            <a:gs pos="34000">
              <a:schemeClr val="bg1">
                <a:lumMod val="65000"/>
              </a:schemeClr>
            </a:gs>
            <a:gs pos="64000">
              <a:schemeClr val="bg2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1987550" y="508254"/>
            <a:ext cx="8216900" cy="71460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C68E5FE-399B-30C4-67F3-5485B7B0413F}"/>
              </a:ext>
            </a:extLst>
          </p:cNvPr>
          <p:cNvSpPr txBox="1"/>
          <p:nvPr/>
        </p:nvSpPr>
        <p:spPr>
          <a:xfrm>
            <a:off x="2169991" y="701713"/>
            <a:ext cx="4586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Mape i datoteke</a:t>
            </a:r>
            <a:endParaRPr lang="hr-HR" sz="3600">
              <a:solidFill>
                <a:schemeClr val="bg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9CE76F9-C2B4-F80D-378D-E024FFCFA6E1}"/>
              </a:ext>
            </a:extLst>
          </p:cNvPr>
          <p:cNvSpPr txBox="1"/>
          <p:nvPr/>
        </p:nvSpPr>
        <p:spPr>
          <a:xfrm>
            <a:off x="1987550" y="1541503"/>
            <a:ext cx="7810500" cy="1024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1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Mapa (folder):</a:t>
            </a:r>
            <a:r>
              <a:rPr lang="hr-HR" sz="16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Kontejner koji može sadržavati druge mape i datoteke radi organizacije sadržaja na računalu.</a:t>
            </a:r>
            <a:endParaRPr lang="hr-HR" sz="16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1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Datoteka:</a:t>
            </a:r>
            <a:r>
              <a:rPr lang="hr-HR" sz="16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Skup podataka koji su pohranjeni na disku i imaju ime.</a:t>
            </a:r>
            <a:endParaRPr lang="hr-HR" sz="16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Ikone tekstualne, PowerPoint, video, audio i foto datoteke. ">
            <a:extLst>
              <a:ext uri="{FF2B5EF4-FFF2-40B4-BE49-F238E27FC236}">
                <a16:creationId xmlns:a16="http://schemas.microsoft.com/office/drawing/2014/main" id="{48EEC0C1-534B-23DA-49D0-ECF480652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1" b="21336"/>
          <a:stretch/>
        </p:blipFill>
        <p:spPr bwMode="auto">
          <a:xfrm>
            <a:off x="6096000" y="3218646"/>
            <a:ext cx="3850922" cy="11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ad s datotekama">
            <a:extLst>
              <a:ext uri="{FF2B5EF4-FFF2-40B4-BE49-F238E27FC236}">
                <a16:creationId xmlns:a16="http://schemas.microsoft.com/office/drawing/2014/main" id="{03E9133F-3A58-086B-B4A9-FF28D21E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24" y="2917717"/>
            <a:ext cx="1325703" cy="17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7205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20000"/>
                <a:lumOff val="80000"/>
              </a:schemeClr>
            </a:gs>
            <a:gs pos="1145">
              <a:schemeClr val="bg1">
                <a:lumMod val="85000"/>
              </a:schemeClr>
            </a:gs>
            <a:gs pos="34000">
              <a:schemeClr val="bg1">
                <a:lumMod val="65000"/>
              </a:schemeClr>
            </a:gs>
            <a:gs pos="64000">
              <a:schemeClr val="bg2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1987550" y="508254"/>
            <a:ext cx="8216900" cy="71460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C68E5FE-399B-30C4-67F3-5485B7B0413F}"/>
              </a:ext>
            </a:extLst>
          </p:cNvPr>
          <p:cNvSpPr txBox="1"/>
          <p:nvPr/>
        </p:nvSpPr>
        <p:spPr>
          <a:xfrm>
            <a:off x="2271590" y="828811"/>
            <a:ext cx="740495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hr-HR" sz="36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hr-HR" sz="3600" b="1" ker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hr-HR" sz="3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rganizacija podataka u računalu:</a:t>
            </a:r>
            <a:endParaRPr lang="hr-HR" sz="28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9CE76F9-C2B4-F80D-378D-E024FFCFA6E1}"/>
              </a:ext>
            </a:extLst>
          </p:cNvPr>
          <p:cNvSpPr txBox="1"/>
          <p:nvPr/>
        </p:nvSpPr>
        <p:spPr>
          <a:xfrm>
            <a:off x="2393523" y="1808203"/>
            <a:ext cx="7404954" cy="2426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hr-HR" sz="14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Hijerarhijski prikaz: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Diskovi: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Fizički uređaji za pohranu podataka, poput tvrdih diskova, SSD-ova ili vanjskih uređaja.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Mape: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Kontejneri koji mogu sadržavati druge mape i datoteke.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Datoteke: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Skupovi podataka pohranjeni na disku.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Uređaji: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Fizički ili virtualni uređaji povezani s računalom, poput USB uređaja ili mrežnih uređaja.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89488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20000"/>
                <a:lumOff val="80000"/>
              </a:schemeClr>
            </a:gs>
            <a:gs pos="1145">
              <a:schemeClr val="bg1">
                <a:lumMod val="85000"/>
              </a:schemeClr>
            </a:gs>
            <a:gs pos="34000">
              <a:schemeClr val="bg1">
                <a:lumMod val="65000"/>
              </a:schemeClr>
            </a:gs>
            <a:gs pos="64000">
              <a:schemeClr val="bg2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1987550" y="508254"/>
            <a:ext cx="8216900" cy="71460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C68E5FE-399B-30C4-67F3-5485B7B0413F}"/>
              </a:ext>
            </a:extLst>
          </p:cNvPr>
          <p:cNvSpPr txBox="1"/>
          <p:nvPr/>
        </p:nvSpPr>
        <p:spPr>
          <a:xfrm>
            <a:off x="2271588" y="668533"/>
            <a:ext cx="740495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hr-HR" sz="3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Primjer organizacije</a:t>
            </a:r>
            <a:endParaRPr lang="hr-HR" sz="28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Organizacija podataka na računaru | Nevena Vekić Osnovi informatike">
            <a:extLst>
              <a:ext uri="{FF2B5EF4-FFF2-40B4-BE49-F238E27FC236}">
                <a16:creationId xmlns:a16="http://schemas.microsoft.com/office/drawing/2014/main" id="{FE0278F1-560D-DC86-F7F3-1616DB6A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53" y="1327368"/>
            <a:ext cx="4470893" cy="34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7919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25000">
              <a:srgbClr val="7030A0"/>
            </a:gs>
            <a:gs pos="98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892" y="219601"/>
            <a:ext cx="7231390" cy="1063027"/>
          </a:xfrm>
        </p:spPr>
        <p:txBody>
          <a:bodyPr anchor="t">
            <a:normAutofit/>
          </a:bodyPr>
          <a:lstStyle/>
          <a:p>
            <a:pPr algn="l"/>
            <a:r>
              <a:rPr lang="hr-HR" sz="44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3BEEE68-361A-DCAB-D4DD-770937079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0257" y="757510"/>
            <a:ext cx="1505374" cy="551251"/>
          </a:xfrm>
        </p:spPr>
        <p:txBody>
          <a:bodyPr anchor="b">
            <a:normAutofit/>
          </a:bodyPr>
          <a:lstStyle/>
          <a:p>
            <a:pPr algn="l"/>
            <a:r>
              <a:rPr lang="hr-HR">
                <a:solidFill>
                  <a:srgbClr val="FF33CC"/>
                </a:solidFill>
              </a:rPr>
              <a:t>Software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16064" r="10730"/>
          <a:stretch/>
        </p:blipFill>
        <p:spPr>
          <a:xfrm>
            <a:off x="3091543" y="1502228"/>
            <a:ext cx="6030686" cy="5476645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0A015AD4-2AE5-7780-F18F-56EFF78F783D}"/>
              </a:ext>
            </a:extLst>
          </p:cNvPr>
          <p:cNvSpPr txBox="1"/>
          <p:nvPr/>
        </p:nvSpPr>
        <p:spPr>
          <a:xfrm>
            <a:off x="3556182" y="2754969"/>
            <a:ext cx="50706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 obzirom na namjenu, programe možemo podijeliti na dvije skupine: </a:t>
            </a:r>
            <a:r>
              <a:rPr lang="hr-HR" sz="2000" b="1" err="1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sustavske</a:t>
            </a:r>
            <a:r>
              <a:rPr lang="hr-HR" sz="20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r-HR" sz="20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</a:t>
            </a:r>
            <a:r>
              <a:rPr lang="hr-HR" sz="2000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r-HR" sz="2000" b="1">
                <a:solidFill>
                  <a:srgbClr val="7118B4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korisničke</a:t>
            </a:r>
            <a:r>
              <a:rPr lang="hr-HR" sz="20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9260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3">
                <a:lumMod val="20000"/>
                <a:lumOff val="80000"/>
              </a:schemeClr>
            </a:gs>
            <a:gs pos="1145">
              <a:schemeClr val="bg1">
                <a:lumMod val="85000"/>
              </a:schemeClr>
            </a:gs>
            <a:gs pos="34000">
              <a:schemeClr val="bg1">
                <a:lumMod val="65000"/>
              </a:schemeClr>
            </a:gs>
            <a:gs pos="64000">
              <a:schemeClr val="bg2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1987550" y="508254"/>
            <a:ext cx="8216900" cy="7146088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C68E5FE-399B-30C4-67F3-5485B7B0413F}"/>
              </a:ext>
            </a:extLst>
          </p:cNvPr>
          <p:cNvSpPr txBox="1"/>
          <p:nvPr/>
        </p:nvSpPr>
        <p:spPr>
          <a:xfrm>
            <a:off x="2271588" y="668533"/>
            <a:ext cx="740495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r>
              <a:rPr lang="hr-HR" sz="36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Sažimanje podataka</a:t>
            </a:r>
            <a:endParaRPr lang="hr-HR" sz="28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D8B634A-A9B5-5CBF-3EB3-77F44DB32B08}"/>
              </a:ext>
            </a:extLst>
          </p:cNvPr>
          <p:cNvSpPr txBox="1"/>
          <p:nvPr/>
        </p:nvSpPr>
        <p:spPr>
          <a:xfrm>
            <a:off x="2926064" y="1619829"/>
            <a:ext cx="6306836" cy="3028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Definicija: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Sažimanje podataka je proces smanjenja veličine podataka radi uštede prostora za pohranu ili optimizacije prijenosa podataka preko mreže.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Primjeri: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Kompresija datoteka: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Primjerice, ZIP datoteke koje grupiraju više datoteka u jednu arhiviranu datoteku smanjujući njihovu ukupnu veličinu.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Kompresija slika: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JPEG kompresija smanjuje veličinu slika ograničavajući kvalitetu slike.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hr-HR" sz="1400" b="1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Kompresija videa:</a:t>
            </a:r>
            <a:r>
              <a:rPr lang="hr-HR" sz="1400" kern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MPEG-4 kompresija smanjuje veličinu video datoteka zadržavajući prihvatljivu kvalitetu slike.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1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90508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CF0D80-35D8-4CD4-949C-769EC294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65125"/>
            <a:ext cx="5257800" cy="1325563"/>
          </a:xfrm>
        </p:spPr>
        <p:txBody>
          <a:bodyPr/>
          <a:lstStyle/>
          <a:p>
            <a:r>
              <a:rPr lang="hr-HR" dirty="0">
                <a:hlinkClick r:id="rId2"/>
              </a:rPr>
              <a:t>Procijeni svoje znanje: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E9874B8-850C-431F-9FB8-7C3774B41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4536641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AFCB"/>
            </a:gs>
            <a:gs pos="6000">
              <a:srgbClr val="7030A0"/>
            </a:gs>
            <a:gs pos="43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22781" y="332624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315" y="450349"/>
            <a:ext cx="3930743" cy="705096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2167110" y="1273169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7042207" y="1250207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540AD37E-8DBE-857E-CEB3-6EB3AE6C7539}"/>
              </a:ext>
            </a:extLst>
          </p:cNvPr>
          <p:cNvCxnSpPr>
            <a:cxnSpLocks/>
          </p:cNvCxnSpPr>
          <p:nvPr/>
        </p:nvCxnSpPr>
        <p:spPr>
          <a:xfrm flipH="1">
            <a:off x="3658452" y="802897"/>
            <a:ext cx="458553" cy="470263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736E5E07-7898-BCD7-0C8E-DA7D73848117}"/>
              </a:ext>
            </a:extLst>
          </p:cNvPr>
          <p:cNvCxnSpPr>
            <a:cxnSpLocks/>
          </p:cNvCxnSpPr>
          <p:nvPr/>
        </p:nvCxnSpPr>
        <p:spPr>
          <a:xfrm>
            <a:off x="7734123" y="674248"/>
            <a:ext cx="482752" cy="447310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735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00AFCB"/>
            </a:gs>
            <a:gs pos="73000">
              <a:srgbClr val="7030A0"/>
            </a:gs>
            <a:gs pos="8000">
              <a:srgbClr val="001C5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76895" y="253408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0055" y="450349"/>
            <a:ext cx="3930743" cy="705096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4654298" y="1164681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8386580" y="1163602"/>
            <a:ext cx="2290354" cy="70509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200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sz="1200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sz="12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D0699334-6AE1-1B9F-C76E-A9C9099B9FED}"/>
              </a:ext>
            </a:extLst>
          </p:cNvPr>
          <p:cNvCxnSpPr>
            <a:cxnSpLocks/>
            <a:stCxn id="6" idx="2"/>
            <a:endCxn id="41" idx="0"/>
          </p:cNvCxnSpPr>
          <p:nvPr/>
        </p:nvCxnSpPr>
        <p:spPr>
          <a:xfrm>
            <a:off x="6145641" y="2090704"/>
            <a:ext cx="0" cy="361528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avokutnik: zaobljeni kutovi 40">
            <a:extLst>
              <a:ext uri="{FF2B5EF4-FFF2-40B4-BE49-F238E27FC236}">
                <a16:creationId xmlns:a16="http://schemas.microsoft.com/office/drawing/2014/main" id="{A6CEDC0F-D915-5F80-96CE-63650D68B019}"/>
              </a:ext>
            </a:extLst>
          </p:cNvPr>
          <p:cNvSpPr/>
          <p:nvPr/>
        </p:nvSpPr>
        <p:spPr>
          <a:xfrm>
            <a:off x="1845689" y="2452232"/>
            <a:ext cx="8599903" cy="100851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obuhvaća softverske programe koji omogućuju </a:t>
            </a: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funkcioniranje računalnih sustava</a:t>
            </a: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pružajući </a:t>
            </a: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temeljne usluge i resurse </a:t>
            </a: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potrebne drugim programima. </a:t>
            </a:r>
            <a:endParaRPr lang="hr-HR" sz="20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60" name="Ravni poveznik sa strelicom 59">
            <a:extLst>
              <a:ext uri="{FF2B5EF4-FFF2-40B4-BE49-F238E27FC236}">
                <a16:creationId xmlns:a16="http://schemas.microsoft.com/office/drawing/2014/main" id="{74E22FE3-222B-7640-F0E4-B3AB24B26A6E}"/>
              </a:ext>
            </a:extLst>
          </p:cNvPr>
          <p:cNvCxnSpPr>
            <a:cxnSpLocks/>
            <a:stCxn id="41" idx="2"/>
            <a:endCxn id="64" idx="0"/>
          </p:cNvCxnSpPr>
          <p:nvPr/>
        </p:nvCxnSpPr>
        <p:spPr>
          <a:xfrm>
            <a:off x="6145641" y="3460745"/>
            <a:ext cx="0" cy="441982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avokutnik: zaobljeni kutovi 63">
            <a:extLst>
              <a:ext uri="{FF2B5EF4-FFF2-40B4-BE49-F238E27FC236}">
                <a16:creationId xmlns:a16="http://schemas.microsoft.com/office/drawing/2014/main" id="{8AFB4B69-ECCD-8DC7-8B1C-2703A0F4D1B7}"/>
              </a:ext>
            </a:extLst>
          </p:cNvPr>
          <p:cNvSpPr/>
          <p:nvPr/>
        </p:nvSpPr>
        <p:spPr>
          <a:xfrm>
            <a:off x="1897771" y="3902727"/>
            <a:ext cx="8495740" cy="73482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1"/>
            <a:r>
              <a:rPr lang="hr-HR" sz="16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To uključuje operacijske sustave, upravljačke programe i sustave za upravljanje bazama podataka.</a:t>
            </a:r>
            <a:endParaRPr lang="hr-HR" sz="1200">
              <a:solidFill>
                <a:srgbClr val="00AFCB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66" name="Ravni poveznik sa strelicom 65">
            <a:extLst>
              <a:ext uri="{FF2B5EF4-FFF2-40B4-BE49-F238E27FC236}">
                <a16:creationId xmlns:a16="http://schemas.microsoft.com/office/drawing/2014/main" id="{FC006234-487B-A4D3-D9F5-CF4C8B1FC02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4256314" y="802897"/>
            <a:ext cx="1889327" cy="361784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Ravni poveznik sa strelicom 68">
            <a:extLst>
              <a:ext uri="{FF2B5EF4-FFF2-40B4-BE49-F238E27FC236}">
                <a16:creationId xmlns:a16="http://schemas.microsoft.com/office/drawing/2014/main" id="{6FC70F92-D1E7-FE2E-8DB0-47DBAE686EDD}"/>
              </a:ext>
            </a:extLst>
          </p:cNvPr>
          <p:cNvCxnSpPr>
            <a:cxnSpLocks/>
          </p:cNvCxnSpPr>
          <p:nvPr/>
        </p:nvCxnSpPr>
        <p:spPr>
          <a:xfrm>
            <a:off x="7249214" y="743520"/>
            <a:ext cx="1866907" cy="350809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805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33CC"/>
            </a:gs>
            <a:gs pos="6000">
              <a:srgbClr val="00AFCB"/>
            </a:gs>
            <a:gs pos="55000">
              <a:srgbClr val="001C55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zaslon, izlazni uređaj, uređaj za prikaz&#10;&#10;Opis je automatski generiran">
            <a:extLst>
              <a:ext uri="{FF2B5EF4-FFF2-40B4-BE49-F238E27FC236}">
                <a16:creationId xmlns:a16="http://schemas.microsoft.com/office/drawing/2014/main" id="{09696F71-4B21-9359-F294-D0F18B1B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17541" r="11413"/>
          <a:stretch/>
        </p:blipFill>
        <p:spPr>
          <a:xfrm>
            <a:off x="876895" y="253408"/>
            <a:ext cx="10537489" cy="95326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C20F7E7-3E69-84AE-C306-03F0C58A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0055" y="450349"/>
            <a:ext cx="3930743" cy="705096"/>
          </a:xfrm>
        </p:spPr>
        <p:txBody>
          <a:bodyPr anchor="t">
            <a:noAutofit/>
          </a:bodyPr>
          <a:lstStyle/>
          <a:p>
            <a:pPr algn="l"/>
            <a:r>
              <a:rPr lang="hr-HR" sz="2800">
                <a:solidFill>
                  <a:srgbClr val="FF33CC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Programska podrška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39BF9C2B-927D-2EE4-A076-4D360D89F8A3}"/>
              </a:ext>
            </a:extLst>
          </p:cNvPr>
          <p:cNvSpPr/>
          <p:nvPr/>
        </p:nvSpPr>
        <p:spPr>
          <a:xfrm>
            <a:off x="4654298" y="1164681"/>
            <a:ext cx="2982685" cy="9260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b="1" kern="0" err="1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Sustavska</a:t>
            </a:r>
            <a:r>
              <a:rPr lang="hr-HR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B09DF5F3-8FA6-52DA-75EA-10A042545287}"/>
              </a:ext>
            </a:extLst>
          </p:cNvPr>
          <p:cNvSpPr/>
          <p:nvPr/>
        </p:nvSpPr>
        <p:spPr>
          <a:xfrm>
            <a:off x="8772528" y="1153706"/>
            <a:ext cx="2290354" cy="70509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200" b="1" kern="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Korisnička</a:t>
            </a:r>
            <a:r>
              <a:rPr lang="hr-HR" sz="1200" b="1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programska podrška</a:t>
            </a:r>
            <a:endParaRPr lang="hr-HR" sz="12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540AD37E-8DBE-857E-CEB3-6EB3AE6C7539}"/>
              </a:ext>
            </a:extLst>
          </p:cNvPr>
          <p:cNvCxnSpPr>
            <a:cxnSpLocks/>
            <a:stCxn id="2" idx="1"/>
            <a:endCxn id="6" idx="0"/>
          </p:cNvCxnSpPr>
          <p:nvPr/>
        </p:nvCxnSpPr>
        <p:spPr>
          <a:xfrm>
            <a:off x="4120055" y="802897"/>
            <a:ext cx="2025586" cy="361784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id="{736E5E07-7898-BCD7-0C8E-DA7D73848117}"/>
              </a:ext>
            </a:extLst>
          </p:cNvPr>
          <p:cNvCxnSpPr>
            <a:cxnSpLocks/>
          </p:cNvCxnSpPr>
          <p:nvPr/>
        </p:nvCxnSpPr>
        <p:spPr>
          <a:xfrm>
            <a:off x="7199733" y="753417"/>
            <a:ext cx="1866907" cy="350809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sa strelicom 27">
            <a:extLst>
              <a:ext uri="{FF2B5EF4-FFF2-40B4-BE49-F238E27FC236}">
                <a16:creationId xmlns:a16="http://schemas.microsoft.com/office/drawing/2014/main" id="{D0699334-6AE1-1B9F-C76E-A9C9099B9FED}"/>
              </a:ext>
            </a:extLst>
          </p:cNvPr>
          <p:cNvCxnSpPr>
            <a:cxnSpLocks/>
            <a:stCxn id="6" idx="2"/>
            <a:endCxn id="41" idx="0"/>
          </p:cNvCxnSpPr>
          <p:nvPr/>
        </p:nvCxnSpPr>
        <p:spPr>
          <a:xfrm flipH="1">
            <a:off x="3638831" y="2090704"/>
            <a:ext cx="2506810" cy="361529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avokutnik: zaobljeni kutovi 40">
            <a:extLst>
              <a:ext uri="{FF2B5EF4-FFF2-40B4-BE49-F238E27FC236}">
                <a16:creationId xmlns:a16="http://schemas.microsoft.com/office/drawing/2014/main" id="{A6CEDC0F-D915-5F80-96CE-63650D68B019}"/>
              </a:ext>
            </a:extLst>
          </p:cNvPr>
          <p:cNvSpPr/>
          <p:nvPr/>
        </p:nvSpPr>
        <p:spPr>
          <a:xfrm>
            <a:off x="1845690" y="2452233"/>
            <a:ext cx="3586282" cy="97676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900"/>
              </a:spcAft>
              <a:buSzPts val="1000"/>
              <a:tabLst>
                <a:tab pos="457200" algn="l"/>
              </a:tabLst>
            </a:pPr>
            <a:r>
              <a:rPr lang="hr-HR" sz="12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obuhvaća softverske programe koji omogućuju </a:t>
            </a:r>
            <a:r>
              <a:rPr lang="hr-HR" sz="12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funkcioniranje računalnih sustava</a:t>
            </a:r>
            <a:r>
              <a:rPr lang="hr-HR" sz="12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, pružajući </a:t>
            </a:r>
            <a:r>
              <a:rPr lang="hr-HR" sz="12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temeljne usluge i resurse </a:t>
            </a:r>
            <a:r>
              <a:rPr lang="hr-HR" sz="12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potrebne drugim programima. </a:t>
            </a:r>
            <a:endParaRPr lang="hr-HR" sz="16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60" name="Ravni poveznik sa strelicom 59">
            <a:extLst>
              <a:ext uri="{FF2B5EF4-FFF2-40B4-BE49-F238E27FC236}">
                <a16:creationId xmlns:a16="http://schemas.microsoft.com/office/drawing/2014/main" id="{74E22FE3-222B-7640-F0E4-B3AB24B26A6E}"/>
              </a:ext>
            </a:extLst>
          </p:cNvPr>
          <p:cNvCxnSpPr>
            <a:cxnSpLocks/>
            <a:stCxn id="41" idx="2"/>
            <a:endCxn id="64" idx="0"/>
          </p:cNvCxnSpPr>
          <p:nvPr/>
        </p:nvCxnSpPr>
        <p:spPr>
          <a:xfrm flipH="1">
            <a:off x="3249994" y="3429001"/>
            <a:ext cx="388837" cy="684106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avokutnik: zaobljeni kutovi 63">
            <a:extLst>
              <a:ext uri="{FF2B5EF4-FFF2-40B4-BE49-F238E27FC236}">
                <a16:creationId xmlns:a16="http://schemas.microsoft.com/office/drawing/2014/main" id="{8AFB4B69-ECCD-8DC7-8B1C-2703A0F4D1B7}"/>
              </a:ext>
            </a:extLst>
          </p:cNvPr>
          <p:cNvSpPr/>
          <p:nvPr/>
        </p:nvSpPr>
        <p:spPr>
          <a:xfrm>
            <a:off x="1845689" y="4113107"/>
            <a:ext cx="2808609" cy="123177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lvl="1"/>
            <a:r>
              <a:rPr lang="hr-HR" sz="1200">
                <a:solidFill>
                  <a:srgbClr val="00AFCB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To uključuje operacijske sustave, upravljačke programe i sustave za upravljanje bazama podataka.</a:t>
            </a:r>
            <a:endParaRPr lang="hr-HR" sz="1050">
              <a:solidFill>
                <a:srgbClr val="00AFCB"/>
              </a:solidFill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0" name="Pravokutnik: zaobljeni kutovi 39">
            <a:extLst>
              <a:ext uri="{FF2B5EF4-FFF2-40B4-BE49-F238E27FC236}">
                <a16:creationId xmlns:a16="http://schemas.microsoft.com/office/drawing/2014/main" id="{0763A796-D8AE-63F1-EE15-37E690852A88}"/>
              </a:ext>
            </a:extLst>
          </p:cNvPr>
          <p:cNvSpPr/>
          <p:nvPr/>
        </p:nvSpPr>
        <p:spPr>
          <a:xfrm>
            <a:off x="6011930" y="2417850"/>
            <a:ext cx="4768174" cy="202227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Microsoft Windows </a:t>
            </a: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(operacijski sustav)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Intel </a:t>
            </a:r>
            <a:r>
              <a:rPr lang="hr-HR" sz="1600" kern="0" err="1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chipset</a:t>
            </a: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driver </a:t>
            </a: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(upravljački program)</a:t>
            </a:r>
          </a:p>
          <a:p>
            <a:pPr marL="742950" lvl="1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r-HR" sz="1600" kern="0" err="1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MySQL</a:t>
            </a:r>
            <a:r>
              <a:rPr lang="hr-HR" sz="1600" kern="0">
                <a:solidFill>
                  <a:srgbClr val="7118B4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hr-HR" sz="1600" kern="0">
                <a:solidFill>
                  <a:srgbClr val="00AFCB"/>
                </a:solidFill>
                <a:effectLst/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(sustav za upravljanje bazama podataka)</a:t>
            </a:r>
            <a:endParaRPr lang="hr-HR" sz="1200" kern="100">
              <a:solidFill>
                <a:srgbClr val="00AFCB"/>
              </a:solidFill>
              <a:effectLst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020DC9CC-AA48-7218-891B-3A190823ED10}"/>
              </a:ext>
            </a:extLst>
          </p:cNvPr>
          <p:cNvCxnSpPr>
            <a:cxnSpLocks/>
            <a:stCxn id="6" idx="2"/>
            <a:endCxn id="40" idx="0"/>
          </p:cNvCxnSpPr>
          <p:nvPr/>
        </p:nvCxnSpPr>
        <p:spPr>
          <a:xfrm>
            <a:off x="6145641" y="2090704"/>
            <a:ext cx="2250376" cy="327146"/>
          </a:xfrm>
          <a:prstGeom prst="straightConnector1">
            <a:avLst/>
          </a:prstGeom>
          <a:ln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Microsoft logo png, Microsoft icon transparent png 27127592 PNG">
            <a:extLst>
              <a:ext uri="{FF2B5EF4-FFF2-40B4-BE49-F238E27FC236}">
                <a16:creationId xmlns:a16="http://schemas.microsoft.com/office/drawing/2014/main" id="{1E3144C5-6AEE-FA30-229E-8AC215FE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930" y="4403986"/>
            <a:ext cx="1453055" cy="14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l icon PNG transparent image download, size: 580x440px">
            <a:extLst>
              <a:ext uri="{FF2B5EF4-FFF2-40B4-BE49-F238E27FC236}">
                <a16:creationId xmlns:a16="http://schemas.microsoft.com/office/drawing/2014/main" id="{83AEB150-58F3-DCD4-F988-F6E77B34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711" y="4505030"/>
            <a:ext cx="1696643" cy="128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7742FD3-8AF6-EC80-0EB2-795577CD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83" y="4692249"/>
            <a:ext cx="1696643" cy="87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910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4A3EE-47F6-BDE0-3D29-B97CC8C4F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9" b="335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90D355-5B40-557E-270D-B77B8114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5200" b="1" kern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Sustavska</a:t>
            </a:r>
            <a:r>
              <a:rPr lang="hr-HR" sz="5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programska podrška </a:t>
            </a:r>
            <a:endParaRPr lang="hr-HR" sz="520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E695610-7882-5E52-53E5-578541BAF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2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Vrste operacijskih sustava</a:t>
            </a:r>
            <a:endParaRPr lang="hr-HR" sz="2200" kern="1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Karakteristike operacijskih sustava</a:t>
            </a:r>
            <a:endParaRPr lang="hr-HR" sz="2200" kern="1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Primjeri operacijskih sustava</a:t>
            </a:r>
            <a:endParaRPr lang="hr-HR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488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4A3EE-47F6-BDE0-3D29-B97CC8C4F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9000"/>
                    </a14:imgEffect>
                    <a14:imgEffect>
                      <a14:brightnessContrast bright="-38000" contrast="-34000"/>
                    </a14:imgEffect>
                  </a14:imgLayer>
                </a14:imgProps>
              </a:ext>
            </a:extLst>
          </a:blip>
          <a:srcRect t="4809" b="3354"/>
          <a:stretch/>
        </p:blipFill>
        <p:spPr>
          <a:xfrm>
            <a:off x="-3050" y="-204181"/>
            <a:ext cx="12191999" cy="70621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90D355-5B40-557E-270D-B77B8114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7350" y="165038"/>
            <a:ext cx="9440091" cy="74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r-HR" sz="5200" b="1" kern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Sustavska</a:t>
            </a:r>
            <a:r>
              <a:rPr lang="hr-HR" sz="5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programska podrška </a:t>
            </a:r>
            <a:endParaRPr lang="hr-HR" sz="520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E695610-7882-5E52-53E5-578541BAF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32" y="1273852"/>
            <a:ext cx="3962400" cy="5651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hr-HR" sz="2200" b="1" kern="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Karakteristike</a:t>
            </a:r>
            <a:r>
              <a:rPr lang="hr-HR" sz="2200" b="1" kern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operacijskih sustava</a:t>
            </a:r>
            <a:endParaRPr lang="hr-HR" sz="22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E5FC3A2-F1DA-C036-516F-CE129D66F093}"/>
              </a:ext>
            </a:extLst>
          </p:cNvPr>
          <p:cNvSpPr txBox="1"/>
          <p:nvPr/>
        </p:nvSpPr>
        <p:spPr>
          <a:xfrm>
            <a:off x="555721" y="2101230"/>
            <a:ext cx="104770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</a:rPr>
              <a:t>Upravljanje resursima: Uporaba resursa kao što su procesori, memorija i ulazno/izlazni uređaji.</a:t>
            </a:r>
            <a:endParaRPr lang="hr-HR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</a:rPr>
              <a:t>Korisničko sučelje: Omogućuje interakciju korisnika s računalom putem grafičkog sučelja (GUI) ili naredbenog retka.</a:t>
            </a:r>
            <a:endParaRPr lang="hr-HR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</a:rPr>
              <a:t>Sigurnosni mehanizmi: Pružanje zaštite od neovlaštenog pristupa i zlonamjernog softvera.</a:t>
            </a:r>
            <a:endParaRPr lang="hr-HR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</a:rPr>
              <a:t>Mrežno povezivanje: Omogućuje komunikaciju s drugim računalima i uređajima putem mreže.</a:t>
            </a:r>
            <a:endParaRPr lang="hr-HR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bg1"/>
                </a:solidFill>
              </a:rPr>
              <a:t>Modularnost i proširivost: Mogućnost dodavanja novih funkcionalnosti ili promjene postojećih bez potrebe za potpunom promjenom sustava.</a:t>
            </a:r>
            <a:endParaRPr lang="hr-H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72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4A3EE-47F6-BDE0-3D29-B97CC8C4F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9000"/>
                    </a14:imgEffect>
                    <a14:imgEffect>
                      <a14:brightnessContrast bright="-38000" contrast="-34000"/>
                    </a14:imgEffect>
                  </a14:imgLayer>
                </a14:imgProps>
              </a:ext>
            </a:extLst>
          </a:blip>
          <a:srcRect t="4809" b="3354"/>
          <a:stretch/>
        </p:blipFill>
        <p:spPr>
          <a:xfrm>
            <a:off x="-3050" y="-204181"/>
            <a:ext cx="12191999" cy="70621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290D355-5B40-557E-270D-B77B8114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7350" y="165038"/>
            <a:ext cx="9440091" cy="74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r-HR" sz="5200" b="1" kern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Sustavska</a:t>
            </a:r>
            <a:r>
              <a:rPr lang="hr-HR" sz="5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programska podrška </a:t>
            </a:r>
            <a:endParaRPr lang="hr-HR" sz="520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E695610-7882-5E52-53E5-578541BAF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295" y="898125"/>
            <a:ext cx="3962400" cy="5651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r-HR" sz="2200" b="1" kern="0">
                <a:solidFill>
                  <a:srgbClr val="FFFF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Primjeri operacijskih sustava</a:t>
            </a:r>
            <a:endParaRPr lang="hr-HR" sz="2200" kern="10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E5FC3A2-F1DA-C036-516F-CE129D66F093}"/>
              </a:ext>
            </a:extLst>
          </p:cNvPr>
          <p:cNvSpPr txBox="1"/>
          <p:nvPr/>
        </p:nvSpPr>
        <p:spPr>
          <a:xfrm>
            <a:off x="405819" y="1463289"/>
            <a:ext cx="9312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Windows (Microsoft)</a:t>
            </a:r>
            <a:endParaRPr lang="hr-HR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bg1"/>
                </a:solidFill>
              </a:rPr>
              <a:t>MacOS</a:t>
            </a:r>
            <a:r>
              <a:rPr lang="hr-HR" dirty="0">
                <a:solidFill>
                  <a:schemeClr val="bg1"/>
                </a:solidFill>
              </a:rPr>
              <a:t> (Apple)</a:t>
            </a:r>
            <a:endParaRPr lang="hr-HR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bg1"/>
                </a:solidFill>
              </a:rPr>
              <a:t>Linux (različite distribucije poput Ubuntu, Fedora, itd.)</a:t>
            </a:r>
            <a:endParaRPr lang="hr-HR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dirty="0" err="1">
                <a:solidFill>
                  <a:schemeClr val="bg1"/>
                </a:solidFill>
              </a:rPr>
              <a:t>Unix</a:t>
            </a:r>
            <a:r>
              <a:rPr lang="hr-HR" dirty="0">
                <a:solidFill>
                  <a:schemeClr val="bg1"/>
                </a:solidFill>
              </a:rPr>
              <a:t> (Sun Microsystems, AT&amp;T, itd.)</a:t>
            </a:r>
            <a:endParaRPr lang="hr-HR" sz="1400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24FF73E-6306-0D4A-1787-BCB204C2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96" y="3357108"/>
            <a:ext cx="1879649" cy="20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2CE962-79C5-50E3-B414-8AEF1BE0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45" y="3209479"/>
            <a:ext cx="2424979" cy="24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nux Logo, symbol, meaning, history, PNG, brand">
            <a:extLst>
              <a:ext uri="{FF2B5EF4-FFF2-40B4-BE49-F238E27FC236}">
                <a16:creationId xmlns:a16="http://schemas.microsoft.com/office/drawing/2014/main" id="{CB2AE9C2-5E8A-FEC6-BBC3-B65AC1BF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99" y="3341383"/>
            <a:ext cx="4275170" cy="240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nix Logo PNG &amp; SVG Design For T-Shirts">
            <a:extLst>
              <a:ext uri="{FF2B5EF4-FFF2-40B4-BE49-F238E27FC236}">
                <a16:creationId xmlns:a16="http://schemas.microsoft.com/office/drawing/2014/main" id="{E8BF2305-ED23-53CA-DEB3-8590E054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77" y="3015295"/>
            <a:ext cx="2813346" cy="28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45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1027</Words>
  <Application>Microsoft Office PowerPoint</Application>
  <PresentationFormat>Široki zaslon</PresentationFormat>
  <Paragraphs>135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Cascadia Code</vt:lpstr>
      <vt:lpstr>Symbol</vt:lpstr>
      <vt:lpstr>Wingdings</vt:lpstr>
      <vt:lpstr>Tema sustava Office</vt:lpstr>
      <vt:lpstr>Programska podrška</vt:lpstr>
      <vt:lpstr>Programska podrška</vt:lpstr>
      <vt:lpstr>Programska podrška</vt:lpstr>
      <vt:lpstr>Programska podrška</vt:lpstr>
      <vt:lpstr>Programska podrška</vt:lpstr>
      <vt:lpstr>Programska podrška</vt:lpstr>
      <vt:lpstr>Sustavska programska podrška </vt:lpstr>
      <vt:lpstr>Sustavska programska podrška </vt:lpstr>
      <vt:lpstr>Sustavska programska podrška </vt:lpstr>
      <vt:lpstr>Programska podrška</vt:lpstr>
      <vt:lpstr>Programska podrška</vt:lpstr>
      <vt:lpstr>Programska podrška</vt:lpstr>
      <vt:lpstr>PowerPoint prezentacija</vt:lpstr>
      <vt:lpstr>Korisnička programska podrška </vt:lpstr>
      <vt:lpstr>Korisnička programska podrška-Web preglednici</vt:lpstr>
      <vt:lpstr>Korisnička programska podrška-Riječni procesori</vt:lpstr>
      <vt:lpstr>Korisnička programska podrška- Medijski playeri</vt:lpstr>
      <vt:lpstr>Korisnička programska podrška- Grafički softver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Procijeni svoje znanje: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Programska podrška</dc:title>
  <dc:creator>Nina Vulić</dc:creator>
  <cp:lastModifiedBy>Sandra Radulovski</cp:lastModifiedBy>
  <cp:revision>1</cp:revision>
  <dcterms:created xsi:type="dcterms:W3CDTF">2024-05-12T16:57:51Z</dcterms:created>
  <dcterms:modified xsi:type="dcterms:W3CDTF">2024-05-23T10:32:06Z</dcterms:modified>
</cp:coreProperties>
</file>