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12" r:id="rId2"/>
    <p:sldId id="311" r:id="rId3"/>
    <p:sldId id="296" r:id="rId4"/>
    <p:sldId id="257" r:id="rId5"/>
    <p:sldId id="313" r:id="rId6"/>
    <p:sldId id="297" r:id="rId7"/>
    <p:sldId id="278" r:id="rId8"/>
  </p:sldIdLst>
  <p:sldSz cx="12188825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9" autoAdjust="0"/>
  </p:normalViewPr>
  <p:slideViewPr>
    <p:cSldViewPr>
      <p:cViewPr varScale="1">
        <p:scale>
          <a:sx n="70" d="100"/>
          <a:sy n="70" d="100"/>
        </p:scale>
        <p:origin x="738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2808" y="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B131F9-05FE-49DE-92C8-6B812B9BB146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277FB5-421B-48D0-A6B8-3E99BFD14656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4" name="Rezervirano mjesto za sliku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0253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hr-HR" smtClean="0"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3192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hr-HR" smtClean="0"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9103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hr-HR" smtClean="0"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046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grpSp>
        <p:nvGrpSpPr>
          <p:cNvPr id="256" name="crta" descr="Slika crt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Prostoručni oblik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8" name="Prostoručni oblik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9" name="Prostoručni oblik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0" name="Prostoručni oblik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1" name="Prostoručni oblik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2" name="Prostoručni oblik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3" name="Prostoručni oblik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4" name="Prostoručni oblik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5" name="Prostoručni oblik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6" name="Prostoručni oblik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7" name="Prostoručni oblik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8" name="Prostoručni oblik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9" name="Prostoručni oblik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0" name="Prostoručni oblik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1" name="Prostoručni oblik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2" name="Prostoručni oblik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3" name="Prostoručni oblik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4" name="Prostoručni oblik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5" name="Prostoručni oblik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6" name="Prostoručni oblik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7" name="Prostoručni oblik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8" name="Prostoručni oblik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9" name="Prostoručni oblik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0" name="Prostoručni oblik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1" name="Prostoručni oblik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2" name="Prostoručni oblik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3" name="Prostoručni oblik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4" name="Prostoručni oblik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5" name="Prostoručni oblik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6" name="Prostoručni oblik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7" name="Prostoručni oblik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8" name="Prostoručni oblik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9" name="Prostoručni oblik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0" name="Prostoručni oblik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1" name="Prostoručni oblik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2" name="Prostoručni oblik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3" name="Prostoručni oblik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4" name="Prostoručni oblik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5" name="Prostoručni oblik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6" name="Prostoručni oblik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7" name="Prostoručni oblik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8" name="Prostoručni oblik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9" name="Prostoručni oblik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0" name="Prostoručni oblik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1" name="Prostoručni oblik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2" name="Prostoručni oblik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3" name="Prostoručni oblik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4" name="Prostoručni oblik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5" name="Prostoručni oblik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6" name="Prostoručni oblik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7" name="Prostoručni oblik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8" name="Prostoručni oblik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9" name="Prostoručni oblik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0" name="Prostoručni oblik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1" name="Prostoručni oblik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2" name="Prostoručni oblik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3" name="Prostoručni oblik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4" name="Prostoručni oblik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5" name="Prostoručni oblik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6" name="Prostoručni oblik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7" name="Prostoručni oblik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8" name="Prostoručni oblik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9" name="Prostoručni oblik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0" name="Prostoručni oblik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1" name="Prostoručni oblik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2" name="Prostoručni oblik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3" name="Prostoručni oblik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4" name="Prostoručni oblik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5" name="Prostoručni oblik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6" name="Prostoručni oblik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7" name="Prostoručni oblik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8" name="Prostoručni oblik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9" name="Prostoručni oblik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0" name="Prostoručni oblik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1" name="Prostoručni oblik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2" name="Prostoručni oblik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3" name="Prostoručni oblik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4" name="Prostoručni oblik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5" name="Prostoručni oblik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6" name="Prostoručni oblik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7" name="Prostoručni oblik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8" name="Prostoručni oblik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9" name="Prostoručni oblik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0" name="Prostoručni oblik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1" name="Prostoručni oblik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2" name="Prostoručni oblik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3" name="Prostoručni oblik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4" name="Prostoručni oblik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5" name="Prostoručni oblik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6" name="Prostoručni oblik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7" name="Prostoručni oblik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8" name="Prostoručni oblik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9" name="Prostoručni oblik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0" name="Prostoručni oblik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1" name="Prostoručni oblik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2" name="Prostoručni oblik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3" name="Prostoručni oblik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4" name="Prostoručni oblik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5" name="Prostoručni oblik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6" name="Prostoručni oblik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7" name="Prostoručni oblik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8" name="Prostoručni oblik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9" name="Prostoručni oblik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0" name="Prostoručni oblik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1" name="Prostoručni oblik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2" name="Prostoručni oblik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3" name="Prostoručni oblik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4" name="Prostoručni oblik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5" name="Prostoručni oblik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6" name="Prostoručni oblik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7" name="Prostoručni oblik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8" name="Prostoručni oblik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9" name="Prostoručni oblik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0" name="Prostoručni oblik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1" name="Prostoručni oblik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2" name="Prostoručni oblik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3" name="Prostoručni oblik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4" name="Prostoručni oblik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5" name="Prostoručni oblik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6" name="Prostoručni oblik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7" name="Prostoručni oblik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8" name="Prostoručni oblik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9" name="Prostoručni oblik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</p:grp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hr-HR" smtClean="0"/>
              <a:t>Uredite stil podnaslova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7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Prostoručni oblik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9" name="Prostoručni oblik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0" name="Prostoručni oblik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F569CE-0776-4156-A833-53D066A9A27C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7" name="crta" descr="Slika crt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9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0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50D940-9584-4E15-A4F3-9801683B5B01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67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E3CCFE-DB4E-4A11-830D-A5FFDAA28995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255" name="crta" descr="Slika crt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Prostoručni oblik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7" name="Prostoručni oblik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8" name="Prostoručni oblik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9" name="Prostoručni oblik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0" name="Prostoručni oblik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1" name="Prostoručni oblik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2" name="Prostoručni oblik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3" name="Prostoručni oblik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4" name="Prostoručni oblik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5" name="Prostoručni oblik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6" name="Prostoručni oblik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7" name="Prostoručni oblik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8" name="Prostoručni oblik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9" name="Prostoručni oblik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0" name="Prostoručni oblik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1" name="Prostoručni oblik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2" name="Prostoručni oblik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3" name="Prostoručni oblik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4" name="Prostoručni oblik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5" name="Prostoručni oblik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6" name="Prostoručni oblik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7" name="Prostoručni oblik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8" name="Prostoručni oblik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9" name="Prostoručni oblik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0" name="Prostoručni oblik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1" name="Prostoručni oblik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2" name="Prostoručni oblik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3" name="Prostoručni oblik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4" name="Prostoručni oblik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5" name="Prostoručni oblik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6" name="Prostoručni oblik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7" name="Prostoručni oblik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8" name="Prostoručni oblik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9" name="Prostoručni oblik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0" name="Prostoručni oblik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1" name="Prostoručni oblik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2" name="Prostoručni oblik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3" name="Prostoručni oblik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4" name="Prostoručni oblik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5" name="Prostoručni oblik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6" name="Prostoručni oblik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7" name="Prostoručni oblik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8" name="Prostoručni oblik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9" name="Prostoručni oblik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0" name="Prostoručni oblik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1" name="Prostoručni oblik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2" name="Prostoručni oblik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3" name="Prostoručni oblik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4" name="Prostoručni oblik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5" name="Prostoručni oblik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6" name="Prostoručni oblik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7" name="Prostoručni oblik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8" name="Prostoručni oblik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9" name="Prostoručni oblik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0" name="Prostoručni oblik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1" name="Prostoručni oblik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2" name="Prostoručni oblik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3" name="Prostoručni oblik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4" name="Prostoručni oblik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5" name="Prostoručni oblik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6" name="Prostoručni oblik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7" name="Prostoručni oblik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8" name="Prostoručni oblik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9" name="Prostoručni oblik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0" name="Prostoručni oblik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1" name="Prostoručni oblik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2" name="Prostoručni oblik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3" name="Prostoručni oblik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4" name="Prostoručni oblik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5" name="Prostoručni oblik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6" name="Prostoručni oblik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7" name="Prostoručni oblik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8" name="Prostoručni oblik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9" name="Prostoručni oblik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0" name="Prostoručni oblik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1" name="Prostoručni oblik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2" name="Prostoručni oblik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3" name="Prostoručni oblik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4" name="Prostoručni oblik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5" name="Prostoručni oblik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6" name="Prostoručni oblik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7" name="Prostoručni oblik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8" name="Prostoručni oblik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9" name="Prostoručni oblik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0" name="Prostoručni oblik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1" name="Prostoručni oblik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2" name="Prostoručni oblik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3" name="Prostoručni oblik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4" name="Prostoručni oblik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5" name="Prostoručni oblik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6" name="Prostoručni oblik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7" name="Prostoručni oblik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8" name="Prostoručni oblik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9" name="Prostoručni oblik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0" name="Prostoručni oblik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1" name="Prostoručni oblik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2" name="Prostoručni oblik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3" name="Prostoručni oblik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4" name="Prostoručni oblik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5" name="Prostoručni oblik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6" name="Prostoručni oblik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7" name="Prostoručni oblik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8" name="Prostoručni oblik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9" name="Prostoručni oblik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0" name="Prostoručni oblik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1" name="Prostoručni oblik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2" name="Prostoručni oblik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3" name="Prostoručni oblik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4" name="Prostoručni oblik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5" name="Prostoručni oblik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6" name="Prostoručni oblik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7" name="Prostoručni oblik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8" name="Prostoručni oblik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9" name="Prostoručni oblik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0" name="Prostoručni oblik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1" name="Prostoručni oblik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2" name="Prostoručni oblik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3" name="Prostoručni oblik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4" name="Prostoručni oblik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5" name="Prostoručni oblik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6" name="Prostoručni oblik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7" name="Prostoručni oblik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8" name="Prostoručni oblik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</p:grp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209287-0F25-401D-AF0E-3D21B214D69D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58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0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1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6AA99-9553-4153-BC7E-03D77CAB714E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60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Prostoručni oblik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3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4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EF402-B967-4332-81B2-53A28E205671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85" name="Rezervirano mjesto za sadržaj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56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8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9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0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1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C308E6-EE8E-4531-A3EB-39BBFBB81FE8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F82672-D62C-4FC9-9B1C-0B16EE5F5739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grpSp>
        <p:nvGrpSpPr>
          <p:cNvPr id="615" name="okvir" descr="Slika okvir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Prostoručni oblik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rostoručni oblik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rostoručni oblik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Prostoručni oblik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rostoručni oblik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rostoručni oblik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Prostoručni oblik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rostoručni oblik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rostoručni oblik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Prostoručni oblik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rostoručni oblik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rostoručni oblik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779344-90CE-4489-A779-78C916EF3703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liku 2" descr="Prazno rezervirano mjesto za dodavanje slike. Kliknite rezervirano mjesto i odaberite sliku koju želite dodati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smtClean="0"/>
              <a:t>Kliknite ikonu da biste dodali  sliku</a:t>
            </a:r>
            <a:endParaRPr lang="hr-HR" dirty="0"/>
          </a:p>
        </p:txBody>
      </p:sp>
      <p:grpSp>
        <p:nvGrpSpPr>
          <p:cNvPr id="614" name="okvir" descr="Slika okvir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Prostoručni oblik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Prostoručni oblik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rostoručni oblik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Prostoručni oblik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Prostoručni oblik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rostoručni oblik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Prostoručni oblik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Prostoručni oblik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rostoručni oblik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Prostoručni oblik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Prostoručni oblik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rostoručni oblik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rostoručni oblik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rostoručni oblik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rostoručni oblik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rostoručni oblik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rostoručni oblik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rostoručni oblik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rostoručni oblik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rostoručni oblik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rostoručni oblik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rostoručni oblik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rostoručni oblik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rostoručni oblik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rostoručni oblik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rostoručni oblik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rostoručni oblik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rostoručni oblik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rostoručni oblik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rostoručni oblik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rostoručni oblik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rostoručni oblik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rostoručni oblik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rostoručni oblik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rostoručni oblik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rostoručni oblik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rostoručni oblik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rostoručni oblik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rostoručni oblik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rostoručni oblik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rostoručni oblik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rostoručni oblik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rostoručni oblik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rostoručni oblik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rostoručni oblik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rostoručni oblik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rostoručni oblik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rostoručni oblik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rostoručni oblik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rostoručni oblik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rostoručni oblik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rostoručni oblik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rostoručni oblik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rostoručni oblik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rostoručni oblik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rostoručni oblik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rostoručni oblik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rostoručni oblik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rostoručni oblik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rostoručni oblik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rostoručni oblik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rostoručni oblik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rostoručni oblik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rostoručni oblik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rostoručni oblik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rostoručni oblik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rostoručni oblik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rostoručni oblik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rostoručni oblik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rostoručni oblik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rostoručni oblik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rostoručni oblik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rostoručni oblik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rostoručni oblik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rostoručni oblik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rostoručni oblik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rostoručni oblik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rostoručni oblik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rostoručni oblik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rostoručni oblik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rostoručni oblik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rostoručni oblik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rostoručni oblik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F7218-2603-494F-AB8D-F606DD96D41D}" type="datetime1">
              <a:rPr lang="hr-HR" smtClean="0"/>
              <a:t>23.5.2020.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r-HR" noProof="0" dirty="0" smtClean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 smtClean="0"/>
              <a:t>Kliknite da biste uredili stilove teksta matrice</a:t>
            </a:r>
          </a:p>
          <a:p>
            <a:pPr lvl="1" rtl="0"/>
            <a:r>
              <a:rPr lang="hr-HR" noProof="0" dirty="0" smtClean="0"/>
              <a:t>Druga razina</a:t>
            </a:r>
          </a:p>
          <a:p>
            <a:pPr lvl="2" rtl="0"/>
            <a:r>
              <a:rPr lang="hr-HR" noProof="0" dirty="0" smtClean="0"/>
              <a:t>Treća razina</a:t>
            </a:r>
          </a:p>
          <a:p>
            <a:pPr lvl="3" rtl="0"/>
            <a:r>
              <a:rPr lang="hr-HR" noProof="0" dirty="0" smtClean="0"/>
              <a:t>Četvrta razina</a:t>
            </a:r>
          </a:p>
          <a:p>
            <a:pPr lvl="4" rtl="0"/>
            <a:r>
              <a:rPr lang="hr-HR" noProof="0" dirty="0" smtClean="0"/>
              <a:t>Peta razina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F9FFDCE-2C48-42C0-9884-A5D8995316E5}" type="datetime1">
              <a:rPr lang="hr-HR" noProof="0" smtClean="0"/>
              <a:t>23.5.2020.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hr-HR" noProof="0" smtClean="0"/>
              <a:pPr/>
              <a:t>‹#›</a:t>
            </a:fld>
            <a:endParaRPr lang="hr-HR" noProof="0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980" y="5855967"/>
            <a:ext cx="794172" cy="7941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net.hr/wp-content/uploads/2019/01/e-Dnevnik-upute-za-nastavnik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2412" y="1905000"/>
            <a:ext cx="9252519" cy="2667000"/>
          </a:xfrm>
        </p:spPr>
        <p:txBody>
          <a:bodyPr rtlCol="0"/>
          <a:lstStyle/>
          <a:p>
            <a:pPr rtl="0"/>
            <a:r>
              <a:rPr lang="hr-HR" dirty="0" err="1" smtClean="0"/>
              <a:t>eDnevnik</a:t>
            </a:r>
            <a:r>
              <a:rPr lang="hr-HR" dirty="0" smtClean="0"/>
              <a:t> – kraj nastavne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21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7.4 Zaključivanje ocjena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Za unos zaključne </a:t>
            </a:r>
            <a:r>
              <a:rPr lang="hr-HR" dirty="0" smtClean="0"/>
              <a:t>ocjene:</a:t>
            </a:r>
          </a:p>
          <a:p>
            <a:pPr lvl="1"/>
            <a:r>
              <a:rPr lang="hr-HR" sz="2200" dirty="0" smtClean="0"/>
              <a:t>kliknite </a:t>
            </a:r>
            <a:r>
              <a:rPr lang="hr-HR" sz="2200" dirty="0"/>
              <a:t>na kvadratić u retku "Zaključeno" i unesite željenu </a:t>
            </a:r>
            <a:r>
              <a:rPr lang="hr-HR" sz="2200" dirty="0" smtClean="0"/>
              <a:t>ocjenu</a:t>
            </a:r>
          </a:p>
          <a:p>
            <a:pPr lvl="1"/>
            <a:r>
              <a:rPr lang="hr-HR" sz="2200" dirty="0" smtClean="0"/>
              <a:t> </a:t>
            </a:r>
            <a:r>
              <a:rPr lang="hr-HR" sz="2200" dirty="0"/>
              <a:t>ili status "Neocijenjen", "Oslobođen", "Odrađeno" ili "Neodrađeno</a:t>
            </a:r>
            <a:r>
              <a:rPr lang="hr-HR" sz="2200" dirty="0" smtClean="0"/>
              <a:t>"</a:t>
            </a:r>
          </a:p>
          <a:p>
            <a:r>
              <a:rPr lang="hr-HR" dirty="0" smtClean="0"/>
              <a:t>Zaključne </a:t>
            </a:r>
            <a:r>
              <a:rPr lang="hr-HR" dirty="0"/>
              <a:t>ocjene možete unijeti za tekuću i prošlu školsku godinu.</a:t>
            </a:r>
            <a:endParaRPr lang="hr-HR" dirty="0" smtClean="0"/>
          </a:p>
          <a:p>
            <a:pPr marL="274320" lvl="1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1" y="3284984"/>
            <a:ext cx="5580621" cy="2376264"/>
          </a:xfr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032" y="2060848"/>
            <a:ext cx="5572313" cy="936104"/>
          </a:xfrm>
          <a:prstGeom prst="rect">
            <a:avLst/>
          </a:prstGeom>
        </p:spPr>
      </p:pic>
      <p:sp>
        <p:nvSpPr>
          <p:cNvPr id="12" name="Elipsa 11"/>
          <p:cNvSpPr/>
          <p:nvPr/>
        </p:nvSpPr>
        <p:spPr>
          <a:xfrm>
            <a:off x="5679631" y="2479703"/>
            <a:ext cx="1224136" cy="46805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4" name="Ravni poveznik sa strelicom 13"/>
          <p:cNvCxnSpPr/>
          <p:nvPr/>
        </p:nvCxnSpPr>
        <p:spPr>
          <a:xfrm flipH="1" flipV="1">
            <a:off x="10666412" y="2746158"/>
            <a:ext cx="1044626" cy="234026"/>
          </a:xfrm>
          <a:prstGeom prst="straightConnector1">
            <a:avLst/>
          </a:prstGeom>
          <a:ln w="28575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5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7.5 Unos ispita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Ako je zaključena ocjena "Nedovoljan (1)" klikom na nju pojaviti će se gumb „</a:t>
            </a:r>
            <a:r>
              <a:rPr lang="hr-HR" b="1" dirty="0"/>
              <a:t>Ispiti</a:t>
            </a:r>
            <a:r>
              <a:rPr lang="hr-HR" dirty="0"/>
              <a:t>“ na vrhu ekrana. </a:t>
            </a:r>
            <a:endParaRPr lang="hr-HR" dirty="0" smtClean="0"/>
          </a:p>
          <a:p>
            <a:r>
              <a:rPr lang="hr-HR" dirty="0"/>
              <a:t>Klikom na gumb </a:t>
            </a:r>
            <a:r>
              <a:rPr lang="hr-HR" dirty="0" smtClean="0"/>
              <a:t>„Ispiti” </a:t>
            </a:r>
            <a:r>
              <a:rPr lang="hr-HR" dirty="0"/>
              <a:t>otvara se novi prozor u kojem je potrebno unijeti relevantne podatke za dopunski rad (datum, ocjena, bilješka</a:t>
            </a:r>
            <a:r>
              <a:rPr lang="hr-HR" dirty="0" smtClean="0"/>
              <a:t>).</a:t>
            </a:r>
          </a:p>
          <a:p>
            <a:r>
              <a:rPr lang="hr-HR" dirty="0" smtClean="0"/>
              <a:t>Na </a:t>
            </a:r>
            <a:r>
              <a:rPr lang="hr-HR" dirty="0"/>
              <a:t>dnu prozora se nalazi gumb „</a:t>
            </a:r>
            <a:r>
              <a:rPr lang="hr-HR" dirty="0" smtClean="0"/>
              <a:t>Unesi” </a:t>
            </a:r>
            <a:r>
              <a:rPr lang="hr-HR" dirty="0"/>
              <a:t>s kojim nastavnik potvrđuje unesene podatke. </a:t>
            </a:r>
            <a:endParaRPr lang="hr-HR" dirty="0" smtClean="0"/>
          </a:p>
          <a:p>
            <a:r>
              <a:rPr lang="hr-HR" dirty="0" smtClean="0"/>
              <a:t>Potrebno </a:t>
            </a:r>
            <a:r>
              <a:rPr lang="hr-HR" dirty="0"/>
              <a:t>je istaknuti da se uspjeh za dopunski rad učeniku treba evidentirati za onaj predmet za koji mu je prethodno unesena ocjena "Nedovoljan". 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775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dirty="0" smtClean="0"/>
              <a:t>Primjer: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Učenik je iz </a:t>
            </a:r>
            <a:r>
              <a:rPr lang="hr-HR" dirty="0"/>
              <a:t>predmeta Hrvatski jezik (status predmeta je "redovni") na kraju nastavne godinu imao ocjenu nedovoljan. </a:t>
            </a:r>
            <a:endParaRPr lang="hr-HR" dirty="0" smtClean="0"/>
          </a:p>
          <a:p>
            <a:r>
              <a:rPr lang="hr-HR" dirty="0" smtClean="0"/>
              <a:t>Nastavne </a:t>
            </a:r>
            <a:r>
              <a:rPr lang="hr-HR" dirty="0"/>
              <a:t>sate u dnevnik rada nastavnik je unio za predmet Hrvatski jezik (status predmeta "dopunski rad"), a u imenik zaključnu ocjenu nastavnik treba unijeti za predmet Hrvatski jezik (status predmeta "redovni").</a:t>
            </a:r>
            <a:endParaRPr lang="hr-HR" sz="2200" dirty="0"/>
          </a:p>
          <a:p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67" y="2060848"/>
            <a:ext cx="4933371" cy="2952328"/>
          </a:xfr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Unos popravnog ispita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97869" y="1905000"/>
            <a:ext cx="4744144" cy="42672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dirty="0"/>
              <a:t>Ako je učeniku potrebno evidentirati </a:t>
            </a:r>
            <a:r>
              <a:rPr lang="hr-HR" b="1" dirty="0"/>
              <a:t>popravni ispit </a:t>
            </a:r>
            <a:r>
              <a:rPr lang="hr-HR" dirty="0"/>
              <a:t>to će biti moguće ukoliko je prema prethodnoj uputi učeniku unesena ocjena nedovoljan iz dopunskog </a:t>
            </a:r>
            <a:r>
              <a:rPr lang="hr-HR" dirty="0" smtClean="0"/>
              <a:t>rada.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Da </a:t>
            </a:r>
            <a:r>
              <a:rPr lang="hr-HR" dirty="0"/>
              <a:t>biste učeniku koji ima ocjenu nedovoljan iz dopunskog rada unijeli popravni ispit potrebno je prvo kliknuti na zaključnu ocjenu, a nakon toga iz izbornika odabrati "Ispiti". 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436" y="1905000"/>
            <a:ext cx="4814787" cy="3600400"/>
          </a:xfrm>
        </p:spPr>
      </p:pic>
    </p:spTree>
    <p:extLst>
      <p:ext uri="{BB962C8B-B14F-4D97-AF65-F5344CB8AC3E}">
        <p14:creationId xmlns:p14="http://schemas.microsoft.com/office/powerpoint/2010/main" val="419453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Unos popravnog ispita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b"/>
            <a:r>
              <a:rPr lang="hr-HR" dirty="0"/>
              <a:t>Nakon što ste kliknuli na "Ispiti" otvorit će se novi prozor u kojem je potrebno unijeti podatke za popravni </a:t>
            </a:r>
            <a:r>
              <a:rPr lang="hr-HR" dirty="0" smtClean="0"/>
              <a:t>ispit.</a:t>
            </a:r>
          </a:p>
          <a:p>
            <a:pPr fontAlgn="b"/>
            <a:r>
              <a:rPr lang="hr-HR" dirty="0" smtClean="0"/>
              <a:t>Nakon </a:t>
            </a:r>
            <a:r>
              <a:rPr lang="hr-HR" dirty="0"/>
              <a:t>unosa podataka za popravni ispit potrebno je kliknuti na "Unesi" za spremanje. 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60" y="1905000"/>
            <a:ext cx="4952415" cy="3108176"/>
          </a:xfrm>
        </p:spPr>
      </p:pic>
      <p:sp>
        <p:nvSpPr>
          <p:cNvPr id="6" name="TekstniOkvir 5"/>
          <p:cNvSpPr txBox="1"/>
          <p:nvPr/>
        </p:nvSpPr>
        <p:spPr>
          <a:xfrm>
            <a:off x="1522413" y="5229200"/>
            <a:ext cx="995646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hr-HR" sz="2400" b="1" dirty="0" smtClean="0">
                <a:solidFill>
                  <a:srgbClr val="FF0000"/>
                </a:solidFill>
              </a:rPr>
              <a:t>VAŽNO!!!</a:t>
            </a:r>
            <a:br>
              <a:rPr lang="hr-HR" sz="2400" b="1" dirty="0" smtClean="0">
                <a:solidFill>
                  <a:srgbClr val="FF0000"/>
                </a:solidFill>
              </a:rPr>
            </a:br>
            <a:r>
              <a:rPr lang="hr-HR" sz="2400" dirty="0" smtClean="0"/>
              <a:t>Ukoliko </a:t>
            </a:r>
            <a:r>
              <a:rPr lang="hr-HR" sz="2400" dirty="0"/>
              <a:t>je učeniku iz nekog predmeta zaključena ocjena „Neocijenjen“, klikom na polje zaključene ocjene i odabira „Ispiti“ u novootvorenom prozoru je potrebno odabrati radi li se o razrednom ili predmetnom ispitu.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5316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2414" y="1905000"/>
            <a:ext cx="10044606" cy="4267200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hlinkClick r:id="rId2"/>
              </a:rPr>
              <a:t>https://www.carnet.hr/wp-content/uploads/2019/01/e-Dnevnik-upute-za-nastavnike.pdf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064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ska ploč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7_TF02804846_TF02804846" id="{A5489B6C-81BC-479F-9848-A82C7F5662CB}" vid="{446BF683-5578-459A-BFDA-67523B809D0D}"/>
    </a:ext>
  </a:extLst>
</a:theme>
</file>

<file path=ppt/theme/theme2.xml><?xml version="1.0" encoding="utf-8"?>
<a:theme xmlns:a="http://schemas.openxmlformats.org/drawingml/2006/main" name="Tema sustav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Obrazovna prezentacija s motivom školske ploče (široki zaslon)</Template>
  <TotalTime>840</TotalTime>
  <Words>316</Words>
  <Application>Microsoft Office PowerPoint</Application>
  <PresentationFormat>Prilagođeno</PresentationFormat>
  <Paragraphs>30</Paragraphs>
  <Slides>7</Slides>
  <Notes>4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Consolas</vt:lpstr>
      <vt:lpstr>Corbel</vt:lpstr>
      <vt:lpstr>Školska ploča 16 x 9</vt:lpstr>
      <vt:lpstr>eDnevnik – kraj nastavne godine</vt:lpstr>
      <vt:lpstr>7.4 Zaključivanje ocjena</vt:lpstr>
      <vt:lpstr>7.5 Unos ispita</vt:lpstr>
      <vt:lpstr>Primjer:</vt:lpstr>
      <vt:lpstr>Unos popravnog ispita</vt:lpstr>
      <vt:lpstr>Unos popravnog ispita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Programska podrška i autorsko pravo</dc:title>
  <dc:creator>andrijana.skelic@gmail.com</dc:creator>
  <cp:lastModifiedBy>andrijana.skelic@gmail.com</cp:lastModifiedBy>
  <cp:revision>105</cp:revision>
  <dcterms:created xsi:type="dcterms:W3CDTF">2019-11-06T17:31:33Z</dcterms:created>
  <dcterms:modified xsi:type="dcterms:W3CDTF">2020-05-23T15:59:00Z</dcterms:modified>
</cp:coreProperties>
</file>