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21"/>
  </p:notesMasterIdLst>
  <p:sldIdLst>
    <p:sldId id="256" r:id="rId2"/>
    <p:sldId id="258" r:id="rId3"/>
    <p:sldId id="259" r:id="rId4"/>
    <p:sldId id="268" r:id="rId5"/>
    <p:sldId id="283" r:id="rId6"/>
    <p:sldId id="284" r:id="rId7"/>
    <p:sldId id="262" r:id="rId8"/>
    <p:sldId id="273" r:id="rId9"/>
    <p:sldId id="274" r:id="rId10"/>
    <p:sldId id="276" r:id="rId11"/>
    <p:sldId id="285" r:id="rId12"/>
    <p:sldId id="286" r:id="rId13"/>
    <p:sldId id="287" r:id="rId14"/>
    <p:sldId id="277" r:id="rId15"/>
    <p:sldId id="279" r:id="rId16"/>
    <p:sldId id="278" r:id="rId17"/>
    <p:sldId id="281" r:id="rId18"/>
    <p:sldId id="282" r:id="rId19"/>
    <p:sldId id="265"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4" autoAdjust="0"/>
    <p:restoredTop sz="94624" autoAdjust="0"/>
  </p:normalViewPr>
  <p:slideViewPr>
    <p:cSldViewPr>
      <p:cViewPr varScale="1">
        <p:scale>
          <a:sx n="109" d="100"/>
          <a:sy n="109" d="100"/>
        </p:scale>
        <p:origin x="1674" y="102"/>
      </p:cViewPr>
      <p:guideLst>
        <p:guide orient="horz" pos="2160"/>
        <p:guide pos="2880"/>
      </p:guideLst>
    </p:cSldViewPr>
  </p:slideViewPr>
  <p:outlineViewPr>
    <p:cViewPr>
      <p:scale>
        <a:sx n="33" d="100"/>
        <a:sy n="33" d="100"/>
      </p:scale>
      <p:origin x="0" y="108"/>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B5F86FA-B26D-45DA-8AFE-2B028ACC563F}" type="datetimeFigureOut">
              <a:rPr lang="en-US" smtClean="0"/>
              <a:pPr/>
              <a:t>5/19/2016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9F469-A5DD-4E91-8DF6-9F5BD213AF45}" type="slidenum">
              <a:rPr lang="en-US" smtClean="0"/>
              <a:pPr/>
              <a:t>‹#›</a:t>
            </a:fld>
            <a:endParaRPr lang="en-US"/>
          </a:p>
        </p:txBody>
      </p:sp>
    </p:spTree>
    <p:extLst>
      <p:ext uri="{BB962C8B-B14F-4D97-AF65-F5344CB8AC3E}">
        <p14:creationId xmlns:p14="http://schemas.microsoft.com/office/powerpoint/2010/main" val="21155015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dirty="0"/>
              <a:t>Tu</a:t>
            </a:r>
            <a:r>
              <a:rPr lang="hr-HR" baseline="0" dirty="0"/>
              <a:t> si </a:t>
            </a:r>
            <a:r>
              <a:rPr lang="hr-HR" baseline="0" dirty="0" err="1"/>
              <a:t>definriate</a:t>
            </a:r>
            <a:r>
              <a:rPr lang="hr-HR" baseline="0" dirty="0"/>
              <a:t> koji predmeti – mi smo učenicima rekli da moraju tri stručna predmeta iz kojih imaju najbolje ocjene (to sami upisuju, ali smo provjeravale), jer im se razlikuju predmeti tak da su onda opet na istom. </a:t>
            </a:r>
            <a:endParaRPr lang="de-CH" dirty="0"/>
          </a:p>
        </p:txBody>
      </p:sp>
      <p:sp>
        <p:nvSpPr>
          <p:cNvPr id="4" name="Rezervirano mjesto broja slajda 3"/>
          <p:cNvSpPr>
            <a:spLocks noGrp="1"/>
          </p:cNvSpPr>
          <p:nvPr>
            <p:ph type="sldNum" sz="quarter" idx="10"/>
          </p:nvPr>
        </p:nvSpPr>
        <p:spPr/>
        <p:txBody>
          <a:bodyPr/>
          <a:lstStyle/>
          <a:p>
            <a:fld id="{A739F469-A5DD-4E91-8DF6-9F5BD213AF45}" type="slidenum">
              <a:rPr lang="en-US" smtClean="0"/>
              <a:pPr/>
              <a:t>15</a:t>
            </a:fld>
            <a:endParaRPr lang="en-US"/>
          </a:p>
        </p:txBody>
      </p:sp>
    </p:spTree>
    <p:extLst>
      <p:ext uri="{BB962C8B-B14F-4D97-AF65-F5344CB8AC3E}">
        <p14:creationId xmlns:p14="http://schemas.microsoft.com/office/powerpoint/2010/main" val="19148523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dirty="0"/>
              <a:t>Nakon toga im pokažemo prijavne obrasce i otvorimo link za</a:t>
            </a:r>
            <a:r>
              <a:rPr lang="hr-HR" baseline="0" dirty="0"/>
              <a:t> </a:t>
            </a:r>
            <a:r>
              <a:rPr lang="hr-HR" baseline="0" dirty="0" err="1"/>
              <a:t>europass</a:t>
            </a:r>
            <a:r>
              <a:rPr lang="hr-HR" baseline="0" dirty="0"/>
              <a:t> i s njima ispunjavamo</a:t>
            </a:r>
            <a:endParaRPr lang="de-CH" dirty="0"/>
          </a:p>
        </p:txBody>
      </p:sp>
      <p:sp>
        <p:nvSpPr>
          <p:cNvPr id="4" name="Rezervirano mjesto broja slajda 3"/>
          <p:cNvSpPr>
            <a:spLocks noGrp="1"/>
          </p:cNvSpPr>
          <p:nvPr>
            <p:ph type="sldNum" sz="quarter" idx="10"/>
          </p:nvPr>
        </p:nvSpPr>
        <p:spPr/>
        <p:txBody>
          <a:bodyPr/>
          <a:lstStyle/>
          <a:p>
            <a:fld id="{A739F469-A5DD-4E91-8DF6-9F5BD213AF45}" type="slidenum">
              <a:rPr lang="en-US" smtClean="0"/>
              <a:pPr/>
              <a:t>16</a:t>
            </a:fld>
            <a:endParaRPr lang="en-US"/>
          </a:p>
        </p:txBody>
      </p:sp>
    </p:spTree>
    <p:extLst>
      <p:ext uri="{BB962C8B-B14F-4D97-AF65-F5344CB8AC3E}">
        <p14:creationId xmlns:p14="http://schemas.microsoft.com/office/powerpoint/2010/main" val="24552585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Naslovni slaj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28600"/>
            <a:ext cx="7772400" cy="4571999"/>
          </a:xfrm>
        </p:spPr>
        <p:txBody>
          <a:bodyPr anchor="ctr">
            <a:noAutofit/>
          </a:bodyPr>
          <a:lstStyle>
            <a:lvl1pPr>
              <a:lnSpc>
                <a:spcPct val="100000"/>
              </a:lnSpc>
              <a:defRPr sz="8800" spc="-80" baseline="0">
                <a:solidFill>
                  <a:schemeClr val="tx1"/>
                </a:solidFill>
              </a:defRPr>
            </a:lvl1pPr>
          </a:lstStyle>
          <a:p>
            <a:r>
              <a:rPr lang="hr-HR"/>
              <a:t>Uredite stil naslova matrice</a:t>
            </a:r>
            <a:endParaRPr lang="en-US" dirty="0"/>
          </a:p>
        </p:txBody>
      </p:sp>
      <p:sp>
        <p:nvSpPr>
          <p:cNvPr id="3" name="Subtitle 2"/>
          <p:cNvSpPr>
            <a:spLocks noGrp="1"/>
          </p:cNvSpPr>
          <p:nvPr>
            <p:ph type="subTitle" idx="1"/>
          </p:nvPr>
        </p:nvSpPr>
        <p:spPr>
          <a:xfrm>
            <a:off x="457200" y="4800600"/>
            <a:ext cx="6858000" cy="914400"/>
          </a:xfrm>
        </p:spPr>
        <p:txBody>
          <a:bodyPr/>
          <a:lstStyle>
            <a:lvl1pPr marL="0" indent="0" algn="l">
              <a:buNone/>
              <a:defRPr b="0" cap="all" spc="12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r-HR"/>
              <a:t>Uredite stil podnaslova matrice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5/19/2016</a:t>
            </a:fld>
            <a:endParaRPr lang="en-US"/>
          </a:p>
        </p:txBody>
      </p:sp>
      <p:sp>
        <p:nvSpPr>
          <p:cNvPr id="5" name="Footer Placeholder 4"/>
          <p:cNvSpPr>
            <a:spLocks noGrp="1"/>
          </p:cNvSpPr>
          <p:nvPr>
            <p:ph type="ftr" sz="quarter" idx="11"/>
          </p:nvPr>
        </p:nvSpPr>
        <p:spPr/>
        <p:txBody>
          <a:bodyPr/>
          <a:lstStyle/>
          <a:p>
            <a:endParaRPr lang="en-US"/>
          </a:p>
        </p:txBody>
      </p:sp>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 okomiti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a:t>Uredite stil naslova matrice</a:t>
            </a:r>
            <a:endParaRPr lang="en-US"/>
          </a:p>
        </p:txBody>
      </p:sp>
      <p:sp>
        <p:nvSpPr>
          <p:cNvPr id="3" name="Vertical Text Placeholder 2"/>
          <p:cNvSpPr>
            <a:spLocks noGrp="1"/>
          </p:cNvSpPr>
          <p:nvPr>
            <p:ph type="body" orient="vert" idx="1"/>
          </p:nvPr>
        </p:nvSpPr>
        <p:spPr/>
        <p:txBody>
          <a:bodyPr vert="eaVert"/>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Okomiti naslov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hr-HR"/>
              <a:t>Uredite stil naslova matrice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 sadržaj">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a:t>Uredite stil naslova matrice</a:t>
            </a:r>
            <a:endParaRPr lang="en-US"/>
          </a:p>
        </p:txBody>
      </p:sp>
      <p:sp>
        <p:nvSpPr>
          <p:cNvPr id="3" name="Content Placeholder 2"/>
          <p:cNvSpPr>
            <a:spLocks noGrp="1"/>
          </p:cNvSpPr>
          <p:nvPr>
            <p:ph idx="1"/>
          </p:nvPr>
        </p:nvSpPr>
        <p:spPr/>
        <p:txBody>
          <a:body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5/19/2016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aglavlje odjeljka">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7772400" cy="4321175"/>
          </a:xfrm>
        </p:spPr>
        <p:txBody>
          <a:bodyPr anchor="ctr">
            <a:noAutofit/>
          </a:bodyPr>
          <a:lstStyle>
            <a:lvl1pPr algn="l">
              <a:lnSpc>
                <a:spcPct val="100000"/>
              </a:lnSpc>
              <a:defRPr sz="8800" b="0" cap="all" spc="-80" baseline="0">
                <a:solidFill>
                  <a:schemeClr val="tx1"/>
                </a:solidFill>
              </a:defRPr>
            </a:lvl1pPr>
          </a:lstStyle>
          <a:p>
            <a:r>
              <a:rPr lang="hr-HR"/>
              <a:t>Uredite stil naslova matrice</a:t>
            </a:r>
            <a:endParaRPr lang="en-US" dirty="0"/>
          </a:p>
        </p:txBody>
      </p:sp>
      <p:sp>
        <p:nvSpPr>
          <p:cNvPr id="3" name="Text Placeholder 2"/>
          <p:cNvSpPr>
            <a:spLocks noGrp="1"/>
          </p:cNvSpPr>
          <p:nvPr>
            <p:ph type="body" idx="1"/>
          </p:nvPr>
        </p:nvSpPr>
        <p:spPr>
          <a:xfrm>
            <a:off x="457200" y="228601"/>
            <a:ext cx="7772400" cy="1066800"/>
          </a:xfrm>
        </p:spPr>
        <p:txBody>
          <a:bodyPr anchor="b"/>
          <a:lstStyle>
            <a:lvl1pPr marL="0" indent="0">
              <a:buNone/>
              <a:defRPr sz="2000" b="0" cap="all" spc="12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r-HR"/>
              <a:t>Uredite stilove teksta matrice</a:t>
            </a:r>
          </a:p>
        </p:txBody>
      </p:sp>
      <p:sp>
        <p:nvSpPr>
          <p:cNvPr id="7" name="Date Placeholder 6"/>
          <p:cNvSpPr>
            <a:spLocks noGrp="1"/>
          </p:cNvSpPr>
          <p:nvPr>
            <p:ph type="dt" sz="half" idx="10"/>
          </p:nvPr>
        </p:nvSpPr>
        <p:spPr/>
        <p:txBody>
          <a:bodyPr/>
          <a:lstStyle/>
          <a:p>
            <a:fld id="{1D8BD707-D9CF-40AE-B4C6-C98DA3205C09}" type="datetimeFigureOut">
              <a:rPr lang="en-US" smtClean="0"/>
              <a:pPr/>
              <a:t>5/19/2016</a:t>
            </a:fld>
            <a:endParaRPr lang="en-US"/>
          </a:p>
        </p:txBody>
      </p:sp>
      <p:sp>
        <p:nvSpPr>
          <p:cNvPr id="8" name="Slide Number Placeholder 7"/>
          <p:cNvSpPr>
            <a:spLocks noGrp="1"/>
          </p:cNvSpPr>
          <p:nvPr>
            <p:ph type="sldNum" sz="quarter" idx="11"/>
          </p:nvPr>
        </p:nvSpPr>
        <p:spPr/>
        <p:txBody>
          <a:bodyPr/>
          <a:lstStyle/>
          <a:p>
            <a:fld id="{B6F15528-21DE-4FAA-801E-634DDDAF4B2B}" type="slidenum">
              <a:rPr lang="en-US" smtClean="0"/>
              <a:pPr/>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sadržaj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a:t>Uredite stil naslova matrice</a:t>
            </a:r>
            <a:endParaRPr lang="en-US"/>
          </a:p>
        </p:txBody>
      </p:sp>
      <p:sp>
        <p:nvSpPr>
          <p:cNvPr id="3" name="Content Placeholder 2"/>
          <p:cNvSpPr>
            <a:spLocks noGrp="1"/>
          </p:cNvSpPr>
          <p:nvPr>
            <p:ph sz="half" idx="1"/>
          </p:nvPr>
        </p:nvSpPr>
        <p:spPr>
          <a:xfrm>
            <a:off x="163068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endParaRPr lang="en-US" dirty="0"/>
          </a:p>
        </p:txBody>
      </p:sp>
      <p:sp>
        <p:nvSpPr>
          <p:cNvPr id="4" name="Content Placeholder 3"/>
          <p:cNvSpPr>
            <a:spLocks noGrp="1"/>
          </p:cNvSpPr>
          <p:nvPr>
            <p:ph sz="half" idx="2"/>
          </p:nvPr>
        </p:nvSpPr>
        <p:spPr>
          <a:xfrm>
            <a:off x="509016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5/19/2016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Usporedb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hr-HR"/>
              <a:t>Uredite stil naslova matrice</a:t>
            </a:r>
            <a:endParaRPr lang="en-US"/>
          </a:p>
        </p:txBody>
      </p:sp>
      <p:sp>
        <p:nvSpPr>
          <p:cNvPr id="3" name="Text Placeholder 2"/>
          <p:cNvSpPr>
            <a:spLocks noGrp="1"/>
          </p:cNvSpPr>
          <p:nvPr>
            <p:ph type="body" idx="1"/>
          </p:nvPr>
        </p:nvSpPr>
        <p:spPr>
          <a:xfrm>
            <a:off x="1627632" y="1572768"/>
            <a:ext cx="3291840" cy="639762"/>
          </a:xfr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a:t>Uredite stilove teksta matrice</a:t>
            </a:r>
          </a:p>
        </p:txBody>
      </p:sp>
      <p:sp>
        <p:nvSpPr>
          <p:cNvPr id="4" name="Content Placeholder 3"/>
          <p:cNvSpPr>
            <a:spLocks noGrp="1"/>
          </p:cNvSpPr>
          <p:nvPr>
            <p:ph sz="half" idx="2"/>
          </p:nvPr>
        </p:nvSpPr>
        <p:spPr>
          <a:xfrm>
            <a:off x="1627632"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endParaRPr lang="en-US" dirty="0"/>
          </a:p>
        </p:txBody>
      </p:sp>
      <p:sp>
        <p:nvSpPr>
          <p:cNvPr id="5" name="Text Placeholder 4"/>
          <p:cNvSpPr>
            <a:spLocks noGrp="1"/>
          </p:cNvSpPr>
          <p:nvPr>
            <p:ph type="body" sz="quarter" idx="3"/>
          </p:nvPr>
        </p:nvSpPr>
        <p:spPr>
          <a:xfrm>
            <a:off x="5093208" y="1572768"/>
            <a:ext cx="3291840" cy="639762"/>
          </a:xfr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ct val="20000"/>
              </a:spcBef>
              <a:buFont typeface="Arial" pitchFamily="34" charset="0"/>
              <a:buNone/>
            </a:pPr>
            <a:r>
              <a:rPr lang="hr-HR"/>
              <a:t>Uredite stilove teksta matrice</a:t>
            </a:r>
          </a:p>
        </p:txBody>
      </p:sp>
      <p:sp>
        <p:nvSpPr>
          <p:cNvPr id="6" name="Content Placeholder 5"/>
          <p:cNvSpPr>
            <a:spLocks noGrp="1"/>
          </p:cNvSpPr>
          <p:nvPr>
            <p:ph sz="quarter" idx="4"/>
          </p:nvPr>
        </p:nvSpPr>
        <p:spPr>
          <a:xfrm>
            <a:off x="5093208"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5/19/2016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a:t>Uredite stil naslova matrice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5/19/2016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n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5/19/2016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Sadržaj s opisom">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endParaRPr lang="en-US" dirty="0"/>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r-HR"/>
              <a:t>Uredite stilove teksta matrice</a:t>
            </a:r>
          </a:p>
        </p:txBody>
      </p:sp>
      <p:sp>
        <p:nvSpPr>
          <p:cNvPr id="5" name="Date Placeholder 4"/>
          <p:cNvSpPr>
            <a:spLocks noGrp="1"/>
          </p:cNvSpPr>
          <p:nvPr>
            <p:ph type="dt" sz="half" idx="10"/>
          </p:nvPr>
        </p:nvSpPr>
        <p:spPr/>
        <p:txBody>
          <a:bodyPr/>
          <a:lstStyle/>
          <a:p>
            <a:fld id="{1D8BD707-D9CF-40AE-B4C6-C98DA3205C09}" type="datetimeFigureOut">
              <a:rPr lang="en-US" smtClean="0"/>
              <a:pPr/>
              <a:t>5/19/2016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8" name="Title 7"/>
          <p:cNvSpPr>
            <a:spLocks noGrp="1"/>
          </p:cNvSpPr>
          <p:nvPr>
            <p:ph type="title"/>
          </p:nvPr>
        </p:nvSpPr>
        <p:spPr/>
        <p:txBody>
          <a:bodyPr/>
          <a:lstStyle/>
          <a:p>
            <a:r>
              <a:rPr lang="hr-HR"/>
              <a:t>Uredite stil naslova matrice</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Slika s opisom">
    <p:spTree>
      <p:nvGrpSpPr>
        <p:cNvPr id="1" name=""/>
        <p:cNvGrpSpPr/>
        <p:nvPr/>
      </p:nvGrpSpPr>
      <p:grpSpPr>
        <a:xfrm>
          <a:off x="0" y="0"/>
          <a:ext cx="0" cy="0"/>
          <a:chOff x="0" y="0"/>
          <a:chExt cx="0" cy="0"/>
        </a:xfrm>
      </p:grpSpPr>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 y="0"/>
            <a:ext cx="9000877" cy="4846320"/>
          </a:xfrm>
          <a:solidFill>
            <a:schemeClr val="bg1">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r-HR"/>
              <a:t>Kliknite ikonu da biste dodali  sliku</a:t>
            </a:r>
            <a:endParaRPr lang="en-US"/>
          </a:p>
        </p:txBody>
      </p:sp>
      <p:sp>
        <p:nvSpPr>
          <p:cNvPr id="4" name="Text Placeholder 3"/>
          <p:cNvSpPr>
            <a:spLocks noGrp="1"/>
          </p:cNvSpPr>
          <p:nvPr>
            <p:ph type="body" sz="half" idx="2"/>
          </p:nvPr>
        </p:nvSpPr>
        <p:spPr>
          <a:xfrm>
            <a:off x="457200" y="5715000"/>
            <a:ext cx="8153400" cy="4572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r-HR"/>
              <a:t>Uredite stilove teksta matrice</a:t>
            </a:r>
          </a:p>
        </p:txBody>
      </p:sp>
      <p:sp>
        <p:nvSpPr>
          <p:cNvPr id="5" name="Date Placeholder 4"/>
          <p:cNvSpPr>
            <a:spLocks noGrp="1"/>
          </p:cNvSpPr>
          <p:nvPr>
            <p:ph type="dt" sz="half" idx="10"/>
          </p:nvPr>
        </p:nvSpPr>
        <p:spPr/>
        <p:txBody>
          <a:bodyPr/>
          <a:lstStyle/>
          <a:p>
            <a:fld id="{1D8BD707-D9CF-40AE-B4C6-C98DA3205C09}" type="datetimeFigureOut">
              <a:rPr lang="en-US" smtClean="0"/>
              <a:pPr/>
              <a:t>5/19/2016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B6F15528-21DE-4FAA-801E-634DDDAF4B2B}" type="slidenum">
              <a:rPr lang="en-US" smtClean="0"/>
              <a:pPr/>
              <a:t>‹#›</a:t>
            </a:fld>
            <a:endParaRPr lang="en-US"/>
          </a:p>
        </p:txBody>
      </p:sp>
      <p:sp>
        <p:nvSpPr>
          <p:cNvPr id="8" name="Title 7"/>
          <p:cNvSpPr>
            <a:spLocks noGrp="1"/>
          </p:cNvSpPr>
          <p:nvPr>
            <p:ph type="title"/>
          </p:nvPr>
        </p:nvSpPr>
        <p:spPr>
          <a:xfrm>
            <a:off x="457200" y="4953000"/>
            <a:ext cx="8153400" cy="762000"/>
          </a:xfrm>
        </p:spPr>
        <p:txBody>
          <a:bodyPr anchor="t">
            <a:normAutofit/>
          </a:bodyPr>
          <a:lstStyle>
            <a:lvl1pPr>
              <a:defRPr sz="3200"/>
            </a:lvl1pPr>
          </a:lstStyle>
          <a:p>
            <a:r>
              <a:rPr lang="hr-HR"/>
              <a:t>Uredite stil naslova matrice</a:t>
            </a:r>
            <a:endParaRPr lang="en-US" dirty="0"/>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718"/>
            <a:ext cx="5791200" cy="1371600"/>
          </a:xfrm>
          <a:prstGeom prst="rect">
            <a:avLst/>
          </a:prstGeom>
        </p:spPr>
        <p:txBody>
          <a:bodyPr vert="horz" lIns="91440" tIns="45720" rIns="91440" bIns="45720" rtlCol="0" anchor="b">
            <a:normAutofit/>
          </a:bodyPr>
          <a:lstStyle/>
          <a:p>
            <a:r>
              <a:rPr lang="hr-HR"/>
              <a:t>Uredite stil naslova matrice</a:t>
            </a:r>
            <a:endParaRPr lang="en-US" dirty="0"/>
          </a:p>
        </p:txBody>
      </p:sp>
      <p:sp>
        <p:nvSpPr>
          <p:cNvPr id="3" name="Text Placeholder 2"/>
          <p:cNvSpPr>
            <a:spLocks noGrp="1"/>
          </p:cNvSpPr>
          <p:nvPr>
            <p:ph type="body" idx="1"/>
          </p:nvPr>
        </p:nvSpPr>
        <p:spPr>
          <a:xfrm>
            <a:off x="457200" y="1752600"/>
            <a:ext cx="7620000" cy="4373563"/>
          </a:xfrm>
          <a:prstGeom prst="rect">
            <a:avLst/>
          </a:prstGeom>
        </p:spPr>
        <p:txBody>
          <a:bodyPr vert="horz" lIns="91440" tIns="45720" rIns="91440" bIns="45720" rtlCol="0">
            <a:normAutofit/>
          </a:body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endParaRPr lang="en-US" dirty="0"/>
          </a:p>
        </p:txBody>
      </p:sp>
      <p:sp>
        <p:nvSpPr>
          <p:cNvPr id="4" name="Date Placeholder 3"/>
          <p:cNvSpPr>
            <a:spLocks noGrp="1"/>
          </p:cNvSpPr>
          <p:nvPr>
            <p:ph type="dt" sz="half" idx="2"/>
          </p:nvPr>
        </p:nvSpPr>
        <p:spPr>
          <a:xfrm>
            <a:off x="457200" y="6172201"/>
            <a:ext cx="3429000" cy="304800"/>
          </a:xfrm>
          <a:prstGeom prst="rect">
            <a:avLst/>
          </a:prstGeom>
        </p:spPr>
        <p:txBody>
          <a:bodyPr vert="horz" lIns="91440" tIns="45720" rIns="91440" bIns="0" rtlCol="0" anchor="b"/>
          <a:lstStyle>
            <a:lvl1pPr algn="l">
              <a:defRPr sz="1000">
                <a:solidFill>
                  <a:schemeClr val="tx1"/>
                </a:solidFill>
              </a:defRPr>
            </a:lvl1pPr>
          </a:lstStyle>
          <a:p>
            <a:fld id="{1D8BD707-D9CF-40AE-B4C6-C98DA3205C09}" type="datetimeFigureOut">
              <a:rPr lang="en-US" smtClean="0"/>
              <a:pPr/>
              <a:t>5/19/2016</a:t>
            </a:fld>
            <a:endParaRPr lang="en-US"/>
          </a:p>
        </p:txBody>
      </p:sp>
      <p:sp>
        <p:nvSpPr>
          <p:cNvPr id="5" name="Footer Placeholder 4"/>
          <p:cNvSpPr>
            <a:spLocks noGrp="1"/>
          </p:cNvSpPr>
          <p:nvPr>
            <p:ph type="ftr" sz="quarter" idx="3"/>
          </p:nvPr>
        </p:nvSpPr>
        <p:spPr>
          <a:xfrm>
            <a:off x="457200" y="6492875"/>
            <a:ext cx="3429000" cy="283845"/>
          </a:xfrm>
          <a:prstGeom prst="rect">
            <a:avLst/>
          </a:prstGeom>
        </p:spPr>
        <p:txBody>
          <a:bodyPr vert="horz" lIns="91440" tIns="45720" rIns="91440" bIns="45720" rtlCol="0" anchor="t"/>
          <a:lstStyle>
            <a:lvl1pPr algn="l">
              <a:defRPr sz="1000">
                <a:solidFill>
                  <a:schemeClr val="tx1"/>
                </a:solidFill>
              </a:defRPr>
            </a:lvl1pPr>
          </a:lstStyle>
          <a:p>
            <a:endParaRPr lang="en-US"/>
          </a:p>
        </p:txBody>
      </p:sp>
      <p:sp>
        <p:nvSpPr>
          <p:cNvPr id="6" name="Slide Number Placeholder 5"/>
          <p:cNvSpPr>
            <a:spLocks noGrp="1"/>
          </p:cNvSpPr>
          <p:nvPr>
            <p:ph type="sldNum" sz="quarter" idx="4"/>
          </p:nvPr>
        </p:nvSpPr>
        <p:spPr>
          <a:xfrm rot="16200000">
            <a:off x="8227377" y="5885497"/>
            <a:ext cx="1315721" cy="365125"/>
          </a:xfrm>
          <a:prstGeom prst="rect">
            <a:avLst/>
          </a:prstGeom>
        </p:spPr>
        <p:txBody>
          <a:bodyPr vert="horz" lIns="91440" tIns="45720" rIns="91440" bIns="45720" rtlCol="0" anchor="ctr"/>
          <a:lstStyle>
            <a:lvl1pPr algn="l">
              <a:defRPr sz="2400" b="1">
                <a:solidFill>
                  <a:schemeClr val="tx2"/>
                </a:solidFill>
              </a:defRPr>
            </a:lvl1pPr>
          </a:lstStyle>
          <a:p>
            <a:fld id="{B6F15528-21DE-4FAA-801E-634DDDAF4B2B}" type="slidenum">
              <a:rPr lang="en-US" smtClean="0"/>
              <a:pPr/>
              <a:t>‹#›</a:t>
            </a:fld>
            <a:endParaRPr lang="en-US"/>
          </a:p>
        </p:txBody>
      </p:sp>
      <p:sp>
        <p:nvSpPr>
          <p:cNvPr id="7" name="Rectangle 6"/>
          <p:cNvSpPr/>
          <p:nvPr/>
        </p:nvSpPr>
        <p:spPr>
          <a:xfrm>
            <a:off x="9001124" y="0"/>
            <a:ext cx="142876"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001124" y="1371600"/>
            <a:ext cx="142876"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spcBef>
          <a:spcPct val="0"/>
        </a:spcBef>
        <a:buNone/>
        <a:defRPr sz="3600" kern="1200" cap="all" spc="-60" baseline="0">
          <a:solidFill>
            <a:schemeClr val="tx2"/>
          </a:solidFill>
          <a:latin typeface="+mj-lt"/>
          <a:ea typeface="+mj-ea"/>
          <a:cs typeface="+mj-cs"/>
        </a:defRPr>
      </a:lvl1pPr>
    </p:titleStyle>
    <p:body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facebook.com/themobilitybridgeII/"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s://www.facebook.com/themobilitybridgeII/"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4800"/>
            <a:ext cx="7772400" cy="3657600"/>
          </a:xfrm>
        </p:spPr>
        <p:txBody>
          <a:bodyPr>
            <a:normAutofit/>
          </a:bodyPr>
          <a:lstStyle/>
          <a:p>
            <a:r>
              <a:rPr lang="hr-HR" sz="2400" dirty="0"/>
              <a:t>Erasmus+</a:t>
            </a:r>
            <a:br>
              <a:rPr lang="hr-HR" sz="2400" dirty="0"/>
            </a:br>
            <a:r>
              <a:rPr lang="en-US" sz="2400" dirty="0" err="1"/>
              <a:t>Ključna</a:t>
            </a:r>
            <a:r>
              <a:rPr lang="en-US" sz="2400" dirty="0"/>
              <a:t> </a:t>
            </a:r>
            <a:r>
              <a:rPr lang="en-US" sz="2400" dirty="0" err="1"/>
              <a:t>aktivnost</a:t>
            </a:r>
            <a:r>
              <a:rPr lang="en-US" sz="2400" dirty="0"/>
              <a:t> 1: </a:t>
            </a:r>
            <a:r>
              <a:rPr lang="hr-HR" sz="2400" dirty="0"/>
              <a:t/>
            </a:r>
            <a:br>
              <a:rPr lang="hr-HR" sz="2400" dirty="0"/>
            </a:br>
            <a:r>
              <a:rPr lang="en-US" sz="2400" dirty="0" err="1"/>
              <a:t>Projekti</a:t>
            </a:r>
            <a:r>
              <a:rPr lang="en-US" sz="2400" dirty="0"/>
              <a:t> </a:t>
            </a:r>
            <a:r>
              <a:rPr lang="en-US" sz="2400" dirty="0" err="1"/>
              <a:t>mobilnosti</a:t>
            </a:r>
            <a:r>
              <a:rPr lang="en-US" sz="2400" dirty="0"/>
              <a:t> </a:t>
            </a:r>
            <a:r>
              <a:rPr lang="en-US" sz="2400" dirty="0" err="1"/>
              <a:t>za</a:t>
            </a:r>
            <a:r>
              <a:rPr lang="en-US" sz="2400" dirty="0"/>
              <a:t> </a:t>
            </a:r>
            <a:r>
              <a:rPr lang="en-US" sz="2400" dirty="0" err="1"/>
              <a:t>učenike</a:t>
            </a:r>
            <a:r>
              <a:rPr lang="en-US" sz="2400" dirty="0"/>
              <a:t> </a:t>
            </a:r>
            <a:r>
              <a:rPr lang="en-US" sz="2400" dirty="0" err="1"/>
              <a:t>i</a:t>
            </a:r>
            <a:r>
              <a:rPr lang="en-US" sz="2400" dirty="0"/>
              <a:t> </a:t>
            </a:r>
            <a:r>
              <a:rPr lang="en-US" sz="2400" dirty="0" err="1"/>
              <a:t>osoblje</a:t>
            </a:r>
            <a:r>
              <a:rPr lang="en-US" sz="2400" dirty="0"/>
              <a:t> u </a:t>
            </a:r>
            <a:r>
              <a:rPr lang="en-US" sz="2400" dirty="0" err="1"/>
              <a:t>strukovnom</a:t>
            </a:r>
            <a:r>
              <a:rPr lang="en-US" sz="2400" dirty="0"/>
              <a:t> </a:t>
            </a:r>
            <a:r>
              <a:rPr lang="en-US" sz="2400" dirty="0" err="1"/>
              <a:t>obrazovanju</a:t>
            </a:r>
            <a:r>
              <a:rPr lang="en-US" sz="2400" dirty="0"/>
              <a:t> </a:t>
            </a:r>
            <a:r>
              <a:rPr lang="en-US" sz="2400" dirty="0" err="1"/>
              <a:t>i</a:t>
            </a:r>
            <a:r>
              <a:rPr lang="en-US" sz="2400" dirty="0"/>
              <a:t> </a:t>
            </a:r>
            <a:r>
              <a:rPr lang="en-US" sz="2400" dirty="0" err="1"/>
              <a:t>osposobljavanju</a:t>
            </a:r>
            <a:endParaRPr lang="en-US" sz="2400" dirty="0"/>
          </a:p>
        </p:txBody>
      </p:sp>
      <p:sp>
        <p:nvSpPr>
          <p:cNvPr id="3" name="Subtitle 2"/>
          <p:cNvSpPr>
            <a:spLocks noGrp="1"/>
          </p:cNvSpPr>
          <p:nvPr>
            <p:ph type="subTitle" idx="1"/>
          </p:nvPr>
        </p:nvSpPr>
        <p:spPr>
          <a:xfrm>
            <a:off x="304800" y="3429000"/>
            <a:ext cx="8458200" cy="2209800"/>
          </a:xfrm>
        </p:spPr>
        <p:txBody>
          <a:bodyPr>
            <a:normAutofit/>
          </a:bodyPr>
          <a:lstStyle/>
          <a:p>
            <a:pPr algn="ctr"/>
            <a:r>
              <a:rPr lang="hr-HR" sz="4400" b="1" dirty="0" err="1"/>
              <a:t>The</a:t>
            </a:r>
            <a:r>
              <a:rPr lang="hr-HR" sz="4400" b="1" dirty="0"/>
              <a:t> </a:t>
            </a:r>
            <a:r>
              <a:rPr lang="hr-HR" sz="4400" b="1" dirty="0" err="1"/>
              <a:t>mobility</a:t>
            </a:r>
            <a:r>
              <a:rPr lang="hr-HR" sz="4400" b="1" dirty="0"/>
              <a:t> Bridge II</a:t>
            </a:r>
            <a:endParaRPr lang="en-US" sz="4400" b="1" dirty="0"/>
          </a:p>
        </p:txBody>
      </p:sp>
      <p:pic>
        <p:nvPicPr>
          <p:cNvPr id="4" name="Picture 3" descr="top_logo.gif"/>
          <p:cNvPicPr>
            <a:picLocks noChangeAspect="1"/>
          </p:cNvPicPr>
          <p:nvPr/>
        </p:nvPicPr>
        <p:blipFill>
          <a:blip r:embed="rId2" cstate="print"/>
          <a:stretch>
            <a:fillRect/>
          </a:stretch>
        </p:blipFill>
        <p:spPr>
          <a:xfrm>
            <a:off x="609600" y="4495800"/>
            <a:ext cx="3400425" cy="1562100"/>
          </a:xfrm>
          <a:prstGeom prst="rect">
            <a:avLst/>
          </a:prstGeom>
        </p:spPr>
      </p:pic>
      <p:pic>
        <p:nvPicPr>
          <p:cNvPr id="1027" name="Picture 3" descr="C:\Users\Kristina\Desktop\05_1392711375_EU_flag-Erasmus+_vect_PO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26803" y="4740588"/>
            <a:ext cx="4652434" cy="13287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de-CH" dirty="0"/>
          </a:p>
        </p:txBody>
      </p:sp>
      <p:sp>
        <p:nvSpPr>
          <p:cNvPr id="3" name="Rezervirano mjesto teksta 2"/>
          <p:cNvSpPr>
            <a:spLocks noGrp="1"/>
          </p:cNvSpPr>
          <p:nvPr>
            <p:ph type="body" idx="1"/>
          </p:nvPr>
        </p:nvSpPr>
        <p:spPr/>
        <p:txBody>
          <a:bodyPr>
            <a:normAutofit fontScale="92500" lnSpcReduction="10000"/>
          </a:bodyPr>
          <a:lstStyle/>
          <a:p>
            <a:r>
              <a:rPr lang="hr-HR" dirty="0"/>
              <a:t>6</a:t>
            </a:r>
            <a:r>
              <a:rPr lang="hr-HR" sz="3600" dirty="0"/>
              <a:t>) </a:t>
            </a:r>
            <a:r>
              <a:rPr lang="hr-HR" sz="3600" dirty="0" err="1"/>
              <a:t>Sans</a:t>
            </a:r>
            <a:r>
              <a:rPr lang="hr-HR" sz="3600" dirty="0"/>
              <a:t> </a:t>
            </a:r>
            <a:r>
              <a:rPr lang="hr-HR" sz="3600" dirty="0" err="1"/>
              <a:t>frontiers</a:t>
            </a:r>
            <a:r>
              <a:rPr lang="hr-HR" sz="3600" dirty="0"/>
              <a:t> </a:t>
            </a:r>
            <a:r>
              <a:rPr lang="hr-HR" sz="3600" dirty="0" err="1"/>
              <a:t>europe</a:t>
            </a:r>
            <a:r>
              <a:rPr lang="hr-HR" sz="3600" dirty="0"/>
              <a:t>, </a:t>
            </a:r>
            <a:r>
              <a:rPr lang="hr-HR" sz="3600" dirty="0" err="1"/>
              <a:t>malta</a:t>
            </a:r>
            <a:endParaRPr lang="de-CH" sz="36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3611" y="838200"/>
            <a:ext cx="4236893"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442" y="1390475"/>
            <a:ext cx="3867558" cy="2900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2078887"/>
            <a:ext cx="3267074" cy="2175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7178" y="4457700"/>
            <a:ext cx="3149600"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1905" b="16535"/>
          <a:stretch/>
        </p:blipFill>
        <p:spPr bwMode="auto">
          <a:xfrm>
            <a:off x="4724400" y="4432533"/>
            <a:ext cx="3200400" cy="2290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81400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hr-HR"/>
          </a:p>
        </p:txBody>
      </p:sp>
      <p:sp>
        <p:nvSpPr>
          <p:cNvPr id="3" name="Rezervirano mjesto teksta 2"/>
          <p:cNvSpPr>
            <a:spLocks noGrp="1"/>
          </p:cNvSpPr>
          <p:nvPr>
            <p:ph type="body" idx="1"/>
          </p:nvPr>
        </p:nvSpPr>
        <p:spPr/>
        <p:txBody>
          <a:bodyPr/>
          <a:lstStyle/>
          <a:p>
            <a:endParaRPr lang="hr-HR"/>
          </a:p>
        </p:txBody>
      </p:sp>
      <p:pic>
        <p:nvPicPr>
          <p:cNvPr id="3074" name="Picture 2" descr="http://static05.emedjimurje.hr/uploads/2015/11/03/12077162-10206869399165075-668601694-n_57584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25474"/>
            <a:ext cx="9144000" cy="5143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7731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hr-HR"/>
          </a:p>
        </p:txBody>
      </p:sp>
      <p:sp>
        <p:nvSpPr>
          <p:cNvPr id="3" name="Rezervirano mjesto teksta 2"/>
          <p:cNvSpPr>
            <a:spLocks noGrp="1"/>
          </p:cNvSpPr>
          <p:nvPr>
            <p:ph type="body" idx="1"/>
          </p:nvPr>
        </p:nvSpPr>
        <p:spPr/>
        <p:txBody>
          <a:bodyPr/>
          <a:lstStyle/>
          <a:p>
            <a:endParaRPr lang="hr-HR"/>
          </a:p>
        </p:txBody>
      </p:sp>
      <p:pic>
        <p:nvPicPr>
          <p:cNvPr id="4098" name="Picture 2" descr="http://static05.emedjimurje.hr/uploads/2015/11/03/xl_20150928-094558_94146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87258"/>
            <a:ext cx="6042600" cy="339414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tatic05.emedjimurje.hr/uploads/2015/11/03/20151003-121507_82507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5512" y="2759472"/>
            <a:ext cx="5108575" cy="3831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27413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hr-HR"/>
          </a:p>
        </p:txBody>
      </p:sp>
      <p:sp>
        <p:nvSpPr>
          <p:cNvPr id="3" name="Rezervirano mjesto teksta 2"/>
          <p:cNvSpPr>
            <a:spLocks noGrp="1"/>
          </p:cNvSpPr>
          <p:nvPr>
            <p:ph type="body" idx="1"/>
          </p:nvPr>
        </p:nvSpPr>
        <p:spPr/>
        <p:txBody>
          <a:bodyPr/>
          <a:lstStyle/>
          <a:p>
            <a:endParaRPr lang="hr-HR"/>
          </a:p>
        </p:txBody>
      </p:sp>
      <p:pic>
        <p:nvPicPr>
          <p:cNvPr id="5122" name="Picture 2" descr="http://static05.emedjimurje.hr/uploads/2015/11/03/img-20151005-094952_31327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1"/>
            <a:ext cx="4876799" cy="3657599"/>
          </a:xfrm>
          <a:prstGeom prst="rect">
            <a:avLst/>
          </a:prstGeom>
          <a:noFill/>
          <a:extLst>
            <a:ext uri="{909E8E84-426E-40DD-AFC4-6F175D3DCCD1}">
              <a14:hiddenFill xmlns:a14="http://schemas.microsoft.com/office/drawing/2010/main">
                <a:solidFill>
                  <a:srgbClr val="FFFFFF"/>
                </a:solidFill>
              </a14:hiddenFill>
            </a:ext>
          </a:extLst>
        </p:spPr>
      </p:pic>
      <p:pic>
        <p:nvPicPr>
          <p:cNvPr id="4" name="Slika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59200" y="2819400"/>
            <a:ext cx="5384800" cy="4038600"/>
          </a:xfrm>
          <a:prstGeom prst="rect">
            <a:avLst/>
          </a:prstGeom>
        </p:spPr>
      </p:pic>
    </p:spTree>
    <p:extLst>
      <p:ext uri="{BB962C8B-B14F-4D97-AF65-F5344CB8AC3E}">
        <p14:creationId xmlns:p14="http://schemas.microsoft.com/office/powerpoint/2010/main" val="20953168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010400" cy="1676082"/>
          </a:xfrm>
        </p:spPr>
        <p:txBody>
          <a:bodyPr>
            <a:normAutofit/>
          </a:bodyPr>
          <a:lstStyle/>
          <a:p>
            <a:r>
              <a:rPr lang="hr-HR" dirty="0"/>
              <a:t>Planirane mobilnosti  - srednja škola ČAKOVEC</a:t>
            </a:r>
            <a:endParaRPr lang="en-US" dirty="0"/>
          </a:p>
        </p:txBody>
      </p:sp>
      <p:sp>
        <p:nvSpPr>
          <p:cNvPr id="3" name="Content Placeholder 2"/>
          <p:cNvSpPr>
            <a:spLocks noGrp="1"/>
          </p:cNvSpPr>
          <p:nvPr>
            <p:ph idx="1"/>
          </p:nvPr>
        </p:nvSpPr>
        <p:spPr>
          <a:xfrm>
            <a:off x="457200" y="1981200"/>
            <a:ext cx="8229600" cy="4495800"/>
          </a:xfrm>
        </p:spPr>
        <p:txBody>
          <a:bodyPr>
            <a:normAutofit/>
          </a:bodyPr>
          <a:lstStyle/>
          <a:p>
            <a:pPr>
              <a:buNone/>
            </a:pPr>
            <a:r>
              <a:rPr lang="hr-HR" sz="2800" dirty="0"/>
              <a:t>Njemačka – 7 učenika, 1 profesor -  studeni 2016.</a:t>
            </a:r>
          </a:p>
          <a:p>
            <a:pPr>
              <a:buNone/>
            </a:pPr>
            <a:r>
              <a:rPr lang="hr-HR" sz="2800" dirty="0"/>
              <a:t>Slovenija – 4 učenika, 2 x 2, 3 profesora – srpanj 2016.</a:t>
            </a:r>
          </a:p>
          <a:p>
            <a:pPr>
              <a:buNone/>
            </a:pPr>
            <a:r>
              <a:rPr lang="hr-HR" sz="2800" dirty="0"/>
              <a:t>Malta – 9 učenika, 1 profesor, listopad 2016.</a:t>
            </a:r>
          </a:p>
          <a:p>
            <a:pPr>
              <a:buNone/>
            </a:pPr>
            <a:endParaRPr lang="en-US" sz="2800" dirty="0"/>
          </a:p>
        </p:txBody>
      </p:sp>
    </p:spTree>
    <p:extLst>
      <p:ext uri="{BB962C8B-B14F-4D97-AF65-F5344CB8AC3E}">
        <p14:creationId xmlns:p14="http://schemas.microsoft.com/office/powerpoint/2010/main" val="3495450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5791200" cy="1142682"/>
          </a:xfrm>
        </p:spPr>
        <p:txBody>
          <a:bodyPr/>
          <a:lstStyle/>
          <a:p>
            <a:r>
              <a:rPr lang="hr-HR" dirty="0"/>
              <a:t>Izbor učenika</a:t>
            </a:r>
            <a:endParaRPr lang="en-US" dirty="0"/>
          </a:p>
        </p:txBody>
      </p:sp>
      <p:sp>
        <p:nvSpPr>
          <p:cNvPr id="3" name="Content Placeholder 2"/>
          <p:cNvSpPr>
            <a:spLocks noGrp="1"/>
          </p:cNvSpPr>
          <p:nvPr>
            <p:ph idx="1"/>
          </p:nvPr>
        </p:nvSpPr>
        <p:spPr>
          <a:xfrm>
            <a:off x="457200" y="1600200"/>
            <a:ext cx="8229600" cy="5029200"/>
          </a:xfrm>
        </p:spPr>
        <p:txBody>
          <a:bodyPr>
            <a:normAutofit fontScale="92500" lnSpcReduction="20000"/>
          </a:bodyPr>
          <a:lstStyle/>
          <a:p>
            <a:r>
              <a:rPr lang="vi-VN" dirty="0"/>
              <a:t>Kriteriji odabira su: </a:t>
            </a:r>
          </a:p>
          <a:p>
            <a:r>
              <a:rPr lang="vi-VN" dirty="0"/>
              <a:t>1. izvrsnost u učenju: opći uspjeh,</a:t>
            </a:r>
            <a:r>
              <a:rPr lang="hr-HR" dirty="0"/>
              <a:t> </a:t>
            </a:r>
            <a:r>
              <a:rPr lang="vi-VN" dirty="0"/>
              <a:t>uspjeh iz stručnih predmeta i uspjeh iz stručne prakse na kraju prethodnog završenog razreda, te motiviranost u struci. </a:t>
            </a:r>
          </a:p>
          <a:p>
            <a:r>
              <a:rPr lang="vi-VN" dirty="0"/>
              <a:t>2. izvrsnost u ponašanju: pohvale, neopravdani izostanci, pedagoške mjere</a:t>
            </a:r>
          </a:p>
          <a:p>
            <a:r>
              <a:rPr lang="vi-VN" dirty="0"/>
              <a:t>Opći uspjeh, uspjeh po strukovnim predmetima i uspjeh iz stručne prakse = bod.</a:t>
            </a:r>
            <a:endParaRPr lang="hr-HR" dirty="0"/>
          </a:p>
          <a:p>
            <a:r>
              <a:rPr lang="vi-VN" dirty="0"/>
              <a:t> Motiviranost u struci je procjena strukovnih nastavnika i boduje se od 1 do 10.</a:t>
            </a:r>
            <a:endParaRPr lang="hr-HR" dirty="0"/>
          </a:p>
          <a:p>
            <a:r>
              <a:rPr lang="vi-VN" dirty="0"/>
              <a:t> Pohvala na kraju prethodnog razreda donosi dodatnih 5 bodova. </a:t>
            </a:r>
            <a:endParaRPr lang="hr-HR" dirty="0"/>
          </a:p>
          <a:p>
            <a:r>
              <a:rPr lang="vi-VN" dirty="0"/>
              <a:t>Pedagoške mjere i neopravdani sati</a:t>
            </a:r>
            <a:r>
              <a:rPr lang="hr-HR" dirty="0"/>
              <a:t> : o</a:t>
            </a:r>
            <a:r>
              <a:rPr lang="vi-VN" dirty="0"/>
              <a:t>pomena je -5 bodova, ukor -10, a opomena pred isključenje -15 bodova. Neopravdani sati: 5-9 sati je -1 bod, 10-14 sati su -2 boda, 15-19 sati su -3 boda, 20-24 sata su -4 boda, 25-29 sati -5 bodova. </a:t>
            </a:r>
            <a:endParaRPr lang="hr-HR" dirty="0"/>
          </a:p>
          <a:p>
            <a:r>
              <a:rPr lang="vi-VN" dirty="0"/>
              <a:t>Učenici sa 30 i više neopravdanih sati izostanaka s nastave neće moći sudjelovati u projektu.</a:t>
            </a:r>
            <a:endParaRPr lang="en-US" dirty="0"/>
          </a:p>
        </p:txBody>
      </p:sp>
    </p:spTree>
    <p:extLst>
      <p:ext uri="{BB962C8B-B14F-4D97-AF65-F5344CB8AC3E}">
        <p14:creationId xmlns:p14="http://schemas.microsoft.com/office/powerpoint/2010/main" val="9653080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dirty="0"/>
              <a:t>KAKO SE PRIJAVITI?</a:t>
            </a:r>
            <a:endParaRPr lang="de-CH" dirty="0"/>
          </a:p>
        </p:txBody>
      </p:sp>
      <p:sp>
        <p:nvSpPr>
          <p:cNvPr id="3" name="Rezervirano mjesto sadržaja 2"/>
          <p:cNvSpPr>
            <a:spLocks noGrp="1"/>
          </p:cNvSpPr>
          <p:nvPr>
            <p:ph idx="1"/>
          </p:nvPr>
        </p:nvSpPr>
        <p:spPr/>
        <p:txBody>
          <a:bodyPr>
            <a:normAutofit/>
          </a:bodyPr>
          <a:lstStyle/>
          <a:p>
            <a:r>
              <a:rPr lang="hr-HR" dirty="0"/>
              <a:t>Moraš ispuniti i predati:</a:t>
            </a:r>
          </a:p>
          <a:p>
            <a:r>
              <a:rPr lang="hr-HR" dirty="0"/>
              <a:t>PRIJAVNI OBRAZAC koji se nalazi na </a:t>
            </a:r>
            <a:r>
              <a:rPr lang="hr-HR" dirty="0" err="1"/>
              <a:t>internet</a:t>
            </a:r>
            <a:r>
              <a:rPr lang="hr-HR" dirty="0"/>
              <a:t> stranici škole ili </a:t>
            </a:r>
            <a:r>
              <a:rPr lang="hr-HR" dirty="0" err="1"/>
              <a:t>Facebook</a:t>
            </a:r>
            <a:r>
              <a:rPr lang="hr-HR" dirty="0"/>
              <a:t> stranici – </a:t>
            </a:r>
            <a:r>
              <a:rPr lang="hr-HR" dirty="0" err="1"/>
              <a:t>The</a:t>
            </a:r>
            <a:r>
              <a:rPr lang="hr-HR" dirty="0"/>
              <a:t> </a:t>
            </a:r>
            <a:r>
              <a:rPr lang="hr-HR" dirty="0" err="1"/>
              <a:t>Mobility</a:t>
            </a:r>
            <a:r>
              <a:rPr lang="hr-HR" dirty="0"/>
              <a:t> Bridge II </a:t>
            </a:r>
          </a:p>
          <a:p>
            <a:r>
              <a:rPr lang="hr-HR" dirty="0"/>
              <a:t>i </a:t>
            </a:r>
          </a:p>
          <a:p>
            <a:r>
              <a:rPr lang="hr-HR" dirty="0"/>
              <a:t>EUROPASS CV - </a:t>
            </a:r>
            <a:r>
              <a:rPr lang="hr-HR" dirty="0">
                <a:hlinkClick r:id="rId3"/>
              </a:rPr>
              <a:t>https://www.facebook.com/themobilitybridgeII/</a:t>
            </a:r>
            <a:r>
              <a:rPr lang="hr-HR" dirty="0"/>
              <a:t> </a:t>
            </a:r>
          </a:p>
          <a:p>
            <a:endParaRPr lang="hr-HR" dirty="0"/>
          </a:p>
          <a:p>
            <a:r>
              <a:rPr lang="hr-HR" dirty="0"/>
              <a:t>ROK PRIJAVE: 31.5.2016.</a:t>
            </a:r>
          </a:p>
          <a:p>
            <a:r>
              <a:rPr lang="hr-HR" dirty="0"/>
              <a:t>TESTIRANJE IZ ENGLESKOG/NJEMAČKOG: početkom lipnja</a:t>
            </a:r>
          </a:p>
          <a:p>
            <a:r>
              <a:rPr lang="hr-HR" dirty="0"/>
              <a:t>Konačni rezultati: 5.6.2016.</a:t>
            </a:r>
          </a:p>
        </p:txBody>
      </p:sp>
    </p:spTree>
    <p:extLst>
      <p:ext uri="{BB962C8B-B14F-4D97-AF65-F5344CB8AC3E}">
        <p14:creationId xmlns:p14="http://schemas.microsoft.com/office/powerpoint/2010/main" val="10853282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dirty="0"/>
              <a:t>Prijavni obrazac</a:t>
            </a:r>
            <a:endParaRPr lang="de-CH" dirty="0"/>
          </a:p>
        </p:txBody>
      </p:sp>
      <p:sp>
        <p:nvSpPr>
          <p:cNvPr id="3" name="Rezervirano mjesto sadržaja 2"/>
          <p:cNvSpPr>
            <a:spLocks noGrp="1"/>
          </p:cNvSpPr>
          <p:nvPr>
            <p:ph idx="1"/>
          </p:nvPr>
        </p:nvSpPr>
        <p:spPr/>
        <p:txBody>
          <a:bodyPr>
            <a:normAutofit fontScale="92500" lnSpcReduction="20000"/>
          </a:bodyPr>
          <a:lstStyle/>
          <a:p>
            <a:r>
              <a:rPr lang="hr-HR" dirty="0"/>
              <a:t>Prijavni obrazac sastoji se od: </a:t>
            </a:r>
          </a:p>
          <a:p>
            <a:r>
              <a:rPr lang="hr-HR" dirty="0"/>
              <a:t>1) NASLOVNA STRANICE S OPĆIM PODACIMA</a:t>
            </a:r>
          </a:p>
          <a:p>
            <a:endParaRPr lang="hr-HR" dirty="0">
              <a:sym typeface="Wingdings" pitchFamily="2" charset="2"/>
            </a:endParaRPr>
          </a:p>
          <a:p>
            <a:r>
              <a:rPr lang="hr-HR" dirty="0">
                <a:sym typeface="Wingdings" pitchFamily="2" charset="2"/>
              </a:rPr>
              <a:t>2) MOTIVACIJSKO PISMO – ukratko objasni zašto baš TI trebaš na stručnu praksu  </a:t>
            </a:r>
          </a:p>
          <a:p>
            <a:r>
              <a:rPr lang="hr-HR" dirty="0"/>
              <a:t/>
            </a:r>
            <a:br>
              <a:rPr lang="hr-HR" dirty="0"/>
            </a:br>
            <a:r>
              <a:rPr lang="hr-HR" dirty="0"/>
              <a:t>3) LIST ZA BODOVANJE – popuni s ocjenama i podacima o pohvalama i/ili neopravdanim izostancima i mjerama </a:t>
            </a:r>
            <a:r>
              <a:rPr lang="hr-HR" dirty="0">
                <a:sym typeface="Wingdings" pitchFamily="2" charset="2"/>
              </a:rPr>
              <a:t> (učenik koji nepotpuno ili netočno ispuni obrazac, a greška se primijeti prilikom provjere, bit će diskvalificiran iz daljnjeg procesa selekcije)</a:t>
            </a:r>
          </a:p>
          <a:p>
            <a:endParaRPr lang="hr-HR" dirty="0">
              <a:sym typeface="Wingdings" pitchFamily="2" charset="2"/>
            </a:endParaRPr>
          </a:p>
          <a:p>
            <a:r>
              <a:rPr lang="hr-HR" dirty="0">
                <a:sym typeface="Wingdings" pitchFamily="2" charset="2"/>
              </a:rPr>
              <a:t>4) SUGLASNOST RODITELJA</a:t>
            </a:r>
          </a:p>
          <a:p>
            <a:r>
              <a:rPr lang="hr-HR" dirty="0">
                <a:sym typeface="Wingdings" pitchFamily="2" charset="2"/>
              </a:rPr>
              <a:t>5) OCJENE KOJE JOŠ NISU ZAKLJUČENE</a:t>
            </a:r>
          </a:p>
          <a:p>
            <a:endParaRPr lang="hr-HR" dirty="0">
              <a:sym typeface="Wingdings" pitchFamily="2" charset="2"/>
            </a:endParaRPr>
          </a:p>
        </p:txBody>
      </p:sp>
    </p:spTree>
    <p:extLst>
      <p:ext uri="{BB962C8B-B14F-4D97-AF65-F5344CB8AC3E}">
        <p14:creationId xmlns:p14="http://schemas.microsoft.com/office/powerpoint/2010/main" val="24063906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dirty="0"/>
              <a:t>To je to </a:t>
            </a:r>
            <a:r>
              <a:rPr lang="hr-HR" dirty="0">
                <a:sym typeface="Wingdings" pitchFamily="2" charset="2"/>
              </a:rPr>
              <a:t></a:t>
            </a:r>
            <a:endParaRPr lang="de-CH" dirty="0"/>
          </a:p>
        </p:txBody>
      </p:sp>
      <p:sp>
        <p:nvSpPr>
          <p:cNvPr id="3" name="Rezervirano mjesto sadržaja 2"/>
          <p:cNvSpPr>
            <a:spLocks noGrp="1"/>
          </p:cNvSpPr>
          <p:nvPr>
            <p:ph idx="1"/>
          </p:nvPr>
        </p:nvSpPr>
        <p:spPr/>
        <p:txBody>
          <a:bodyPr/>
          <a:lstStyle/>
          <a:p>
            <a:endParaRPr lang="hr-HR" dirty="0"/>
          </a:p>
          <a:p>
            <a:endParaRPr lang="hr-HR" dirty="0"/>
          </a:p>
          <a:p>
            <a:r>
              <a:rPr lang="hr-HR" dirty="0"/>
              <a:t>PITANJA?????</a:t>
            </a:r>
            <a:endParaRPr lang="de-CH" dirty="0"/>
          </a:p>
        </p:txBody>
      </p:sp>
    </p:spTree>
    <p:extLst>
      <p:ext uri="{BB962C8B-B14F-4D97-AF65-F5344CB8AC3E}">
        <p14:creationId xmlns:p14="http://schemas.microsoft.com/office/powerpoint/2010/main" val="37706684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162800" cy="1904682"/>
          </a:xfrm>
        </p:spPr>
        <p:txBody>
          <a:bodyPr/>
          <a:lstStyle/>
          <a:p>
            <a:r>
              <a:rPr lang="hr-HR" dirty="0"/>
              <a:t>THE </a:t>
            </a:r>
            <a:r>
              <a:rPr lang="hr-HR" dirty="0" err="1"/>
              <a:t>mobility</a:t>
            </a:r>
            <a:r>
              <a:rPr lang="hr-HR" dirty="0"/>
              <a:t> </a:t>
            </a:r>
            <a:r>
              <a:rPr lang="hr-HR" dirty="0" err="1"/>
              <a:t>bridge</a:t>
            </a:r>
            <a:r>
              <a:rPr lang="hr-HR" dirty="0"/>
              <a:t> II</a:t>
            </a:r>
            <a:endParaRPr lang="en-US" dirty="0"/>
          </a:p>
        </p:txBody>
      </p:sp>
      <p:sp>
        <p:nvSpPr>
          <p:cNvPr id="3" name="Content Placeholder 2"/>
          <p:cNvSpPr>
            <a:spLocks noGrp="1"/>
          </p:cNvSpPr>
          <p:nvPr>
            <p:ph idx="1"/>
          </p:nvPr>
        </p:nvSpPr>
        <p:spPr/>
        <p:txBody>
          <a:bodyPr/>
          <a:lstStyle/>
          <a:p>
            <a:pPr algn="ctr">
              <a:buNone/>
            </a:pPr>
            <a:r>
              <a:rPr lang="hr-HR" dirty="0"/>
              <a:t> </a:t>
            </a:r>
          </a:p>
          <a:p>
            <a:pPr algn="ctr">
              <a:buNone/>
            </a:pPr>
            <a:r>
              <a:rPr lang="hr-HR" sz="7200" dirty="0"/>
              <a:t>Hvala na pažnji!</a:t>
            </a:r>
          </a:p>
          <a:p>
            <a:pPr algn="ctr">
              <a:buNone/>
            </a:pPr>
            <a:r>
              <a:rPr lang="hr-HR" sz="3200" dirty="0"/>
              <a:t>Pratite nas na </a:t>
            </a:r>
          </a:p>
          <a:p>
            <a:pPr algn="ctr"/>
            <a:r>
              <a:rPr lang="en-US" sz="3200" dirty="0">
                <a:hlinkClick r:id="rId2"/>
              </a:rPr>
              <a:t>https://www.facebook.com/themobilitybridgeII/</a:t>
            </a:r>
            <a:r>
              <a:rPr lang="hr-HR" sz="3200" dirty="0"/>
              <a:t> </a:t>
            </a:r>
            <a:endParaRPr lang="en-US" sz="32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6400800" cy="838200"/>
          </a:xfrm>
        </p:spPr>
        <p:txBody>
          <a:bodyPr>
            <a:normAutofit fontScale="90000"/>
          </a:bodyPr>
          <a:lstStyle/>
          <a:p>
            <a:r>
              <a:rPr lang="en-US" sz="4000" dirty="0"/>
              <a:t>The mobility Bridge II</a:t>
            </a:r>
            <a:r>
              <a:rPr lang="en-US" dirty="0"/>
              <a:t/>
            </a:r>
            <a:br>
              <a:rPr lang="en-US" dirty="0"/>
            </a:br>
            <a:endParaRPr lang="en-US" dirty="0"/>
          </a:p>
        </p:txBody>
      </p:sp>
      <p:sp>
        <p:nvSpPr>
          <p:cNvPr id="3" name="Content Placeholder 2"/>
          <p:cNvSpPr>
            <a:spLocks noGrp="1"/>
          </p:cNvSpPr>
          <p:nvPr>
            <p:ph idx="1"/>
          </p:nvPr>
        </p:nvSpPr>
        <p:spPr>
          <a:xfrm>
            <a:off x="457200" y="1371600"/>
            <a:ext cx="7620000" cy="4754563"/>
          </a:xfrm>
        </p:spPr>
        <p:txBody>
          <a:bodyPr/>
          <a:lstStyle/>
          <a:p>
            <a:r>
              <a:rPr lang="hr-HR" dirty="0"/>
              <a:t>Projekt </a:t>
            </a:r>
            <a:r>
              <a:rPr lang="hr-HR" dirty="0">
                <a:solidFill>
                  <a:schemeClr val="tx2"/>
                </a:solidFill>
              </a:rPr>
              <a:t>konzorcija Srednje škole Prelog, Ekonomske i trgovačke škole Čakovec, Srednje škole Čakovec i Tehničke škole Čakovec </a:t>
            </a:r>
            <a:r>
              <a:rPr lang="hr-HR" dirty="0"/>
              <a:t>odobren od </a:t>
            </a:r>
            <a:r>
              <a:rPr lang="hr-HR" i="1" dirty="0">
                <a:solidFill>
                  <a:srgbClr val="00B050"/>
                </a:solidFill>
              </a:rPr>
              <a:t>Agencije za mobilnost i programe EU.</a:t>
            </a:r>
          </a:p>
          <a:p>
            <a:r>
              <a:rPr lang="hr-HR" dirty="0"/>
              <a:t>Rezultati natječaja </a:t>
            </a:r>
            <a:r>
              <a:rPr lang="hr-HR" dirty="0" err="1"/>
              <a:t>Erasmus</a:t>
            </a:r>
            <a:r>
              <a:rPr lang="hr-HR" dirty="0"/>
              <a:t> + KA1 2016– ukupno odobrena sredstva iznose 2.333.370,00 EUR </a:t>
            </a:r>
          </a:p>
          <a:p>
            <a:r>
              <a:rPr lang="hr-HR" dirty="0"/>
              <a:t>Odobrena sredstva za </a:t>
            </a:r>
            <a:r>
              <a:rPr lang="hr-HR" dirty="0" err="1"/>
              <a:t>The</a:t>
            </a:r>
            <a:r>
              <a:rPr lang="hr-HR" dirty="0"/>
              <a:t> </a:t>
            </a:r>
            <a:r>
              <a:rPr lang="hr-HR" dirty="0" err="1"/>
              <a:t>Mobility</a:t>
            </a:r>
            <a:r>
              <a:rPr lang="hr-HR" dirty="0"/>
              <a:t> Bridge – 185.510,00 EUR </a:t>
            </a:r>
          </a:p>
          <a:p>
            <a:r>
              <a:rPr lang="hr-HR" dirty="0"/>
              <a:t>Na mobilnostima sudjelovat će  </a:t>
            </a:r>
            <a:r>
              <a:rPr lang="hr-HR" u="sng" dirty="0"/>
              <a:t>90 učenika, 2 nastavnice na usavršavanju</a:t>
            </a:r>
            <a:r>
              <a:rPr lang="hr-HR" dirty="0"/>
              <a:t> i </a:t>
            </a:r>
            <a:r>
              <a:rPr lang="hr-HR" u="sng" dirty="0"/>
              <a:t>10 profesora </a:t>
            </a:r>
            <a:r>
              <a:rPr lang="hr-HR" dirty="0"/>
              <a:t>u pratnji. </a:t>
            </a:r>
          </a:p>
          <a:p>
            <a:r>
              <a:rPr lang="hr-HR" dirty="0"/>
              <a:t>Sve mobilnosti učenika trajat će 14 dana od kojih je 10 radnih dana, a 4 dana ispunjena su kulturološkim sadržajima.</a:t>
            </a: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676400"/>
            <a:ext cx="7772400" cy="838200"/>
          </a:xfrm>
        </p:spPr>
        <p:txBody>
          <a:bodyPr>
            <a:normAutofit fontScale="90000"/>
          </a:bodyPr>
          <a:lstStyle/>
          <a:p>
            <a:r>
              <a:rPr lang="hr-HR" dirty="0"/>
              <a:t/>
            </a:r>
            <a:br>
              <a:rPr lang="hr-HR" dirty="0"/>
            </a:br>
            <a:r>
              <a:rPr lang="hr-HR" dirty="0">
                <a:solidFill>
                  <a:schemeClr val="tx1"/>
                </a:solidFill>
              </a:rPr>
              <a:t>Partneri:</a:t>
            </a:r>
            <a:r>
              <a:rPr lang="hr-HR" dirty="0"/>
              <a:t/>
            </a:r>
            <a:br>
              <a:rPr lang="hr-HR" dirty="0"/>
            </a:br>
            <a:r>
              <a:rPr lang="hr-HR" dirty="0"/>
              <a:t>1) Počitek užitek d.o.o.</a:t>
            </a:r>
            <a:br>
              <a:rPr lang="hr-HR" dirty="0"/>
            </a:br>
            <a:r>
              <a:rPr lang="hr-HR" dirty="0"/>
              <a:t> Moravske Toplice, Slovenija</a:t>
            </a:r>
            <a:br>
              <a:rPr lang="hr-HR" dirty="0"/>
            </a:br>
            <a:endParaRPr lang="en-US" dirty="0"/>
          </a:p>
        </p:txBody>
      </p:sp>
      <p:sp>
        <p:nvSpPr>
          <p:cNvPr id="3" name="Content Placeholder 2"/>
          <p:cNvSpPr>
            <a:spLocks noGrp="1"/>
          </p:cNvSpPr>
          <p:nvPr>
            <p:ph idx="1"/>
          </p:nvPr>
        </p:nvSpPr>
        <p:spPr/>
        <p:txBody>
          <a:bodyPr/>
          <a:lstStyle/>
          <a:p>
            <a:pPr>
              <a:buNone/>
            </a:pPr>
            <a:endParaRPr lang="hr-HR" dirty="0"/>
          </a:p>
          <a:p>
            <a:pPr>
              <a:buNone/>
            </a:pPr>
            <a:endParaRPr lang="en-US" dirty="0"/>
          </a:p>
        </p:txBody>
      </p:sp>
      <p:pic>
        <p:nvPicPr>
          <p:cNvPr id="6" name="Picture 5" descr="slo1.jpg"/>
          <p:cNvPicPr>
            <a:picLocks noChangeAspect="1"/>
          </p:cNvPicPr>
          <p:nvPr/>
        </p:nvPicPr>
        <p:blipFill>
          <a:blip r:embed="rId2" cstate="print"/>
          <a:stretch>
            <a:fillRect/>
          </a:stretch>
        </p:blipFill>
        <p:spPr>
          <a:xfrm>
            <a:off x="1524000" y="2286000"/>
            <a:ext cx="6191250" cy="3657600"/>
          </a:xfrm>
          <a:prstGeom prst="rect">
            <a:avLst/>
          </a:prstGeom>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4343400"/>
            <a:ext cx="3429000" cy="171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niOkvir 1"/>
          <p:cNvSpPr txBox="1"/>
          <p:nvPr/>
        </p:nvSpPr>
        <p:spPr>
          <a:xfrm>
            <a:off x="0" y="5715000"/>
            <a:ext cx="8388292" cy="369332"/>
          </a:xfrm>
          <a:prstGeom prst="rect">
            <a:avLst/>
          </a:prstGeom>
          <a:noFill/>
        </p:spPr>
        <p:txBody>
          <a:bodyPr wrap="square" rtlCol="0">
            <a:spAutoFit/>
          </a:bodyPr>
          <a:lstStyle/>
          <a:p>
            <a:pPr algn="ctr"/>
            <a:r>
              <a:rPr lang="hr-HR" dirty="0"/>
              <a:t>Učenici na praksi edukativnoj ekskurziji u Ljubljani</a:t>
            </a:r>
            <a:endParaRPr lang="de-CH" dirty="0"/>
          </a:p>
        </p:txBody>
      </p:sp>
      <p:pic>
        <p:nvPicPr>
          <p:cNvPr id="3" name="Slika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52400"/>
            <a:ext cx="9144000" cy="5143500"/>
          </a:xfrm>
          <a:prstGeom prst="rect">
            <a:avLst/>
          </a:prstGeom>
        </p:spPr>
      </p:pic>
    </p:spTree>
    <p:extLst>
      <p:ext uri="{BB962C8B-B14F-4D97-AF65-F5344CB8AC3E}">
        <p14:creationId xmlns:p14="http://schemas.microsoft.com/office/powerpoint/2010/main" val="13841004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content-frt3-1.xx.fbcdn.net/v/t1.0-9/15829_1518244661798837_1580890475377943367_n.jpg?oh=999baa26ccae9fa5e5575da8f5325c06&amp;oe=57E1BA6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85800"/>
            <a:ext cx="9144000" cy="5172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00529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scontent-frt3-1.xx.fbcdn.net/v/t1.0-9/11540950_1518244581798845_6365625698630340823_n.jpg?oh=4881d6d650a0c37cf28734bdb9d8b687&amp;oe=57DAF2B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3400"/>
            <a:ext cx="9144000" cy="5172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49226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8229600" cy="731838"/>
          </a:xfrm>
        </p:spPr>
        <p:txBody>
          <a:bodyPr>
            <a:normAutofit fontScale="90000"/>
          </a:bodyPr>
          <a:lstStyle/>
          <a:p>
            <a:r>
              <a:rPr lang="hr-HR" dirty="0"/>
              <a:t>4) </a:t>
            </a:r>
            <a:r>
              <a:rPr lang="en-US" sz="4000" dirty="0" err="1"/>
              <a:t>Kroatische</a:t>
            </a:r>
            <a:r>
              <a:rPr lang="en-US" sz="4000" dirty="0"/>
              <a:t> </a:t>
            </a:r>
            <a:r>
              <a:rPr lang="en-US" sz="4000" dirty="0" err="1"/>
              <a:t>Wirtschafts</a:t>
            </a:r>
            <a:r>
              <a:rPr lang="hr-HR" sz="4000" dirty="0"/>
              <a:t> V</a:t>
            </a:r>
            <a:r>
              <a:rPr lang="en-US" sz="4000" dirty="0" err="1"/>
              <a:t>ereinigung</a:t>
            </a:r>
            <a:r>
              <a:rPr lang="hr-HR" sz="4000" dirty="0"/>
              <a:t> </a:t>
            </a:r>
            <a:r>
              <a:rPr lang="en-US" sz="4000" dirty="0" err="1"/>
              <a:t>e.V</a:t>
            </a:r>
            <a:r>
              <a:rPr lang="en-US" sz="4000" dirty="0"/>
              <a:t>.</a:t>
            </a:r>
            <a:r>
              <a:rPr lang="hr-HR" sz="4000" dirty="0"/>
              <a:t>, Frankfurt, Njemačka</a:t>
            </a:r>
            <a:r>
              <a:rPr lang="hr-HR" dirty="0"/>
              <a:t/>
            </a:r>
            <a:br>
              <a:rPr lang="hr-HR" dirty="0"/>
            </a:br>
            <a:endParaRPr lang="en-US" dirty="0"/>
          </a:p>
        </p:txBody>
      </p:sp>
      <p:pic>
        <p:nvPicPr>
          <p:cNvPr id="4" name="Content Placeholder 3" descr="njem.jpg"/>
          <p:cNvPicPr>
            <a:picLocks noGrp="1" noChangeAspect="1"/>
          </p:cNvPicPr>
          <p:nvPr>
            <p:ph idx="1"/>
          </p:nvPr>
        </p:nvPicPr>
        <p:blipFill>
          <a:blip r:embed="rId2" cstate="print"/>
          <a:stretch>
            <a:fillRect/>
          </a:stretch>
        </p:blipFill>
        <p:spPr>
          <a:xfrm>
            <a:off x="4953000" y="1828800"/>
            <a:ext cx="3093043" cy="4373563"/>
          </a:xfrm>
        </p:spPr>
      </p:pic>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590800"/>
            <a:ext cx="4138313"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6239"/>
          <a:stretch/>
        </p:blipFill>
        <p:spPr bwMode="auto">
          <a:xfrm>
            <a:off x="152400" y="228600"/>
            <a:ext cx="4953000" cy="4644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4953000"/>
            <a:ext cx="7227976" cy="1559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39249" y="228601"/>
            <a:ext cx="2628900"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kstniOkvir 1"/>
          <p:cNvSpPr txBox="1"/>
          <p:nvPr/>
        </p:nvSpPr>
        <p:spPr>
          <a:xfrm>
            <a:off x="5257800" y="4038600"/>
            <a:ext cx="3505200" cy="646331"/>
          </a:xfrm>
          <a:prstGeom prst="rect">
            <a:avLst/>
          </a:prstGeom>
          <a:noFill/>
        </p:spPr>
        <p:txBody>
          <a:bodyPr wrap="square" rtlCol="0">
            <a:spAutoFit/>
          </a:bodyPr>
          <a:lstStyle/>
          <a:p>
            <a:pPr algn="ctr"/>
            <a:r>
              <a:rPr lang="hr-HR" b="1" dirty="0"/>
              <a:t>U slobodno vrijeme učenici su istražili Frankfurt a/M</a:t>
            </a:r>
            <a:endParaRPr lang="de-CH" b="1" dirty="0"/>
          </a:p>
        </p:txBody>
      </p:sp>
    </p:spTree>
    <p:extLst>
      <p:ext uri="{BB962C8B-B14F-4D97-AF65-F5344CB8AC3E}">
        <p14:creationId xmlns:p14="http://schemas.microsoft.com/office/powerpoint/2010/main" val="1348213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4325" y="400807"/>
            <a:ext cx="28575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29000" y="304800"/>
            <a:ext cx="2950478" cy="3933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83810" y="2967606"/>
            <a:ext cx="28575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3700462"/>
            <a:ext cx="3905250" cy="2928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kstniOkvir 1"/>
          <p:cNvSpPr txBox="1"/>
          <p:nvPr/>
        </p:nvSpPr>
        <p:spPr>
          <a:xfrm>
            <a:off x="6553200" y="609600"/>
            <a:ext cx="2209800" cy="923330"/>
          </a:xfrm>
          <a:prstGeom prst="rect">
            <a:avLst/>
          </a:prstGeom>
          <a:noFill/>
        </p:spPr>
        <p:txBody>
          <a:bodyPr wrap="square" rtlCol="0">
            <a:spAutoFit/>
          </a:bodyPr>
          <a:lstStyle/>
          <a:p>
            <a:endParaRPr lang="hr-HR" dirty="0"/>
          </a:p>
          <a:p>
            <a:endParaRPr lang="hr-HR" dirty="0"/>
          </a:p>
          <a:p>
            <a:r>
              <a:rPr lang="hr-HR" b="1" dirty="0"/>
              <a:t>Učenici u akciji!!!</a:t>
            </a:r>
            <a:endParaRPr lang="de-CH" b="1" dirty="0"/>
          </a:p>
        </p:txBody>
      </p:sp>
    </p:spTree>
    <p:extLst>
      <p:ext uri="{BB962C8B-B14F-4D97-AF65-F5344CB8AC3E}">
        <p14:creationId xmlns:p14="http://schemas.microsoft.com/office/powerpoint/2010/main" val="280060574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snovno">
  <a:themeElements>
    <a:clrScheme name="Osnovno">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Osnovno">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snovno">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Essential</Template>
  <TotalTime>240</TotalTime>
  <Words>508</Words>
  <Application>Microsoft Office PowerPoint</Application>
  <PresentationFormat>Prikaz na zaslonu (4:3)</PresentationFormat>
  <Paragraphs>60</Paragraphs>
  <Slides>19</Slides>
  <Notes>2</Notes>
  <HiddenSlides>0</HiddenSlides>
  <MMClips>0</MMClips>
  <ScaleCrop>false</ScaleCrop>
  <HeadingPairs>
    <vt:vector size="6" baseType="variant">
      <vt:variant>
        <vt:lpstr>Korišteni fontovi</vt:lpstr>
      </vt:variant>
      <vt:variant>
        <vt:i4>4</vt:i4>
      </vt:variant>
      <vt:variant>
        <vt:lpstr>Tema</vt:lpstr>
      </vt:variant>
      <vt:variant>
        <vt:i4>1</vt:i4>
      </vt:variant>
      <vt:variant>
        <vt:lpstr>Naslovi slajdova</vt:lpstr>
      </vt:variant>
      <vt:variant>
        <vt:i4>19</vt:i4>
      </vt:variant>
    </vt:vector>
  </HeadingPairs>
  <TitlesOfParts>
    <vt:vector size="24" baseType="lpstr">
      <vt:lpstr>Arial</vt:lpstr>
      <vt:lpstr>Arial Black</vt:lpstr>
      <vt:lpstr>Calibri</vt:lpstr>
      <vt:lpstr>Wingdings</vt:lpstr>
      <vt:lpstr>Osnovno</vt:lpstr>
      <vt:lpstr>Erasmus+ Ključna aktivnost 1:  Projekti mobilnosti za učenike i osoblje u strukovnom obrazovanju i osposobljavanju</vt:lpstr>
      <vt:lpstr>The mobility Bridge II </vt:lpstr>
      <vt:lpstr> Partneri: 1) Počitek užitek d.o.o.  Moravske Toplice, Slovenija </vt:lpstr>
      <vt:lpstr>PowerPoint prezentacija</vt:lpstr>
      <vt:lpstr>PowerPoint prezentacija</vt:lpstr>
      <vt:lpstr>PowerPoint prezentacija</vt:lpstr>
      <vt:lpstr>4) Kroatische Wirtschafts Vereinigung e.V., Frankfurt, Njemačka </vt:lpstr>
      <vt:lpstr>PowerPoint prezentacija</vt:lpstr>
      <vt:lpstr>PowerPoint prezentacija</vt:lpstr>
      <vt:lpstr>PowerPoint prezentacija</vt:lpstr>
      <vt:lpstr>PowerPoint prezentacija</vt:lpstr>
      <vt:lpstr>PowerPoint prezentacija</vt:lpstr>
      <vt:lpstr>PowerPoint prezentacija</vt:lpstr>
      <vt:lpstr>Planirane mobilnosti  - srednja škola ČAKOVEC</vt:lpstr>
      <vt:lpstr>Izbor učenika</vt:lpstr>
      <vt:lpstr>KAKO SE PRIJAVITI?</vt:lpstr>
      <vt:lpstr>Prijavni obrazac</vt:lpstr>
      <vt:lpstr>To je to </vt:lpstr>
      <vt:lpstr>THE mobility bridge II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jelena bart</dc:creator>
  <cp:lastModifiedBy>Korisnik</cp:lastModifiedBy>
  <cp:revision>35</cp:revision>
  <dcterms:created xsi:type="dcterms:W3CDTF">2006-08-16T00:00:00Z</dcterms:created>
  <dcterms:modified xsi:type="dcterms:W3CDTF">2016-05-19T10:01:37Z</dcterms:modified>
</cp:coreProperties>
</file>