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58" r:id="rId4"/>
    <p:sldId id="278" r:id="rId5"/>
    <p:sldId id="259" r:id="rId6"/>
    <p:sldId id="260" r:id="rId7"/>
    <p:sldId id="284" r:id="rId8"/>
    <p:sldId id="285" r:id="rId9"/>
    <p:sldId id="261" r:id="rId10"/>
    <p:sldId id="26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B39A3B8-9E36-45E8-B0C1-F8046B62F8C2}">
  <a:tblStyle styleId="{FB39A3B8-9E36-45E8-B0C1-F8046B62F8C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819041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2300611" y="990190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1;p2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22" name="Google Shape;22;p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25" name="Google Shape;25;p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33" name="Google Shape;33;p2"/>
          <p:cNvSpPr txBox="1">
            <a:spLocks noGrp="1"/>
          </p:cNvSpPr>
          <p:nvPr>
            <p:ph type="ctrTitle"/>
          </p:nvPr>
        </p:nvSpPr>
        <p:spPr>
          <a:xfrm>
            <a:off x="2757250" y="961350"/>
            <a:ext cx="3629400" cy="32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2300611" y="990190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3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51" name="Google Shape;51;p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54" name="Google Shape;54;p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62" name="Google Shape;62;p3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3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"/>
          <p:cNvSpPr txBox="1">
            <a:spLocks noGrp="1"/>
          </p:cNvSpPr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subTitle" idx="1"/>
          </p:nvPr>
        </p:nvSpPr>
        <p:spPr>
          <a:xfrm>
            <a:off x="2886100" y="2916252"/>
            <a:ext cx="337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algn="ctr" rtl="0"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3811800" y="-194800"/>
            <a:ext cx="1520400" cy="152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4982150" y="734775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4"/>
          <p:cNvSpPr/>
          <p:nvPr/>
        </p:nvSpPr>
        <p:spPr>
          <a:xfrm>
            <a:off x="3469949" y="810973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3109875" y="154418"/>
            <a:ext cx="508800" cy="5088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4"/>
          <p:cNvSpPr/>
          <p:nvPr/>
        </p:nvSpPr>
        <p:spPr>
          <a:xfrm>
            <a:off x="5395528" y="-85690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-140400" y="3784204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8079301" y="4416226"/>
            <a:ext cx="879300" cy="8793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407150" y="4701449"/>
            <a:ext cx="336900" cy="336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8896576" y="4123321"/>
            <a:ext cx="292800" cy="292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7800547" y="465330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8471997" y="4203227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4"/>
          <p:cNvSpPr/>
          <p:nvPr/>
        </p:nvSpPr>
        <p:spPr>
          <a:xfrm>
            <a:off x="528659" y="350927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8327788" y="4664713"/>
            <a:ext cx="382244" cy="382244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" name="Google Shape;82;p4"/>
          <p:cNvGrpSpPr/>
          <p:nvPr/>
        </p:nvGrpSpPr>
        <p:grpSpPr>
          <a:xfrm>
            <a:off x="154025" y="4093698"/>
            <a:ext cx="508851" cy="478711"/>
            <a:chOff x="5972700" y="2330200"/>
            <a:chExt cx="411625" cy="387275"/>
          </a:xfrm>
        </p:grpSpPr>
        <p:sp>
          <p:nvSpPr>
            <p:cNvPr id="83" name="Google Shape;83;p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85;p4"/>
          <p:cNvGrpSpPr/>
          <p:nvPr/>
        </p:nvGrpSpPr>
        <p:grpSpPr>
          <a:xfrm>
            <a:off x="5222963" y="889722"/>
            <a:ext cx="292923" cy="464285"/>
            <a:chOff x="6718575" y="2318625"/>
            <a:chExt cx="256950" cy="407375"/>
          </a:xfrm>
        </p:grpSpPr>
        <p:sp>
          <p:nvSpPr>
            <p:cNvPr id="86" name="Google Shape;86;p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" name="Google Shape;94;p4"/>
          <p:cNvSpPr txBox="1">
            <a:spLocks noGrp="1"/>
          </p:cNvSpPr>
          <p:nvPr>
            <p:ph type="body" idx="1"/>
          </p:nvPr>
        </p:nvSpPr>
        <p:spPr>
          <a:xfrm>
            <a:off x="1242275" y="1704600"/>
            <a:ext cx="6659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  <a:defRPr sz="3000" i="1"/>
            </a:lvl1pPr>
            <a:lvl2pPr marL="914400" lvl="1" indent="-419100" algn="ct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3000" i="1"/>
            </a:lvl2pPr>
            <a:lvl3pPr marL="1371600" lvl="2" indent="-419100" algn="ct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3000" i="1"/>
            </a:lvl3pPr>
            <a:lvl4pPr marL="1828800" lvl="3" indent="-419100" algn="ctr" rtl="0">
              <a:spcBef>
                <a:spcPts val="1000"/>
              </a:spcBef>
              <a:spcAft>
                <a:spcPts val="0"/>
              </a:spcAft>
              <a:buSzPts val="3000"/>
              <a:buChar char="◦"/>
              <a:defRPr sz="3000" i="1"/>
            </a:lvl4pPr>
            <a:lvl5pPr marL="2286000" lvl="4" indent="-419100" algn="ctr" rtl="0">
              <a:spcBef>
                <a:spcPts val="1000"/>
              </a:spcBef>
              <a:spcAft>
                <a:spcPts val="0"/>
              </a:spcAft>
              <a:buSzPts val="3000"/>
              <a:buChar char="◦"/>
              <a:defRPr sz="3000" i="1"/>
            </a:lvl5pPr>
            <a:lvl6pPr marL="2743200" lvl="5" indent="-419100" algn="ctr" rtl="0">
              <a:spcBef>
                <a:spcPts val="1000"/>
              </a:spcBef>
              <a:spcAft>
                <a:spcPts val="0"/>
              </a:spcAft>
              <a:buSzPts val="3000"/>
              <a:buChar char="◦"/>
              <a:defRPr sz="3000" i="1"/>
            </a:lvl6pPr>
            <a:lvl7pPr marL="3200400" lvl="6" indent="-419100" algn="ctr" rtl="0">
              <a:spcBef>
                <a:spcPts val="1000"/>
              </a:spcBef>
              <a:spcAft>
                <a:spcPts val="0"/>
              </a:spcAft>
              <a:buSzPts val="3000"/>
              <a:buChar char="◦"/>
              <a:defRPr sz="3000" i="1"/>
            </a:lvl7pPr>
            <a:lvl8pPr marL="3657600" lvl="7" indent="-419100" algn="ctr" rtl="0">
              <a:spcBef>
                <a:spcPts val="1000"/>
              </a:spcBef>
              <a:spcAft>
                <a:spcPts val="0"/>
              </a:spcAft>
              <a:buSzPts val="3000"/>
              <a:buChar char="◦"/>
              <a:defRPr sz="3000" i="1"/>
            </a:lvl8pPr>
            <a:lvl9pPr marL="4114800" lvl="8" indent="-419100" algn="ctr">
              <a:spcBef>
                <a:spcPts val="1000"/>
              </a:spcBef>
              <a:spcAft>
                <a:spcPts val="1000"/>
              </a:spcAft>
              <a:buSzPts val="3000"/>
              <a:buChar char="◦"/>
              <a:defRPr sz="3000" i="1"/>
            </a:lvl9pPr>
          </a:lstStyle>
          <a:p>
            <a:endParaRPr/>
          </a:p>
        </p:txBody>
      </p:sp>
      <p:sp>
        <p:nvSpPr>
          <p:cNvPr id="95" name="Google Shape;95;p4"/>
          <p:cNvSpPr txBox="1"/>
          <p:nvPr/>
        </p:nvSpPr>
        <p:spPr>
          <a:xfrm>
            <a:off x="3593400" y="8930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rgbClr val="FFFFFF"/>
                </a:solidFill>
              </a:rPr>
              <a:t>“</a:t>
            </a:r>
            <a:endParaRPr sz="9600" b="1">
              <a:solidFill>
                <a:srgbClr val="FFFFFF"/>
              </a:solidFill>
            </a:endParaRPr>
          </a:p>
        </p:txBody>
      </p:sp>
      <p:sp>
        <p:nvSpPr>
          <p:cNvPr id="96" name="Google Shape;96;p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5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" name="Google Shape;112;p5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13" name="Google Shape;113;p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5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16" name="Google Shape;116;p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5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◦"/>
              <a:defRPr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6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6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Google Shape;142;p6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43" name="Google Shape;143;p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6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46" name="Google Shape;146;p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6"/>
          <p:cNvSpPr txBox="1">
            <a:spLocks noGrp="1"/>
          </p:cNvSpPr>
          <p:nvPr>
            <p:ph type="body" idx="1"/>
          </p:nvPr>
        </p:nvSpPr>
        <p:spPr>
          <a:xfrm>
            <a:off x="2830925" y="1200150"/>
            <a:ext cx="25164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marL="914400" lvl="1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marL="1828800" lvl="3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marL="2286000" lvl="4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marL="2743200" lvl="5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marL="3200400" lvl="6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marL="3657600" lvl="7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marL="4114800" lvl="8" indent="-3429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>
            <a:endParaRPr/>
          </a:p>
        </p:txBody>
      </p:sp>
      <p:sp>
        <p:nvSpPr>
          <p:cNvPr id="156" name="Google Shape;156;p6"/>
          <p:cNvSpPr txBox="1">
            <a:spLocks noGrp="1"/>
          </p:cNvSpPr>
          <p:nvPr>
            <p:ph type="body" idx="2"/>
          </p:nvPr>
        </p:nvSpPr>
        <p:spPr>
          <a:xfrm>
            <a:off x="5651044" y="1200150"/>
            <a:ext cx="26715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marL="914400" lvl="1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marL="1828800" lvl="3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marL="2286000" lvl="4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marL="2743200" lvl="5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marL="3200400" lvl="6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marL="3657600" lvl="7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marL="4114800" lvl="8" indent="-3429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0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0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0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0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0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0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0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0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0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0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0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0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0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0" name="Google Shape;260;p10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261" name="Google Shape;261;p10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3" name="Google Shape;263;p10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264" name="Google Shape;264;p1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" name="Google Shape;272;p10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Magenta">
  <p:cSld name="BLANK_1_1_1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4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4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4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4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4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4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4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4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4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4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14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14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14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72" name="Google Shape;372;p1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4" name="Google Shape;374;p14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75" name="Google Shape;375;p1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3" name="Google Shape;383;p14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000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Light"/>
              <a:buNone/>
              <a:defRPr sz="2000">
                <a:solidFill>
                  <a:schemeClr val="lt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6" r:id="rId6"/>
    <p:sldLayoutId id="2147483660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jelozivotno-ucenje.h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5"/>
          <p:cNvSpPr txBox="1">
            <a:spLocks noGrp="1"/>
          </p:cNvSpPr>
          <p:nvPr>
            <p:ph type="ctrTitle"/>
          </p:nvPr>
        </p:nvSpPr>
        <p:spPr>
          <a:xfrm>
            <a:off x="2757250" y="961350"/>
            <a:ext cx="3629400" cy="32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3200" dirty="0" smtClean="0">
                <a:solidFill>
                  <a:schemeClr val="tx1">
                    <a:lumMod val="50000"/>
                  </a:schemeClr>
                </a:solidFill>
              </a:rPr>
              <a:t>TJEDAN CJELOŽIVOTNOG UČENJA</a:t>
            </a:r>
            <a:endParaRPr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Google Shape;395;p16"/>
          <p:cNvSpPr txBox="1">
            <a:spLocks/>
          </p:cNvSpPr>
          <p:nvPr/>
        </p:nvSpPr>
        <p:spPr>
          <a:xfrm>
            <a:off x="6516216" y="4299942"/>
            <a:ext cx="2471850" cy="6824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hr-HR" sz="1000" b="1" dirty="0" smtClean="0">
                <a:solidFill>
                  <a:schemeClr val="tx1">
                    <a:lumMod val="50000"/>
                  </a:schemeClr>
                </a:solidFill>
              </a:rPr>
              <a:t>Sat razrednika 27.9.2019</a:t>
            </a:r>
            <a:r>
              <a:rPr lang="hr-HR" sz="1000" b="1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algn="r"/>
            <a:r>
              <a:rPr lang="hr-HR" sz="1000" b="1" dirty="0" smtClean="0">
                <a:solidFill>
                  <a:schemeClr val="tx1">
                    <a:lumMod val="50000"/>
                  </a:schemeClr>
                </a:solidFill>
              </a:rPr>
              <a:t>2.razred komercijalista</a:t>
            </a:r>
          </a:p>
          <a:p>
            <a:pPr algn="r"/>
            <a:r>
              <a:rPr lang="hr-HR" sz="1000" b="1" dirty="0" smtClean="0">
                <a:solidFill>
                  <a:schemeClr val="tx1">
                    <a:lumMod val="50000"/>
                  </a:schemeClr>
                </a:solidFill>
              </a:rPr>
              <a:t>Razrednik: Antonio </a:t>
            </a:r>
            <a:r>
              <a:rPr lang="hr-HR" sz="1000" b="1" dirty="0" err="1" smtClean="0">
                <a:solidFill>
                  <a:schemeClr val="tx1">
                    <a:lumMod val="50000"/>
                  </a:schemeClr>
                </a:solidFill>
              </a:rPr>
              <a:t>Čmelak</a:t>
            </a:r>
            <a:r>
              <a:rPr lang="hr-HR" sz="1000" b="1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hr-HR" sz="1000" b="1" dirty="0" err="1" smtClean="0">
                <a:solidFill>
                  <a:schemeClr val="tx1">
                    <a:lumMod val="50000"/>
                  </a:schemeClr>
                </a:solidFill>
              </a:rPr>
              <a:t>mag.oec</a:t>
            </a:r>
            <a:r>
              <a:rPr lang="hr-HR" sz="1000" b="1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en-US" sz="100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r">
              <a:buClr>
                <a:schemeClr val="dk1"/>
              </a:buClr>
              <a:buSzPts val="1100"/>
            </a:pPr>
            <a:endParaRPr lang="en-US" sz="1000" dirty="0" smtClean="0">
              <a:solidFill>
                <a:srgbClr val="02BDC7"/>
              </a:solidFill>
            </a:endParaRPr>
          </a:p>
          <a:p>
            <a:pPr algn="r"/>
            <a:endParaRPr lang="en-US" sz="1000" dirty="0">
              <a:solidFill>
                <a:srgbClr val="02BDC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22"/>
          <p:cNvSpPr txBox="1">
            <a:spLocks noGrp="1"/>
          </p:cNvSpPr>
          <p:nvPr>
            <p:ph type="body" idx="1"/>
          </p:nvPr>
        </p:nvSpPr>
        <p:spPr>
          <a:xfrm>
            <a:off x="2843808" y="1203598"/>
            <a:ext cx="5125451" cy="20916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hr-HR" b="1" dirty="0" smtClean="0"/>
              <a:t>Plakat s karticama pojmova i popisom institucija na oglasnoj ploči kod zbornice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hr-HR" b="1" dirty="0" smtClean="0"/>
              <a:t>Vijest na web stranici škole s prikupljenim materijalima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hr-HR" b="1" dirty="0" smtClean="0"/>
              <a:t>Prikupljeni materijali snimljeni u mape učenika na serveru „Rješenja”</a:t>
            </a:r>
            <a:endParaRPr dirty="0"/>
          </a:p>
        </p:txBody>
      </p:sp>
      <p:sp>
        <p:nvSpPr>
          <p:cNvPr id="451" name="Google Shape;451;p22"/>
          <p:cNvSpPr txBox="1">
            <a:spLocks noGrp="1"/>
          </p:cNvSpPr>
          <p:nvPr>
            <p:ph type="title"/>
          </p:nvPr>
        </p:nvSpPr>
        <p:spPr>
          <a:xfrm>
            <a:off x="144074" y="559475"/>
            <a:ext cx="2195677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800" b="1" dirty="0" smtClean="0"/>
              <a:t>REZULTATI RADA</a:t>
            </a:r>
            <a:endParaRPr sz="2800" b="1" dirty="0"/>
          </a:p>
        </p:txBody>
      </p:sp>
      <p:sp>
        <p:nvSpPr>
          <p:cNvPr id="453" name="Google Shape;453;p22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17484" y="3474335"/>
            <a:ext cx="1127202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6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solidFill>
                  <a:schemeClr val="tx1">
                    <a:lumMod val="50000"/>
                  </a:schemeClr>
                </a:solidFill>
              </a:rPr>
              <a:t>Tjedan </a:t>
            </a:r>
            <a:r>
              <a:rPr lang="hr-HR" dirty="0" err="1" smtClean="0">
                <a:solidFill>
                  <a:schemeClr val="tx1">
                    <a:lumMod val="50000"/>
                  </a:schemeClr>
                </a:solidFill>
              </a:rPr>
              <a:t>cjeloživotnog</a:t>
            </a:r>
            <a:r>
              <a:rPr lang="hr-HR" dirty="0" smtClean="0">
                <a:solidFill>
                  <a:schemeClr val="tx1">
                    <a:lumMod val="50000"/>
                  </a:schemeClr>
                </a:solidFill>
              </a:rPr>
              <a:t> učenja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95" name="Google Shape;395;p16"/>
          <p:cNvSpPr txBox="1">
            <a:spLocks noGrp="1"/>
          </p:cNvSpPr>
          <p:nvPr>
            <p:ph type="body" idx="2"/>
          </p:nvPr>
        </p:nvSpPr>
        <p:spPr>
          <a:xfrm>
            <a:off x="467544" y="3795886"/>
            <a:ext cx="3528392" cy="9361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000" b="1" dirty="0" err="1" smtClean="0">
                <a:solidFill>
                  <a:schemeClr val="accent5">
                    <a:lumMod val="75000"/>
                  </a:schemeClr>
                </a:solidFill>
              </a:rPr>
              <a:t>Međupredmetne</a:t>
            </a:r>
            <a:r>
              <a:rPr lang="hr-HR" sz="1000" b="1" dirty="0" smtClean="0">
                <a:solidFill>
                  <a:schemeClr val="accent5">
                    <a:lumMod val="75000"/>
                  </a:schemeClr>
                </a:solidFill>
              </a:rPr>
              <a:t> teme i očekivanja: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000" b="1" dirty="0" smtClean="0">
                <a:solidFill>
                  <a:schemeClr val="accent5">
                    <a:lumMod val="75000"/>
                  </a:schemeClr>
                </a:solidFill>
              </a:rPr>
              <a:t>Osobni i socijalni razvoj: A.4.4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000" b="1" dirty="0" smtClean="0">
                <a:solidFill>
                  <a:schemeClr val="accent5">
                    <a:lumMod val="75000"/>
                  </a:schemeClr>
                </a:solidFill>
              </a:rPr>
              <a:t>Poduzetništvo: A.4.3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000" b="1" dirty="0" smtClean="0">
                <a:solidFill>
                  <a:schemeClr val="accent5">
                    <a:lumMod val="75000"/>
                  </a:schemeClr>
                </a:solidFill>
              </a:rPr>
              <a:t>Učiti kako učiti: C.4./5.3.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1000" b="1" dirty="0" smtClean="0">
                <a:solidFill>
                  <a:schemeClr val="accent5">
                    <a:lumMod val="75000"/>
                  </a:schemeClr>
                </a:solidFill>
              </a:rPr>
              <a:t>Program profesionalnog informiranja i usmjeravanja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2BDC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dirty="0">
              <a:solidFill>
                <a:srgbClr val="02BDC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02BDC7"/>
              </a:solidFill>
            </a:endParaRPr>
          </a:p>
        </p:txBody>
      </p:sp>
      <p:sp>
        <p:nvSpPr>
          <p:cNvPr id="396" name="Google Shape;396;p16"/>
          <p:cNvSpPr txBox="1">
            <a:spLocks noGrp="1"/>
          </p:cNvSpPr>
          <p:nvPr>
            <p:ph type="body" idx="1"/>
          </p:nvPr>
        </p:nvSpPr>
        <p:spPr>
          <a:xfrm>
            <a:off x="2987824" y="771550"/>
            <a:ext cx="5760640" cy="26642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Što je </a:t>
            </a:r>
            <a:r>
              <a:rPr lang="hr-HR" b="1" dirty="0" err="1" smtClean="0">
                <a:solidFill>
                  <a:schemeClr val="tx1">
                    <a:lumMod val="50000"/>
                  </a:schemeClr>
                </a:solidFill>
              </a:rPr>
              <a:t>cjeloživotno</a:t>
            </a: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 učenje?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Zašto je ono važno?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Kakvo je to neformalno obrazovanje?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Što je to </a:t>
            </a:r>
            <a:r>
              <a:rPr lang="hr-HR" b="1" dirty="0" err="1" smtClean="0">
                <a:solidFill>
                  <a:schemeClr val="tx1">
                    <a:lumMod val="50000"/>
                  </a:schemeClr>
                </a:solidFill>
              </a:rPr>
              <a:t>osposobljvanje</a:t>
            </a: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?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Kako se možemo obrazovati tijekom cijelog života?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r-HR" b="1" dirty="0" smtClean="0">
                <a:solidFill>
                  <a:schemeClr val="tx1">
                    <a:lumMod val="50000"/>
                  </a:schemeClr>
                </a:solidFill>
              </a:rPr>
              <a:t>Istraživanje: seminari, tečajevi … 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tx1">
                  <a:lumMod val="5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tx1">
                  <a:lumMod val="5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2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98" name="Google Shape;398;p16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363839"/>
            <a:ext cx="1105046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7"/>
          <p:cNvSpPr txBox="1">
            <a:spLocks noGrp="1"/>
          </p:cNvSpPr>
          <p:nvPr>
            <p:ph type="ctrTitle" idx="4294967295"/>
          </p:nvPr>
        </p:nvSpPr>
        <p:spPr>
          <a:xfrm>
            <a:off x="2123728" y="605326"/>
            <a:ext cx="5729604" cy="137582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4800" dirty="0" smtClean="0">
                <a:solidFill>
                  <a:schemeClr val="tx1">
                    <a:lumMod val="50000"/>
                  </a:schemeClr>
                </a:solidFill>
              </a:rPr>
              <a:t>Što je </a:t>
            </a:r>
            <a:r>
              <a:rPr lang="hr-HR" sz="4800" dirty="0" err="1" smtClean="0">
                <a:solidFill>
                  <a:schemeClr val="tx1">
                    <a:lumMod val="50000"/>
                  </a:schemeClr>
                </a:solidFill>
              </a:rPr>
              <a:t>cjeloživotno</a:t>
            </a:r>
            <a:r>
              <a:rPr lang="hr-HR" sz="4800" dirty="0" smtClean="0">
                <a:solidFill>
                  <a:schemeClr val="tx1">
                    <a:lumMod val="50000"/>
                  </a:schemeClr>
                </a:solidFill>
              </a:rPr>
              <a:t> učenje?</a:t>
            </a:r>
            <a:endParaRPr sz="4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04" name="Google Shape;404;p17"/>
          <p:cNvSpPr txBox="1">
            <a:spLocks noGrp="1"/>
          </p:cNvSpPr>
          <p:nvPr>
            <p:ph type="subTitle" idx="4294967295"/>
          </p:nvPr>
        </p:nvSpPr>
        <p:spPr>
          <a:xfrm>
            <a:off x="685800" y="2139702"/>
            <a:ext cx="6406480" cy="24482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vi-VN" sz="2400" b="1" dirty="0" smtClean="0">
                <a:solidFill>
                  <a:schemeClr val="bg1"/>
                </a:solidFill>
              </a:rPr>
              <a:t>“</a:t>
            </a:r>
            <a:r>
              <a:rPr lang="hr-HR" sz="2400" b="1" dirty="0" smtClean="0">
                <a:solidFill>
                  <a:schemeClr val="bg1"/>
                </a:solidFill>
              </a:rPr>
              <a:t>S</a:t>
            </a:r>
            <a:r>
              <a:rPr lang="vi-VN" sz="2400" b="1" dirty="0" smtClean="0">
                <a:solidFill>
                  <a:schemeClr val="bg1"/>
                </a:solidFill>
              </a:rPr>
              <a:t>vak</a:t>
            </a:r>
            <a:r>
              <a:rPr lang="hr-HR" sz="2400" b="1" dirty="0" smtClean="0">
                <a:solidFill>
                  <a:schemeClr val="bg1"/>
                </a:solidFill>
              </a:rPr>
              <a:t>a</a:t>
            </a:r>
            <a:r>
              <a:rPr lang="vi-VN" sz="2400" b="1" dirty="0" smtClean="0">
                <a:solidFill>
                  <a:schemeClr val="bg1"/>
                </a:solidFill>
              </a:rPr>
              <a:t> </a:t>
            </a:r>
            <a:r>
              <a:rPr lang="vi-VN" sz="2400" b="1" dirty="0">
                <a:solidFill>
                  <a:schemeClr val="bg1"/>
                </a:solidFill>
              </a:rPr>
              <a:t>aktivnost učenja tijekom </a:t>
            </a:r>
            <a:r>
              <a:rPr lang="hr-HR" sz="2400" b="1" dirty="0" smtClean="0">
                <a:solidFill>
                  <a:schemeClr val="bg1"/>
                </a:solidFill>
              </a:rPr>
              <a:t>                          </a:t>
            </a:r>
            <a:r>
              <a:rPr lang="vi-VN" sz="2400" b="1" dirty="0" smtClean="0">
                <a:solidFill>
                  <a:schemeClr val="bg1"/>
                </a:solidFill>
              </a:rPr>
              <a:t>cijeloga </a:t>
            </a:r>
            <a:r>
              <a:rPr lang="vi-VN" sz="2400" b="1" dirty="0">
                <a:solidFill>
                  <a:schemeClr val="bg1"/>
                </a:solidFill>
              </a:rPr>
              <a:t>života radi unaprjeđenja </a:t>
            </a:r>
            <a:r>
              <a:rPr lang="hr-HR" sz="2400" b="1" dirty="0">
                <a:solidFill>
                  <a:schemeClr val="bg1"/>
                </a:solidFill>
              </a:rPr>
              <a:t> </a:t>
            </a:r>
            <a:r>
              <a:rPr lang="hr-HR" sz="2400" b="1" dirty="0" smtClean="0">
                <a:solidFill>
                  <a:schemeClr val="bg1"/>
                </a:solidFill>
              </a:rPr>
              <a:t>                  </a:t>
            </a:r>
            <a:r>
              <a:rPr lang="vi-VN" sz="2400" b="1" dirty="0" smtClean="0">
                <a:solidFill>
                  <a:schemeClr val="bg1"/>
                </a:solidFill>
              </a:rPr>
              <a:t>znanja</a:t>
            </a:r>
            <a:r>
              <a:rPr lang="vi-VN" sz="2400" b="1" dirty="0">
                <a:solidFill>
                  <a:schemeClr val="bg1"/>
                </a:solidFill>
              </a:rPr>
              <a:t>, vještina i kompetencija u </a:t>
            </a:r>
            <a:r>
              <a:rPr lang="hr-HR" sz="2400" b="1" dirty="0" smtClean="0">
                <a:solidFill>
                  <a:schemeClr val="bg1"/>
                </a:solidFill>
              </a:rPr>
              <a:t>                   </a:t>
            </a:r>
            <a:r>
              <a:rPr lang="vi-VN" sz="2400" b="1" dirty="0" smtClean="0">
                <a:solidFill>
                  <a:schemeClr val="bg1"/>
                </a:solidFill>
              </a:rPr>
              <a:t>okviru </a:t>
            </a:r>
            <a:r>
              <a:rPr lang="vi-VN" sz="2400" b="1" dirty="0">
                <a:solidFill>
                  <a:schemeClr val="bg1"/>
                </a:solidFill>
              </a:rPr>
              <a:t>osobnoga, </a:t>
            </a:r>
            <a:r>
              <a:rPr lang="vi-VN" sz="2400" b="1" dirty="0" smtClean="0">
                <a:solidFill>
                  <a:schemeClr val="bg1"/>
                </a:solidFill>
              </a:rPr>
              <a:t>građanskog,</a:t>
            </a:r>
            <a:r>
              <a:rPr lang="hr-HR" sz="2400" b="1" dirty="0" smtClean="0">
                <a:solidFill>
                  <a:schemeClr val="bg1"/>
                </a:solidFill>
              </a:rPr>
              <a:t>            </a:t>
            </a:r>
            <a:r>
              <a:rPr lang="vi-VN" sz="2400" b="1" dirty="0" smtClean="0">
                <a:solidFill>
                  <a:schemeClr val="bg1"/>
                </a:solidFill>
              </a:rPr>
              <a:t>društvenog </a:t>
            </a:r>
            <a:r>
              <a:rPr lang="vi-VN" sz="2400" b="1" dirty="0">
                <a:solidFill>
                  <a:schemeClr val="bg1"/>
                </a:solidFill>
              </a:rPr>
              <a:t>ili profesionalnog djelovanja pojedinca”</a:t>
            </a:r>
            <a:r>
              <a:rPr lang="vi-VN" sz="2400" dirty="0">
                <a:solidFill>
                  <a:schemeClr val="bg1"/>
                </a:solidFill>
              </a:rPr>
              <a:t>.</a:t>
            </a:r>
            <a:endParaRPr sz="2400" dirty="0">
              <a:solidFill>
                <a:schemeClr val="bg1"/>
              </a:solidFill>
            </a:endParaRPr>
          </a:p>
        </p:txBody>
      </p:sp>
      <p:pic>
        <p:nvPicPr>
          <p:cNvPr id="405" name="Google Shape;405;p17" descr="photo-1434030216411-0b793f4b417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5150" y="1981150"/>
            <a:ext cx="2071500" cy="20715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406" name="Google Shape;406;p1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37"/>
          <p:cNvSpPr/>
          <p:nvPr/>
        </p:nvSpPr>
        <p:spPr>
          <a:xfrm>
            <a:off x="3995936" y="1127419"/>
            <a:ext cx="3855147" cy="3001276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chemeClr val="tx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37"/>
          <p:cNvSpPr/>
          <p:nvPr/>
        </p:nvSpPr>
        <p:spPr>
          <a:xfrm>
            <a:off x="4054525" y="1286800"/>
            <a:ext cx="3532500" cy="22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rgbClr val="A6BCC9"/>
                </a:solidFill>
                <a:latin typeface="Roboto Slab Light"/>
                <a:ea typeface="Roboto Slab Light"/>
                <a:cs typeface="Roboto Slab Light"/>
                <a:sym typeface="Roboto Slab Light"/>
              </a:rPr>
              <a:t>Place your screenshot here</a:t>
            </a:r>
            <a:endParaRPr sz="1000" dirty="0">
              <a:solidFill>
                <a:srgbClr val="A6BCC9"/>
              </a:solidFill>
              <a:latin typeface="Roboto Slab Light"/>
              <a:ea typeface="Roboto Slab Light"/>
              <a:cs typeface="Roboto Slab Light"/>
              <a:sym typeface="Roboto Slab Light"/>
            </a:endParaRPr>
          </a:p>
        </p:txBody>
      </p:sp>
      <p:sp>
        <p:nvSpPr>
          <p:cNvPr id="587" name="Google Shape;587;p37"/>
          <p:cNvSpPr txBox="1">
            <a:spLocks noGrp="1"/>
          </p:cNvSpPr>
          <p:nvPr>
            <p:ph type="body" idx="4294967295"/>
          </p:nvPr>
        </p:nvSpPr>
        <p:spPr>
          <a:xfrm>
            <a:off x="611560" y="1814308"/>
            <a:ext cx="3096344" cy="17281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hr-HR" sz="2400" dirty="0" smtClean="0">
                <a:solidFill>
                  <a:schemeClr val="tx1">
                    <a:lumMod val="50000"/>
                  </a:schemeClr>
                </a:solidFill>
                <a:latin typeface="Roboto Slab Light"/>
                <a:ea typeface="Roboto Slab Light"/>
                <a:cs typeface="Roboto Slab Light"/>
                <a:sym typeface="Roboto Slab Light"/>
              </a:rPr>
              <a:t>13.Tjedan </a:t>
            </a:r>
            <a:r>
              <a:rPr lang="hr-HR" sz="2400" dirty="0" err="1" smtClean="0">
                <a:solidFill>
                  <a:schemeClr val="tx1">
                    <a:lumMod val="50000"/>
                  </a:schemeClr>
                </a:solidFill>
                <a:latin typeface="Roboto Slab Light"/>
                <a:ea typeface="Roboto Slab Light"/>
                <a:cs typeface="Roboto Slab Light"/>
                <a:sym typeface="Roboto Slab Light"/>
              </a:rPr>
              <a:t>cjeloživotnog</a:t>
            </a:r>
            <a:r>
              <a:rPr lang="hr-HR" sz="2400" dirty="0" smtClean="0">
                <a:solidFill>
                  <a:schemeClr val="tx1">
                    <a:lumMod val="50000"/>
                  </a:schemeClr>
                </a:solidFill>
                <a:latin typeface="Roboto Slab Light"/>
                <a:ea typeface="Roboto Slab Light"/>
                <a:cs typeface="Roboto Slab Light"/>
                <a:sym typeface="Roboto Slab Light"/>
              </a:rPr>
              <a:t> učenja se obilježava od 30.9. do 6.10.2109.</a:t>
            </a:r>
          </a:p>
        </p:txBody>
      </p:sp>
      <p:sp>
        <p:nvSpPr>
          <p:cNvPr id="588" name="Google Shape;588;p3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2" name="Slika 1" descr="Home - Tjedan cjeloživotnog učenja - Google Chrome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2" t="15573" r="27143" b="9367"/>
          <a:stretch/>
        </p:blipFill>
        <p:spPr>
          <a:xfrm>
            <a:off x="4121290" y="1286800"/>
            <a:ext cx="3600400" cy="2255700"/>
          </a:xfrm>
          <a:prstGeom prst="rect">
            <a:avLst/>
          </a:prstGeom>
          <a:ln>
            <a:solidFill>
              <a:schemeClr val="tx1">
                <a:lumMod val="50000"/>
              </a:schemeClr>
            </a:solidFill>
          </a:ln>
        </p:spPr>
      </p:pic>
      <p:sp>
        <p:nvSpPr>
          <p:cNvPr id="7" name="Google Shape;587;p37"/>
          <p:cNvSpPr txBox="1">
            <a:spLocks/>
          </p:cNvSpPr>
          <p:nvPr/>
        </p:nvSpPr>
        <p:spPr>
          <a:xfrm>
            <a:off x="395536" y="4083918"/>
            <a:ext cx="4608512" cy="692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indent="0" algn="ctr">
              <a:buFont typeface="Lato Light"/>
              <a:buNone/>
            </a:pPr>
            <a:r>
              <a:rPr lang="hr-HR" dirty="0" smtClean="0">
                <a:solidFill>
                  <a:srgbClr val="00B0F0"/>
                </a:solidFill>
              </a:rPr>
              <a:t>http://www.cjelozivotno-ucenje.hr</a:t>
            </a:r>
            <a:endParaRPr lang="hr-H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8"/>
          <p:cNvSpPr txBox="1">
            <a:spLocks noGrp="1"/>
          </p:cNvSpPr>
          <p:nvPr>
            <p:ph type="ctrTitle"/>
          </p:nvPr>
        </p:nvSpPr>
        <p:spPr>
          <a:xfrm>
            <a:off x="2794513" y="1779662"/>
            <a:ext cx="3600400" cy="159184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b="1" dirty="0" smtClean="0">
                <a:solidFill>
                  <a:schemeClr val="accent5">
                    <a:lumMod val="75000"/>
                  </a:schemeClr>
                </a:solidFill>
              </a:rPr>
              <a:t>KAKVO JE TO NEFORMALNO OBRAZOVANJE ?</a:t>
            </a:r>
            <a:endParaRPr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9"/>
          <p:cNvSpPr txBox="1">
            <a:spLocks noGrp="1"/>
          </p:cNvSpPr>
          <p:nvPr>
            <p:ph type="body" idx="1"/>
          </p:nvPr>
        </p:nvSpPr>
        <p:spPr>
          <a:xfrm>
            <a:off x="774238" y="1491630"/>
            <a:ext cx="7670173" cy="29523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hr-HR" sz="2400" b="1" i="0" dirty="0"/>
              <a:t>S</a:t>
            </a:r>
            <a:r>
              <a:rPr lang="hr-HR" sz="2400" b="1" i="0" dirty="0" smtClean="0"/>
              <a:t>vaki </a:t>
            </a:r>
            <a:r>
              <a:rPr lang="hr-HR" sz="2400" b="1" i="0" dirty="0"/>
              <a:t>oblik obrazovanja koji ne dovodi do stjecanja novih kvalifikacija, odnosno novih diploma ili napredovanja na kvalifikacijskoj ljestvici. </a:t>
            </a:r>
            <a:endParaRPr lang="hr-HR" sz="2400" b="1" i="0" dirty="0" smtClean="0"/>
          </a:p>
          <a:p>
            <a:pPr marL="0" lvl="0" indent="0">
              <a:spcAft>
                <a:spcPts val="1000"/>
              </a:spcAft>
              <a:buNone/>
            </a:pPr>
            <a:r>
              <a:rPr lang="hr-HR" sz="2400" b="1" i="0" dirty="0" smtClean="0"/>
              <a:t>Označava </a:t>
            </a:r>
            <a:r>
              <a:rPr lang="hr-HR" sz="2400" b="1" i="0" dirty="0"/>
              <a:t>organizirane procese učenja usmjerene na osposobljavanje odraslih osoba za rad, za različite socijalne aktivnosti te za osobni </a:t>
            </a:r>
            <a:r>
              <a:rPr lang="hr-HR" sz="2400" b="1" i="0" dirty="0" smtClean="0"/>
              <a:t>razvoj</a:t>
            </a:r>
            <a:r>
              <a:rPr lang="en" sz="2400" b="1" dirty="0" smtClean="0"/>
              <a:t>.</a:t>
            </a:r>
            <a:endParaRPr sz="2400" b="1" dirty="0"/>
          </a:p>
        </p:txBody>
      </p:sp>
      <p:sp>
        <p:nvSpPr>
          <p:cNvPr id="418" name="Google Shape;418;p1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8"/>
          <p:cNvSpPr txBox="1">
            <a:spLocks noGrp="1"/>
          </p:cNvSpPr>
          <p:nvPr>
            <p:ph type="ctrTitle"/>
          </p:nvPr>
        </p:nvSpPr>
        <p:spPr>
          <a:xfrm>
            <a:off x="2425142" y="1851670"/>
            <a:ext cx="4320480" cy="107195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800" b="1" dirty="0" smtClean="0">
                <a:solidFill>
                  <a:schemeClr val="accent5">
                    <a:lumMod val="75000"/>
                  </a:schemeClr>
                </a:solidFill>
              </a:rPr>
              <a:t>ŠTO JE TO OSPOSOBLJAVANJE?</a:t>
            </a:r>
            <a:endParaRPr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5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9"/>
          <p:cNvSpPr txBox="1">
            <a:spLocks noGrp="1"/>
          </p:cNvSpPr>
          <p:nvPr>
            <p:ph type="body" idx="1"/>
          </p:nvPr>
        </p:nvSpPr>
        <p:spPr>
          <a:xfrm>
            <a:off x="774238" y="1347614"/>
            <a:ext cx="7670173" cy="31683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vi-VN" sz="2000" b="1" i="0" dirty="0"/>
              <a:t>Sustavno poučavanje koje razvija kompetencije potrebne za primjereno izvršavanje određenih zadaća. Rezultat su vježbanja socijalnih, kognitivnih ili motoričkih vještina. Najčešće je povezano uz stručne i praktične vještine. Razlikuje se od obrazovanja. Za isto značenje koriste se i termini izobrazba, obuka i trening. </a:t>
            </a:r>
            <a:endParaRPr lang="hr-HR" sz="2000" b="1" i="0" dirty="0" smtClean="0"/>
          </a:p>
          <a:p>
            <a:pPr marL="0" lvl="0" indent="0">
              <a:spcAft>
                <a:spcPts val="1000"/>
              </a:spcAft>
              <a:buNone/>
            </a:pPr>
            <a:r>
              <a:rPr lang="vi-VN" sz="2000" b="1" i="0" dirty="0" smtClean="0"/>
              <a:t>Stjecanje </a:t>
            </a:r>
            <a:r>
              <a:rPr lang="vi-VN" sz="2000" b="1" i="0" dirty="0"/>
              <a:t>teorijskog i praktičnog znanja potrebnog za obavljanje jednostavnijih poslova u nekom zanimanju putem kraćih programa. Provodi se nakon obveznog obrazovanja.</a:t>
            </a:r>
            <a:endParaRPr sz="2000" b="1" i="0" dirty="0"/>
          </a:p>
        </p:txBody>
      </p:sp>
      <p:sp>
        <p:nvSpPr>
          <p:cNvPr id="418" name="Google Shape;418;p1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43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0"/>
          <p:cNvSpPr txBox="1">
            <a:spLocks noGrp="1"/>
          </p:cNvSpPr>
          <p:nvPr>
            <p:ph type="title"/>
          </p:nvPr>
        </p:nvSpPr>
        <p:spPr>
          <a:xfrm>
            <a:off x="335499" y="552886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r-HR" b="1" dirty="0" smtClean="0"/>
              <a:t>KAKO SE MOŽEMO OBRAZOVATI TIJEKOM CIJELOG ŽIVOTA?</a:t>
            </a:r>
            <a:endParaRPr b="1" dirty="0"/>
          </a:p>
        </p:txBody>
      </p:sp>
      <p:sp>
        <p:nvSpPr>
          <p:cNvPr id="424" name="Google Shape;424;p20"/>
          <p:cNvSpPr txBox="1">
            <a:spLocks noGrp="1"/>
          </p:cNvSpPr>
          <p:nvPr>
            <p:ph type="body" idx="1"/>
          </p:nvPr>
        </p:nvSpPr>
        <p:spPr>
          <a:xfrm>
            <a:off x="3059832" y="699542"/>
            <a:ext cx="5292300" cy="23042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lvl="0" indent="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hr-HR" b="1" dirty="0" smtClean="0">
                <a:solidFill>
                  <a:srgbClr val="0070C0"/>
                </a:solidFill>
              </a:rPr>
              <a:t>ISTRAŽIVANJE U PARU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ts val="2000"/>
              <a:buFont typeface="Arial" panose="020B0604020202020204" pitchFamily="34" charset="0"/>
              <a:buChar char="•"/>
            </a:pPr>
            <a:r>
              <a:rPr lang="hr-HR" dirty="0" smtClean="0"/>
              <a:t>Pronađite institucije, udruge, organizacije i slične ustanove koje pružaju različite oblike obrazovanja odraslih.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accent5">
                  <a:lumMod val="75000"/>
                </a:schemeClr>
              </a:buClr>
              <a:buSzPts val="2000"/>
              <a:buFont typeface="Arial" panose="020B0604020202020204" pitchFamily="34" charset="0"/>
              <a:buChar char="•"/>
            </a:pPr>
            <a:r>
              <a:rPr lang="hr-HR" dirty="0" smtClean="0"/>
              <a:t>U </a:t>
            </a:r>
            <a:r>
              <a:rPr lang="hr-HR" dirty="0" err="1" smtClean="0"/>
              <a:t>wordu</a:t>
            </a:r>
            <a:r>
              <a:rPr lang="hr-HR" dirty="0" smtClean="0"/>
              <a:t> napravite njihov popis koji sadrži: naziv, adresu te oblike obrazovanja koje nude</a:t>
            </a:r>
            <a:endParaRPr dirty="0"/>
          </a:p>
        </p:txBody>
      </p:sp>
      <p:sp>
        <p:nvSpPr>
          <p:cNvPr id="425" name="Google Shape;425;p20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5" name="Google Shape;424;p20"/>
          <p:cNvSpPr txBox="1">
            <a:spLocks/>
          </p:cNvSpPr>
          <p:nvPr/>
        </p:nvSpPr>
        <p:spPr>
          <a:xfrm>
            <a:off x="1763688" y="3435846"/>
            <a:ext cx="5292300" cy="10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indent="0">
              <a:spcBef>
                <a:spcPts val="1000"/>
              </a:spcBef>
              <a:spcAft>
                <a:spcPts val="1000"/>
              </a:spcAft>
              <a:buFont typeface="Lato Light"/>
              <a:buNone/>
            </a:pPr>
            <a:r>
              <a:rPr lang="vi-VN" dirty="0" smtClean="0">
                <a:solidFill>
                  <a:schemeClr val="accent2">
                    <a:lumMod val="75000"/>
                  </a:schemeClr>
                </a:solidFill>
              </a:rPr>
              <a:t>Jedan par će izraditi kartice s pojašnjenjem pojmova vezanih za cjeloživotno učenje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vi-VN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nt template">
  <a:themeElements>
    <a:clrScheme name="Custom 347">
      <a:dk1>
        <a:srgbClr val="4A5C65"/>
      </a:dk1>
      <a:lt1>
        <a:srgbClr val="FFFFFF"/>
      </a:lt1>
      <a:dk2>
        <a:srgbClr val="A6BCC9"/>
      </a:dk2>
      <a:lt2>
        <a:srgbClr val="DEE9F2"/>
      </a:lt2>
      <a:accent1>
        <a:srgbClr val="02BDC7"/>
      </a:accent1>
      <a:accent2>
        <a:srgbClr val="FFB600"/>
      </a:accent2>
      <a:accent3>
        <a:srgbClr val="FF9755"/>
      </a:accent3>
      <a:accent4>
        <a:srgbClr val="FD6C68"/>
      </a:accent4>
      <a:accent5>
        <a:srgbClr val="FC4067"/>
      </a:accent5>
      <a:accent6>
        <a:srgbClr val="A6BCC9"/>
      </a:accent6>
      <a:hlink>
        <a:srgbClr val="02BDC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352</Words>
  <Application>Microsoft Office PowerPoint</Application>
  <PresentationFormat>Prikaz na zaslonu (16:9)</PresentationFormat>
  <Paragraphs>45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Kent template</vt:lpstr>
      <vt:lpstr>TJEDAN CJELOŽIVOTNOG UČENJA</vt:lpstr>
      <vt:lpstr>Tjedan cjeloživotnog učenja</vt:lpstr>
      <vt:lpstr>Što je cjeloživotno učenje?</vt:lpstr>
      <vt:lpstr>PowerPointova prezentacija</vt:lpstr>
      <vt:lpstr>KAKVO JE TO NEFORMALNO OBRAZOVANJE ?</vt:lpstr>
      <vt:lpstr>PowerPointova prezentacija</vt:lpstr>
      <vt:lpstr>ŠTO JE TO OSPOSOBLJAVANJE?</vt:lpstr>
      <vt:lpstr>PowerPointova prezentacija</vt:lpstr>
      <vt:lpstr>KAKO SE MOŽEMO OBRAZOVATI TIJEKOM CIJELOG ŽIVOTA?</vt:lpstr>
      <vt:lpstr>REZULTATI RADA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Antonio</dc:creator>
  <cp:lastModifiedBy>Antonio</cp:lastModifiedBy>
  <cp:revision>16</cp:revision>
  <dcterms:modified xsi:type="dcterms:W3CDTF">2019-10-02T06:49:00Z</dcterms:modified>
</cp:coreProperties>
</file>