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88" r:id="rId2"/>
    <p:sldId id="286" r:id="rId3"/>
    <p:sldId id="382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8" r:id="rId13"/>
    <p:sldId id="289" r:id="rId14"/>
    <p:sldId id="301" r:id="rId15"/>
    <p:sldId id="300" r:id="rId16"/>
    <p:sldId id="378" r:id="rId17"/>
    <p:sldId id="363" r:id="rId18"/>
    <p:sldId id="364" r:id="rId19"/>
    <p:sldId id="375" r:id="rId20"/>
    <p:sldId id="3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0AE1C-0BE1-8569-87EC-32738D8050D7}" v="69" dt="2019-06-15T17:14:40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70D5-5B3F-4703-8DAB-7B59AA5089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227A-A425-452F-BA7C-97ED9AD072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190A31A-DCFE-4E4D-910C-5D3DB867B4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8243669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8000" y="3130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8000" y="1711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8000" y="24210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8000" y="3769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000" y="44784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08000" y="5257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F85AC-11CF-4077-82E6-193589F49C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49C025-04BC-46EF-969A-C5E303F373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A88F491-9ECD-4008-9E69-72470445404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909434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6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5184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16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8100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5184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AC2FEE-70F7-4304-BE8C-3204CDE8A3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C13A2D-40A3-48E3-9F33-03B02F9104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42BDDE8-8E33-48C8-9567-A2887C8292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206250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enoteforteachers.com/en-US/Guides/Collaborating%20in%20the%20classroom%20with%20the%20OneNote%20Class%20Notebook%20Creator" TargetMode="External"/><Relationship Id="rId2" Type="http://schemas.openxmlformats.org/officeDocument/2006/relationships/hyperlink" Target="http://o15.officeredir.microsoft.com/r/rlidOneNoteGuideVideo15?clid=105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kole.hr/wp-content/uploads/2018/12/Strategija-digitalnog-sazrijevanja-cjeloviti-tekst.pdf" TargetMode="External"/><Relationship Id="rId2" Type="http://schemas.openxmlformats.org/officeDocument/2006/relationships/hyperlink" Target="https://www.medijskapismenost.hr/ucitelji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FD87-6992-4A20-A15D-06D607C92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Kako </a:t>
            </a:r>
            <a:r>
              <a:rPr lang="en-US" dirty="0" err="1"/>
              <a:t>napravti</a:t>
            </a:r>
            <a:r>
              <a:rPr lang="en-US" dirty="0"/>
              <a:t> 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bilježnicE</a:t>
            </a:r>
            <a:r>
              <a:rPr lang="en-US" dirty="0"/>
              <a:t> za </a:t>
            </a:r>
            <a:r>
              <a:rPr lang="en-US" dirty="0" err="1"/>
              <a:t>učenike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FCE7F-6B34-4FA2-8BFF-29B9B6530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dirty="0" smtClean="0"/>
              <a:t>16. </a:t>
            </a:r>
            <a:r>
              <a:rPr lang="hr-HR" dirty="0"/>
              <a:t>r</a:t>
            </a:r>
            <a:r>
              <a:rPr lang="hr-HR" dirty="0" smtClean="0"/>
              <a:t>ujna 2016.</a:t>
            </a:r>
          </a:p>
          <a:p>
            <a:endParaRPr lang="hr-HR" dirty="0"/>
          </a:p>
          <a:p>
            <a:r>
              <a:rPr lang="hr-HR" smtClean="0"/>
              <a:t>                                                                Božana Tenji</a:t>
            </a: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5664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7741D33-5D91-40B7-AC21-A1BF0D24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E3C916-0D2D-4D75-9545-83535E97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26DE324-9FDC-4B0D-8F13-C71998E3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8" y="522515"/>
            <a:ext cx="10427921" cy="58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7243517-D5E1-4F3D-AB57-E7DF4C95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64146"/>
              </p:ext>
            </p:extLst>
          </p:nvPr>
        </p:nvGraphicFramePr>
        <p:xfrm>
          <a:off x="957943" y="1291770"/>
          <a:ext cx="7211914" cy="13037683"/>
        </p:xfrm>
        <a:graphic>
          <a:graphicData uri="http://schemas.openxmlformats.org/drawingml/2006/table">
            <a:tbl>
              <a:tblPr/>
              <a:tblGrid>
                <a:gridCol w="3605957">
                  <a:extLst>
                    <a:ext uri="{9D8B030D-6E8A-4147-A177-3AD203B41FA5}">
                      <a16:colId xmlns:a16="http://schemas.microsoft.com/office/drawing/2014/main" val="3759043406"/>
                    </a:ext>
                  </a:extLst>
                </a:gridCol>
                <a:gridCol w="3605957">
                  <a:extLst>
                    <a:ext uri="{9D8B030D-6E8A-4147-A177-3AD203B41FA5}">
                      <a16:colId xmlns:a16="http://schemas.microsoft.com/office/drawing/2014/main" val="3217211928"/>
                    </a:ext>
                  </a:extLst>
                </a:gridCol>
              </a:tblGrid>
              <a:tr h="130376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Segoe UI Semilight" panose="020B0402040204020203" pitchFamily="34" charset="0"/>
                        </a:rPr>
                        <a:t>OneNote </a:t>
                      </a:r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Calibri" panose="020F0502020204030204" pitchFamily="34" charset="0"/>
                        </a:rPr>
                        <a:t>je vaša vlastita digitalna bilježnica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cs-CZ" sz="1700" b="0" i="0" u="none" strike="noStrike" dirty="0">
                          <a:effectLst/>
                          <a:latin typeface="Segoe UI Symbol" panose="020B0502040204020203" pitchFamily="34" charset="0"/>
                          <a:hlinkClick r:id="rId2"/>
                        </a:rPr>
                        <a:t>▶</a:t>
                      </a:r>
                      <a:r>
                        <a:rPr lang="cs-CZ" sz="1700" b="0" i="0" u="none" strike="noStrike" dirty="0">
                          <a:effectLst/>
                          <a:latin typeface="Segoe UI Semilight" panose="020B0402040204020203" pitchFamily="34" charset="0"/>
                          <a:hlinkClick r:id="rId2"/>
                        </a:rPr>
                        <a:t> Pogledajte dvominutni videozapis</a:t>
                      </a: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60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05409A-8EA6-446B-B2F4-69E8AF8F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71" y="1836965"/>
            <a:ext cx="11321143" cy="4231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>
                <a:latin typeface="Segoe UI Semilight"/>
                <a:cs typeface="Segoe UI Semilight"/>
              </a:rPr>
              <a:t>Digitala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bilježnica</a:t>
            </a:r>
            <a:endParaRPr lang="hr-HR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lang="en-US" altLang="sr-Latn-RS" sz="2400" dirty="0" err="1">
                <a:solidFill>
                  <a:srgbClr val="000000"/>
                </a:solidFill>
                <a:latin typeface="Segoe UI Semilight"/>
                <a:cs typeface="Segoe UI Semilight"/>
              </a:rPr>
              <a:t>B</a:t>
            </a:r>
            <a:r>
              <a:rPr lang="en-US" altLang="sr-Latn-RS" sz="2400" dirty="0" err="1">
                <a:solidFill>
                  <a:srgbClr val="68217A"/>
                </a:solidFill>
                <a:latin typeface="Segoe UI Semilight"/>
                <a:cs typeface="Segoe UI Semilight"/>
              </a:rPr>
              <a:t>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predmet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u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programu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OneNote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organizirana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je u tri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dijela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: </a:t>
            </a:r>
            <a:endParaRPr lang="en-US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privatne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pojedinačni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svakog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dok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vlastitoj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Biblioteka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sadržaja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čitanju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putem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radne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materijale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Prostor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svim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slušateljima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predmeta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služi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korištenje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organiziranje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9F7C136-3045-4CC5-93EE-0EB833BAFBD8}"/>
              </a:ext>
            </a:extLst>
          </p:cNvPr>
          <p:cNvSpPr/>
          <p:nvPr/>
        </p:nvSpPr>
        <p:spPr>
          <a:xfrm>
            <a:off x="2467429" y="1793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http://onenoteforteachers.com/en-US/Guides/Collaborating%20in%20the%20classroom%20with%20the%20OneNote%20Class%20Notebook%20Creator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08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0F4FB2-10F1-46B5-AD90-4E114910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0AD3235-07E1-49F4-91C4-47DFE247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A1B524-3FAC-4C83-B78A-7FE6EDD1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F8CAE-8A99-450B-BC34-7498406AF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po prilagođenom programu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CE7FEC-2971-4354-8129-7EE0374C6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moramo individualizirati nastavu</a:t>
            </a:r>
          </a:p>
        </p:txBody>
      </p:sp>
    </p:spTree>
    <p:extLst>
      <p:ext uri="{BB962C8B-B14F-4D97-AF65-F5344CB8AC3E}">
        <p14:creationId xmlns:p14="http://schemas.microsoft.com/office/powerpoint/2010/main" val="169879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6225F9-F7AC-434D-B164-AE6913354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s posebnim potrebama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B650A3-6FBB-4346-BD04-ECCC221A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753606" cy="538770"/>
          </a:xfrm>
        </p:spPr>
        <p:txBody>
          <a:bodyPr>
            <a:normAutofit/>
          </a:bodyPr>
          <a:lstStyle/>
          <a:p>
            <a:r>
              <a:rPr lang="hr-HR" dirty="0"/>
              <a:t>prilagoditi nastavu potrebama učenika</a:t>
            </a:r>
          </a:p>
        </p:txBody>
      </p:sp>
    </p:spTree>
    <p:extLst>
      <p:ext uri="{BB962C8B-B14F-4D97-AF65-F5344CB8AC3E}">
        <p14:creationId xmlns:p14="http://schemas.microsoft.com/office/powerpoint/2010/main" val="228679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F7250-38CF-4E5B-AC17-DB245AB5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9195"/>
            <a:ext cx="8991600" cy="1645920"/>
          </a:xfrm>
        </p:spPr>
        <p:txBody>
          <a:bodyPr/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8FF17E-0EDC-4659-9504-C8221789E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608" y="2058719"/>
            <a:ext cx="7682519" cy="38044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 Black"/>
              </a:rPr>
              <a:t>Stvorimo digitalne bilježnice za sve svoje razrede i sve učenike jer nam one omogućuju postavljanje  individualiziranih sadržaja za svakoga učenika te bolju suradnju </a:t>
            </a:r>
            <a:r>
              <a:rPr lang="hr-HR" sz="3200">
                <a:solidFill>
                  <a:schemeClr val="bg1"/>
                </a:solidFill>
                <a:latin typeface="Arial Black"/>
              </a:rPr>
              <a:t>i formativno vrednovanje</a:t>
            </a:r>
            <a:endParaRPr lang="hr-HR" sz="3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10468-91F9-4D49-B241-71A86144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653093" cy="5479651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4400" dirty="0"/>
              <a:t>OFFICE 365 za ŠKOLE</a:t>
            </a:r>
            <a:br>
              <a:rPr lang="hr-HR" sz="4400" dirty="0"/>
            </a:br>
            <a:r>
              <a:rPr lang="hr-HR" sz="4400" dirty="0"/>
              <a:t>omogućuje nam </a:t>
            </a: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err="1"/>
              <a:t>IZRADu</a:t>
            </a:r>
            <a:r>
              <a:rPr lang="hr-HR" sz="4400" b="1" dirty="0"/>
              <a:t> digitalnih bilježnica</a:t>
            </a:r>
            <a:br>
              <a:rPr lang="hr-HR" sz="4400" b="1" dirty="0"/>
            </a:br>
            <a:r>
              <a:rPr lang="hr-HR" sz="4400" b="1" dirty="0"/>
              <a:t/>
            </a:r>
            <a:br>
              <a:rPr lang="hr-HR" sz="4400" b="1" dirty="0"/>
            </a:b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197250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8F5C5AF-7DE3-4B9E-9321-8D77EF548DD3}"/>
              </a:ext>
            </a:extLst>
          </p:cNvPr>
          <p:cNvSpPr/>
          <p:nvPr/>
        </p:nvSpPr>
        <p:spPr>
          <a:xfrm>
            <a:off x="2874349" y="992981"/>
            <a:ext cx="459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hlinkClick r:id="rId2"/>
              </a:rPr>
              <a:t>Izvori:</a:t>
            </a:r>
          </a:p>
          <a:p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 https://www.medijskapismenost.hr/ucitelji/</a:t>
            </a:r>
            <a:r>
              <a:rPr lang="hr-HR" dirty="0"/>
              <a:t>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6E137C0-AEA2-4D36-81C4-395668629C7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https://www.e-skole.hr/wp-content/uploads/2018/12/Strategija-digitalnog-sazrijevanja-cjeloviti-tekst.pdf</a:t>
            </a:r>
            <a:r>
              <a:rPr lang="hr-HR" dirty="0"/>
              <a:t>   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98D0953-3F1A-406B-AAE7-DBA99AE6C937}"/>
              </a:ext>
            </a:extLst>
          </p:cNvPr>
          <p:cNvSpPr/>
          <p:nvPr/>
        </p:nvSpPr>
        <p:spPr>
          <a:xfrm>
            <a:off x="3048000" y="4154902"/>
            <a:ext cx="6096000" cy="1200329"/>
          </a:xfrm>
          <a:prstGeom prst="rect">
            <a:avLst/>
          </a:prstGeom>
        </p:spPr>
        <p:txBody>
          <a:bodyPr anchor="t">
            <a:spAutoFit/>
          </a:bodyPr>
          <a:lstStyle/>
          <a:p>
            <a:endParaRPr lang="hr-HR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 M. </a:t>
            </a:r>
            <a:r>
              <a:rPr lang="hr-HR" err="1"/>
              <a:t>Šimunek</a:t>
            </a:r>
            <a:r>
              <a:rPr lang="hr-HR" dirty="0"/>
              <a:t>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54979CD-FECB-47BF-9CDB-513EF9BA433F}"/>
              </a:ext>
            </a:extLst>
          </p:cNvPr>
          <p:cNvSpPr/>
          <p:nvPr/>
        </p:nvSpPr>
        <p:spPr>
          <a:xfrm>
            <a:off x="3048000" y="56106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dirty="0"/>
              <a:t>INDIVIDUALIZACIJA NASTAVE PREMA ODGOJNO-OBRAZOVNIM POTREBAMA UČENIKA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813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95A659D-4328-4B7A-BEAB-232588C4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335" y="-1468450"/>
            <a:ext cx="13900029" cy="78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E75DB5-FC21-4031-8C81-F460934D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B9ED3C-280D-4F5A-A12F-073477A8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25F2C1-4A75-4547-8296-86320E7B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0F3E4E-DC2B-4F7E-9649-8144B017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9827F50-C6A3-4CE6-84E5-7AC52C8D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4A149A7-7296-4E98-ABB4-71DFC435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273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51</Words>
  <Application>Microsoft Office PowerPoint</Application>
  <PresentationFormat>Široki zaslon</PresentationFormat>
  <Paragraphs>30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Segoe UI</vt:lpstr>
      <vt:lpstr>Segoe UI Semilight</vt:lpstr>
      <vt:lpstr>Segoe UI Symbol</vt:lpstr>
      <vt:lpstr>Paket</vt:lpstr>
      <vt:lpstr>Kako napravti digitalnE bilježnicE za učenike</vt:lpstr>
      <vt:lpstr>   OFFICE 365 za ŠKOLE omogućuje nam   IZRADu digitalnih bilježnica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 učenike po prilagođenom programu</vt:lpstr>
      <vt:lpstr>Za učenike s posebnim potrebama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pedagogija</dc:title>
  <dc:creator>Božana Tenji</dc:creator>
  <cp:lastModifiedBy>Božana Tenji</cp:lastModifiedBy>
  <cp:revision>480</cp:revision>
  <dcterms:created xsi:type="dcterms:W3CDTF">2018-12-26T18:30:04Z</dcterms:created>
  <dcterms:modified xsi:type="dcterms:W3CDTF">2021-02-15T16:49:19Z</dcterms:modified>
</cp:coreProperties>
</file>