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61" r:id="rId3"/>
    <p:sldId id="262" r:id="rId4"/>
    <p:sldId id="263" r:id="rId5"/>
    <p:sldId id="264" r:id="rId6"/>
    <p:sldId id="269" r:id="rId7"/>
    <p:sldId id="265" r:id="rId8"/>
    <p:sldId id="270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A1DA0-336B-4B95-80E9-A86F526474A2}" type="datetimeFigureOut">
              <a:rPr lang="hr-HR" smtClean="0"/>
              <a:t>31.5.2023.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187E7-6170-41EE-8D81-B5D9A286CE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523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9F26-B60D-4569-A5F9-1B06AC8B477F}" type="datetime1">
              <a:rPr lang="hr-HR" smtClean="0"/>
              <a:t>31.5.2023.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rgbClr val="002060"/>
                </a:solidFill>
              </a:defRPr>
            </a:lvl1pPr>
          </a:lstStyle>
          <a:p>
            <a:r>
              <a:rPr lang="hr-HR" dirty="0" err="1"/>
              <a:t>Erasmus</a:t>
            </a:r>
            <a:r>
              <a:rPr lang="hr-HR" dirty="0"/>
              <a:t> 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7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ADBB-E09C-432E-B6FE-0C52E9717160}" type="datetime1">
              <a:rPr lang="hr-HR" smtClean="0"/>
              <a:t>31.5.2023.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531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71B78-B2B2-4E97-BCBB-0FE179C9B8DD}" type="datetime1">
              <a:rPr lang="hr-HR" smtClean="0"/>
              <a:t>31.5.2023.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652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3EC-252D-4EA9-B387-467260950B32}" type="datetime1">
              <a:rPr lang="hr-HR" smtClean="0"/>
              <a:t>31.5.2023.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rgbClr val="002060"/>
                </a:solidFill>
              </a:defRPr>
            </a:lvl1pPr>
          </a:lstStyle>
          <a:p>
            <a:r>
              <a:rPr lang="hr-HR" dirty="0" err="1"/>
              <a:t>Erasmus</a:t>
            </a:r>
            <a:r>
              <a:rPr lang="hr-HR" dirty="0"/>
              <a:t> 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05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5F06-DF95-4100-826A-C3C08F2D8E2D}" type="datetime1">
              <a:rPr lang="hr-HR" smtClean="0"/>
              <a:t>31.5.2023.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r>
              <a:rPr lang="hr-HR" dirty="0" err="1"/>
              <a:t>Erasmus</a:t>
            </a:r>
            <a:r>
              <a:rPr lang="hr-HR" dirty="0"/>
              <a:t> 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72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E3F8-649A-423D-ABC5-25A460C7AE8E}" type="datetime1">
              <a:rPr lang="hr-HR" smtClean="0"/>
              <a:t>31.5.2023.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391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F496-1AB4-40AC-8E58-9836E2383629}" type="datetime1">
              <a:rPr lang="hr-HR" smtClean="0"/>
              <a:t>31.5.2023.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29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4CFA-EB3C-49C5-BFAD-31B7691F4A9A}" type="datetime1">
              <a:rPr lang="hr-HR" smtClean="0"/>
              <a:t>31.5.2023.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138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F311-D4AB-4A05-AED3-0437B6B87498}" type="datetime1">
              <a:rPr lang="hr-HR" smtClean="0"/>
              <a:t>31.5.2023.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r-HR"/>
              <a:t>Erasmus +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317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C5B7EF8-FC56-4755-8639-63F77C5D02D8}" type="datetime1">
              <a:rPr lang="hr-HR" smtClean="0"/>
              <a:t>31.5.2023.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Erasmus +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393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C334-331E-4FD2-B530-AC93510B5924}" type="datetime1">
              <a:rPr lang="hr-HR" smtClean="0"/>
              <a:t>31.5.2023.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463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DE8AAB-6908-48CE-8FB4-A6833832F033}" type="datetime1">
              <a:rPr lang="hr-HR" smtClean="0"/>
              <a:t>31.5.2023.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Erasmus 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642AE1-F1B4-4DF8-AB52-A142306012E4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6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adobe.ly/3MKFLnu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905F95BB-C3B9-459B-8F0B-50BC7874E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547" y="1377976"/>
            <a:ext cx="5614903" cy="160338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A1E1ACF-53EC-4765-9A40-264A21327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5191" y="2299040"/>
            <a:ext cx="7891445" cy="1828800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solidFill>
                  <a:srgbClr val="002060"/>
                </a:solidFill>
              </a:rPr>
              <a:t>W.E.B. – </a:t>
            </a:r>
            <a:r>
              <a:rPr lang="hr-HR" sz="4000" b="1" dirty="0" err="1">
                <a:solidFill>
                  <a:srgbClr val="002060"/>
                </a:solidFill>
              </a:rPr>
              <a:t>Work</a:t>
            </a:r>
            <a:r>
              <a:rPr lang="hr-HR" sz="4000" b="1" dirty="0">
                <a:solidFill>
                  <a:srgbClr val="002060"/>
                </a:solidFill>
              </a:rPr>
              <a:t> </a:t>
            </a:r>
            <a:r>
              <a:rPr lang="hr-HR" sz="4000" b="1" dirty="0" err="1">
                <a:solidFill>
                  <a:srgbClr val="002060"/>
                </a:solidFill>
              </a:rPr>
              <a:t>Experience</a:t>
            </a:r>
            <a:r>
              <a:rPr lang="hr-HR" sz="4000" b="1" dirty="0">
                <a:solidFill>
                  <a:srgbClr val="002060"/>
                </a:solidFill>
              </a:rPr>
              <a:t> </a:t>
            </a:r>
            <a:r>
              <a:rPr lang="hr-HR" sz="4000" b="1" dirty="0" err="1">
                <a:solidFill>
                  <a:srgbClr val="002060"/>
                </a:solidFill>
              </a:rPr>
              <a:t>Booster</a:t>
            </a:r>
            <a:endParaRPr lang="hr-HR" sz="4000" b="1" dirty="0">
              <a:solidFill>
                <a:srgbClr val="002060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ED1A2E-8DE4-47F3-A57C-620520916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5528" y="5680572"/>
            <a:ext cx="9560943" cy="659843"/>
          </a:xfrm>
        </p:spPr>
        <p:txBody>
          <a:bodyPr>
            <a:normAutofit/>
          </a:bodyPr>
          <a:lstStyle/>
          <a:p>
            <a:pPr algn="ctr"/>
            <a:r>
              <a:rPr lang="hr-HR" sz="2000" cap="none" dirty="0">
                <a:solidFill>
                  <a:srgbClr val="002060"/>
                </a:solidFill>
              </a:rPr>
              <a:t>Beli Manastir, 31. svibnja 2023.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E2E7332-2BAC-45B6-A93B-34D02309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cap="none" dirty="0">
                <a:solidFill>
                  <a:srgbClr val="002060"/>
                </a:solidFill>
                <a:cs typeface="Arial" panose="020B0604020202020204" pitchFamily="34" charset="0"/>
              </a:rPr>
              <a:t>ERASMUS +</a:t>
            </a:r>
          </a:p>
        </p:txBody>
      </p:sp>
    </p:spTree>
    <p:extLst>
      <p:ext uri="{BB962C8B-B14F-4D97-AF65-F5344CB8AC3E}">
        <p14:creationId xmlns:p14="http://schemas.microsoft.com/office/powerpoint/2010/main" val="289897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3E430C-4685-4730-975D-D0849432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hr-HR" sz="4400" dirty="0"/>
              <a:t>Stručna praksa - Hotelijersko-turistički tehničar</a:t>
            </a:r>
          </a:p>
        </p:txBody>
      </p:sp>
      <p:pic>
        <p:nvPicPr>
          <p:cNvPr id="13" name="Work_Experience_in_Bray">
            <a:hlinkClick r:id="" action="ppaction://media"/>
            <a:extLst>
              <a:ext uri="{FF2B5EF4-FFF2-40B4-BE49-F238E27FC236}">
                <a16:creationId xmlns:a16="http://schemas.microsoft.com/office/drawing/2014/main" id="{C5CB4391-E2EC-B309-C3C7-1900D22EC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050" y="1922106"/>
            <a:ext cx="7057888" cy="4301412"/>
          </a:xfrm>
          <a:prstGeom prst="rect">
            <a:avLst/>
          </a:prstGeom>
        </p:spPr>
      </p:pic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E1B885A6-C554-4EA1-91D3-4A1D5F30D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3531" y="2793943"/>
            <a:ext cx="3364380" cy="2326698"/>
          </a:xfrm>
        </p:spPr>
        <p:txBody>
          <a:bodyPr>
            <a:normAutofit/>
          </a:bodyPr>
          <a:lstStyle/>
          <a:p>
            <a:endParaRPr lang="hr-HR" dirty="0"/>
          </a:p>
          <a:p>
            <a:pPr marL="0" indent="0">
              <a:buNone/>
            </a:pPr>
            <a:endParaRPr lang="hr-HR" b="0" i="0" u="none" strike="noStrike" dirty="0">
              <a:effectLst/>
              <a:latin typeface="Times New Roman" panose="02020603050405020304" pitchFamily="18" charset="0"/>
            </a:endParaRPr>
          </a:p>
          <a:p>
            <a:r>
              <a:rPr lang="hr-HR" b="0" i="0" u="none" strike="noStrike" dirty="0">
                <a:effectLst/>
                <a:latin typeface="Times New Roman" panose="02020603050405020304" pitchFamily="18" charset="0"/>
                <a:hlinkClick r:id="rId5"/>
              </a:rPr>
              <a:t>https://adobe.ly/3MKFLnu</a:t>
            </a:r>
            <a:endParaRPr lang="hr-HR" b="0" i="0" u="none" strike="noStrike" dirty="0">
              <a:effectLst/>
              <a:latin typeface="Times New Roman" panose="02020603050405020304" pitchFamily="18" charset="0"/>
            </a:endParaRPr>
          </a:p>
          <a:p>
            <a:endParaRPr lang="hr-HR" b="0" i="0" u="none" strike="noStrike" dirty="0">
              <a:effectLst/>
              <a:latin typeface="Times New Roman" panose="02020603050405020304" pitchFamily="18" charset="0"/>
            </a:endParaRPr>
          </a:p>
          <a:p>
            <a:endParaRPr lang="hr-HR" b="0" i="0" u="none" strike="noStrike" dirty="0">
              <a:effectLst/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84A99C2-8BE3-48EF-80CB-4CE721AA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Erasmus +</a:t>
            </a:r>
          </a:p>
        </p:txBody>
      </p:sp>
    </p:spTree>
    <p:extLst>
      <p:ext uri="{BB962C8B-B14F-4D97-AF65-F5344CB8AC3E}">
        <p14:creationId xmlns:p14="http://schemas.microsoft.com/office/powerpoint/2010/main" val="5295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CB5D3698-40A4-4B3F-A730-696D9A004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27729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hr-HR" sz="6000" dirty="0">
                <a:solidFill>
                  <a:srgbClr val="002060"/>
                </a:solidFill>
              </a:rPr>
              <a:t>Hvala!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D315B2F-41AF-48B8-BE27-BE213034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407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762E3-3039-48AE-88CE-553631BB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solidFill>
                  <a:srgbClr val="002060"/>
                </a:solidFill>
              </a:rPr>
              <a:t>Naziv poziva i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858219-301B-4F09-A17E-0B459DB76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24705"/>
            <a:ext cx="10058400" cy="4023360"/>
          </a:xfrm>
        </p:spPr>
        <p:txBody>
          <a:bodyPr>
            <a:normAutofit/>
          </a:bodyPr>
          <a:lstStyle/>
          <a:p>
            <a:pPr marL="357188" indent="-269875">
              <a:buFont typeface="Wingdings" panose="05000000000000000000" pitchFamily="2" charset="2"/>
              <a:buChar char="Ø"/>
            </a:pPr>
            <a:r>
              <a:rPr lang="hr-HR" sz="2400" dirty="0"/>
              <a:t>KA 1, </a:t>
            </a:r>
            <a:r>
              <a:rPr lang="en-US" sz="2400" dirty="0"/>
              <a:t>KA122-VET - Short-term projects for mobility of learners and</a:t>
            </a:r>
            <a:r>
              <a:rPr lang="hr-HR" sz="2400" dirty="0"/>
              <a:t> </a:t>
            </a:r>
            <a:r>
              <a:rPr lang="en-US" sz="2400" dirty="0"/>
              <a:t>staff in vocational education and training</a:t>
            </a:r>
            <a:endParaRPr lang="hr-HR" sz="2400" dirty="0"/>
          </a:p>
          <a:p>
            <a:pPr marL="357188" indent="-269875">
              <a:buFont typeface="Wingdings" panose="05000000000000000000" pitchFamily="2" charset="2"/>
              <a:buChar char="Ø"/>
            </a:pPr>
            <a:r>
              <a:rPr lang="en-US" sz="2400" dirty="0"/>
              <a:t>W.E.B. - Work Experience Booster</a:t>
            </a:r>
            <a:r>
              <a:rPr lang="hr-HR" sz="2400" dirty="0"/>
              <a:t> / Povećanje radnog iskustva </a:t>
            </a:r>
          </a:p>
          <a:p>
            <a:pPr marL="357188" indent="-269875">
              <a:buFont typeface="Wingdings" panose="05000000000000000000" pitchFamily="2" charset="2"/>
              <a:buChar char="Ø"/>
            </a:pPr>
            <a:r>
              <a:rPr lang="hr-HR" sz="2400" dirty="0"/>
              <a:t>Partnerska organizacija u Irskoj - </a:t>
            </a:r>
            <a:r>
              <a:rPr lang="hr-HR" sz="2400" dirty="0" err="1"/>
              <a:t>Martello</a:t>
            </a:r>
            <a:r>
              <a:rPr lang="hr-HR" sz="2400" dirty="0"/>
              <a:t> Training </a:t>
            </a:r>
            <a:r>
              <a:rPr lang="hr-HR" sz="2400" dirty="0" err="1"/>
              <a:t>Limited</a:t>
            </a:r>
            <a:endParaRPr lang="hr-HR" sz="24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BF860D2-4E38-4095-8940-58221035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8540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E27193-366E-449C-8934-EA84FF9B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solidFill>
                  <a:srgbClr val="002060"/>
                </a:solidFill>
              </a:rPr>
              <a:t>Priprema i provedba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3B9D53-BFD6-45C8-A50A-51A77C84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81163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prije mobilnosti provedena stručna, jezična i kulturološka priprema učenika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datum mobilnosti: 25. ožujka – 8. travnja 2023.</a:t>
            </a:r>
          </a:p>
          <a:p>
            <a:pPr marL="269875" indent="-269875">
              <a:buFont typeface="Wingdings" panose="05000000000000000000" pitchFamily="2" charset="2"/>
              <a:buChar char="Ø"/>
            </a:pPr>
            <a:r>
              <a:rPr lang="hr-HR" sz="2400" dirty="0"/>
              <a:t>mobilnost provedena s 19 učenika zanimanja Ekonomist, Upravni referent, Hotelijersko-turistički tehničar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2A0FC66-1EFD-4559-A178-D63D57C4E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917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08E0E3-6C45-4F24-99F3-C4BCF378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solidFill>
                  <a:srgbClr val="002060"/>
                </a:solidFill>
              </a:rPr>
              <a:t>Ciljevi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57FC71-3C5E-4459-A278-6EEBF0D8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2289871"/>
            <a:ext cx="1005840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r-HR" sz="2400" dirty="0"/>
              <a:t>Provođenje strukovne prakse pri kojoj bi učenici stekli nove strukovne vještine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Poboljšanje jezičnih i digitalnih kompetencija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8526C83-089B-46D2-8869-74ACA079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921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B2872F-E682-41A1-9F49-AA85D4CF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solidFill>
                  <a:srgbClr val="002060"/>
                </a:solidFill>
              </a:rPr>
              <a:t>Područja provedbe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179228-2BE8-4B81-95A5-7803D42C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42122"/>
            <a:ext cx="1005840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r-HR" sz="2400" dirty="0"/>
              <a:t>Digitalne vještine i kompetencije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Nezaposlenost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Učenje temeljeno na radu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7C954CE-6237-4C43-82C1-E0E5A9CF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7226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A7A71-FD58-436C-AB26-11E30FFE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Financiranje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FEB1DE8-4282-4882-8807-372A1514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84273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100 % financiran sredstvima Europske unije – 49.681 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80 % </a:t>
            </a:r>
            <a:r>
              <a:rPr lang="hr-HR" sz="2400" dirty="0" err="1"/>
              <a:t>predfinanciranje</a:t>
            </a:r>
            <a:r>
              <a:rPr lang="hr-HR" sz="2400" dirty="0"/>
              <a:t> – 39.744,80 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dodatno financiranje: posudba Osječko-baranjske županije – 6.800 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20 % novčanih sredstava: nakon finalnih izvješća – 9.936,20 EUR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7994AD6-A4D8-47A7-B106-B3A41BF5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0266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4478D1-E92A-4FB9-8C13-F78BEB15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solidFill>
                  <a:srgbClr val="002060"/>
                </a:solidFill>
              </a:rPr>
              <a:t>Stručna praksa – Ekonomisti 1. tim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FFBA8C-E959-4C27-9DF0-6ACA9910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942728A-A482-40BB-A9C6-0E18884F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85" y="1880116"/>
            <a:ext cx="3222560" cy="42967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E3F799C-D979-4A78-93DE-13F9CE2D9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53" y="1873220"/>
            <a:ext cx="3222561" cy="20947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57FCD4-234C-4D16-89AA-A5035E494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553" y="3788229"/>
            <a:ext cx="3229995" cy="238863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3CFEB7D-F25C-4B96-9ED3-4244D7277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414" y="1880116"/>
            <a:ext cx="3190163" cy="4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E00B9A-5886-492E-9091-C9CD8C83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Stručna praksa – Ekonomisti </a:t>
            </a:r>
            <a:r>
              <a:rPr lang="hr-HR" dirty="0"/>
              <a:t>2</a:t>
            </a:r>
            <a:r>
              <a:rPr lang="fi-FI" dirty="0"/>
              <a:t>. tim</a:t>
            </a:r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DCD1BB5-ECDF-4430-985C-C66B8642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88D344-E178-4A46-91C3-CE814B75F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48" y="1900070"/>
            <a:ext cx="3264541" cy="431373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CC0AD3-E84E-4567-8652-19D25F2A4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616" y="1898014"/>
            <a:ext cx="3225064" cy="43137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D3CAD0-9D65-42BC-A7B2-0390D7D63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57" y="1878734"/>
            <a:ext cx="3225064" cy="43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2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3D6C0D-4149-4994-904B-51270D247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solidFill>
                  <a:srgbClr val="002060"/>
                </a:solidFill>
              </a:rPr>
              <a:t>Stručna praksa - Upravni referenti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579373C-2BAA-44EF-880E-AA92E200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Erasmus +</a:t>
            </a:r>
            <a:endParaRPr lang="hr-HR" dirty="0"/>
          </a:p>
        </p:txBody>
      </p:sp>
      <p:pic>
        <p:nvPicPr>
          <p:cNvPr id="7" name="Rezervirano mjesto sadržaja 6" descr="Slika na kojoj se prikazuje tekst, računalo, Ljudsko lice, odijevanje&#10;&#10;Opis je automatski generiran">
            <a:extLst>
              <a:ext uri="{FF2B5EF4-FFF2-40B4-BE49-F238E27FC236}">
                <a16:creationId xmlns:a16="http://schemas.microsoft.com/office/drawing/2014/main" id="{D7D43A2C-2B5D-9675-44AB-5513E413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82" y="1902001"/>
            <a:ext cx="3205998" cy="4279568"/>
          </a:xfr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5A76F8B-157D-40DD-BF8C-DFEB6E92E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76" y="1902000"/>
            <a:ext cx="3209676" cy="42795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657F94E-F696-40D9-9C5D-006ACE42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072" y="1902000"/>
            <a:ext cx="3209675" cy="42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040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Sivi tonov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428</TotalTime>
  <Words>223</Words>
  <Application>Microsoft Office PowerPoint</Application>
  <PresentationFormat>Široki zaslon</PresentationFormat>
  <Paragraphs>42</Paragraphs>
  <Slides>11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Retrospektiva</vt:lpstr>
      <vt:lpstr>W.E.B. – Work Experience Booster</vt:lpstr>
      <vt:lpstr>Naziv poziva i projekta</vt:lpstr>
      <vt:lpstr>Priprema i provedba projekta</vt:lpstr>
      <vt:lpstr>Ciljevi projekta</vt:lpstr>
      <vt:lpstr>Područja provedbe projekta</vt:lpstr>
      <vt:lpstr>Financiranje projekta</vt:lpstr>
      <vt:lpstr>Stručna praksa – Ekonomisti 1. tim</vt:lpstr>
      <vt:lpstr>Stručna praksa – Ekonomisti 2. tim</vt:lpstr>
      <vt:lpstr>Stručna praksa - Upravni referenti</vt:lpstr>
      <vt:lpstr>Stručna praksa - Hotelijersko-turistički tehničar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e-dnevnik</dc:creator>
  <cp:lastModifiedBy>Melita Todorović</cp:lastModifiedBy>
  <cp:revision>22</cp:revision>
  <dcterms:created xsi:type="dcterms:W3CDTF">2023-03-08T14:28:03Z</dcterms:created>
  <dcterms:modified xsi:type="dcterms:W3CDTF">2023-05-31T08:44:28Z</dcterms:modified>
</cp:coreProperties>
</file>