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Libre Franklin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6" roundtripDataSignature="AMtx7mgD6L8KLpq3CzAvLicJyxywrlfe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LibreFranklin-bold.fntdata"/><Relationship Id="rId10" Type="http://schemas.openxmlformats.org/officeDocument/2006/relationships/slide" Target="slides/slide6.xml"/><Relationship Id="rId32" Type="http://schemas.openxmlformats.org/officeDocument/2006/relationships/font" Target="fonts/LibreFranklin-regular.fntdata"/><Relationship Id="rId13" Type="http://schemas.openxmlformats.org/officeDocument/2006/relationships/slide" Target="slides/slide9.xml"/><Relationship Id="rId35" Type="http://schemas.openxmlformats.org/officeDocument/2006/relationships/font" Target="fonts/LibreFranklin-boldItalic.fntdata"/><Relationship Id="rId12" Type="http://schemas.openxmlformats.org/officeDocument/2006/relationships/slide" Target="slides/slide8.xml"/><Relationship Id="rId34" Type="http://schemas.openxmlformats.org/officeDocument/2006/relationships/font" Target="fonts/LibreFranklin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customschemas.google.com/relationships/presentationmetadata" Target="meta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r-H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4e567f7f2_2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4e567f7f2_2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d4e567f7f2_2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4e567f7f2_2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4e567f7f2_2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d4e567f7f2_2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4e567f7f2_2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4e567f7f2_2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d4e567f7f2_2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4e567f7f2_2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4e567f7f2_2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d4e567f7f2_2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4e567f7f2_2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4e567f7f2_2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d4e567f7f2_2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4e567f7f2_2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4e567f7f2_2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d4e567f7f2_2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d4e567f7f2_2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d4e567f7f2_2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d4e567f7f2_2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4e567f7f2_2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4e567f7f2_2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d4e567f7f2_2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4e567f7f2_2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4e567f7f2_2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d4e567f7f2_2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9c491c62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9c491c62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d9c491c62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4e567f7f2_4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4e567f7f2_4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d4e567f7f2_4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d4e567f7f2_2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d4e567f7f2_2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d4e567f7f2_2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4e567f7f2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4e567f7f2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d4e567f7f2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4e567f7f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4e567f7f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d4e567f7f2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4e567f7f2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4e567f7f2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d4e567f7f2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d4e567f7f2_2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d4e567f7f2_2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d4e567f7f2_2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4e567f7f2_2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4e567f7f2_2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d4e567f7f2_2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4e567f7f2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4e567f7f2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d4e567f7f2_2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showMasterSp="0" type="picTx">
  <p:cSld name="PICTURE_WITH_CAPTION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11"/>
          <p:cNvSpPr/>
          <p:nvPr>
            <p:ph idx="2" type="pic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457200" spcFirstLastPara="1" rIns="0" wrap="square" tIns="457200">
            <a:normAutofit/>
          </a:bodyPr>
          <a:lstStyle>
            <a:lvl1pPr lvl="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b="0" i="0" sz="20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20" name="Google Shape;20;p11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2" name="Google Shape;22;p1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komiti teks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 rot="5400000">
            <a:off x="4246034" y="-1040553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komiti naslov i tekst" showMasterSp="0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1"/>
          <p:cNvSpPr txBox="1"/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showMasterSp="0" type="objTx">
  <p:cSld name="OBJECT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12"/>
          <p:cNvSpPr txBox="1"/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  <a:defRPr b="0"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2" type="body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l">
              <a:spcBef>
                <a:spcPts val="0"/>
              </a:spcBef>
              <a:buNone/>
              <a:defRPr b="0" i="0" sz="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showMasterSp="0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13"/>
          <p:cNvSpPr txBox="1"/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" type="subTitle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cxnSp>
        <p:nvCxnSpPr>
          <p:cNvPr id="37" name="Google Shape;37;p13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" name="Google Shape;38;p13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showMasterSp="0" type="secHead">
  <p:cSld name="SECTION_HEADER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5"/>
          <p:cNvSpPr txBox="1"/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Bookman Old Style"/>
              <a:buNone/>
              <a:defRPr b="0"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" type="body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51" name="Google Shape;51;p15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5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" type="body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8" name="Google Shape;58;p16"/>
          <p:cNvSpPr txBox="1"/>
          <p:nvPr>
            <p:ph idx="2" type="body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9" name="Google Shape;59;p16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" type="body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17"/>
          <p:cNvSpPr txBox="1"/>
          <p:nvPr>
            <p:ph idx="2" type="body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3" type="body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17"/>
          <p:cNvSpPr txBox="1"/>
          <p:nvPr>
            <p:ph idx="4" type="body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showMasterSp="0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9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Bookman Old Style"/>
              <a:buNone/>
              <a:defRPr b="0" i="0" sz="47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0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925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Calibri"/>
              <a:buChar char=" "/>
              <a:defRPr b="0" i="0" sz="19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3655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Calibri"/>
              <a:buChar char="◦"/>
              <a:defRPr b="0" i="0" sz="17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Calibri"/>
              <a:buChar char="◦"/>
              <a:defRPr b="0" i="0" sz="13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0" type="dt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1" type="ftr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5" name="Google Shape;15;p10"/>
          <p:cNvSpPr txBox="1"/>
          <p:nvPr>
            <p:ph idx="12" type="sldNum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  <p:cxnSp>
        <p:nvCxnSpPr>
          <p:cNvPr id="16" name="Google Shape;16;p10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mailto:vtpizzaiol@gmail.com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7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 b="36075" l="0" r="0" t="28814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 txBox="1"/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Pizzaiol d.o.o.</a:t>
            </a:r>
            <a:endParaRPr/>
          </a:p>
        </p:txBody>
      </p:sp>
      <p:sp>
        <p:nvSpPr>
          <p:cNvPr id="100" name="Google Shape;100;p1"/>
          <p:cNvSpPr txBox="1"/>
          <p:nvPr>
            <p:ph idx="1" type="body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r-HR"/>
              <a:t>Lucija Weh, Bruna Šimić, Patricija Spajić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0943" y="554304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4e567f7f2_2_32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d4e567f7f2_2_32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d4e567f7f2_2_32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5. MORNARKA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plodovi mora, rajčica, sir, peršin, masline i maslinovo ulje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9" name="Google Shape;179;gd4e567f7f2_2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238" y="786376"/>
            <a:ext cx="5675775" cy="56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4e567f7f2_2_40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d4e567f7f2_2_40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d4e567f7f2_2_40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6. FEFERON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sir, šunka, kulen, gljive, kukuruz, feferoni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8" name="Google Shape;188;gd4e567f7f2_2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2779" y="1483349"/>
            <a:ext cx="6570625" cy="39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4e567f7f2_2_48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d4e567f7f2_2_48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d4e567f7f2_2_48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7. MARGARITA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7" name="Google Shape;197;gd4e567f7f2_2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625" y="986381"/>
            <a:ext cx="6685001" cy="44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4e567f7f2_2_56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d4e567f7f2_2_56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d4e567f7f2_2_56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8. VEGE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sir, gljive, kukuruz, povrće (po želji)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gd4e567f7f2_2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5864" y="1505374"/>
            <a:ext cx="6614525" cy="372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4e567f7f2_2_64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d4e567f7f2_2_64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d4e567f7f2_2_64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9. CALZONE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b="1" i="1"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Obična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sastojci:, šunka, sir, šampinjoni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5" name="Google Shape;215;gd4e567f7f2_2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1774" y="1281325"/>
            <a:ext cx="6662700" cy="40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4e567f7f2_2_72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d4e567f7f2_2_72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d4e567f7f2_2_72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t/>
            </a:r>
            <a:endParaRPr b="1" i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b="1" i="1"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Slavonska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sastojci: pasirana rajčica, sir, kobasica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4" name="Google Shape;224;gd4e567f7f2_2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1750" y="1022275"/>
            <a:ext cx="6862749" cy="457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4e567f7f2_2_80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d4e567f7f2_2_80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d4e567f7f2_2_80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10. MINI PIZZE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sir, šunka, šampinjoni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gd4e567f7f2_2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788" y="946500"/>
            <a:ext cx="6368675" cy="4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4e567f7f2_2_88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d4e567f7f2_2_88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d4e567f7f2_2_88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11. SLATKICA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jagode, čokoladne mrvice, nutella, banana (po izboru)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descr="Slikovni rezultat za slatka pizza" id="242" name="Google Shape;242;gd4e567f7f2_2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3325" y="1377275"/>
            <a:ext cx="7059600" cy="397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e567f7f2_2_96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SPECIJALITET KUĆE</a:t>
            </a:r>
            <a:endParaRPr/>
          </a:p>
        </p:txBody>
      </p:sp>
      <p:sp>
        <p:nvSpPr>
          <p:cNvPr id="249" name="Google Shape;249;gd4e567f7f2_2_96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d4e567f7f2_2_96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12. PIZZAIOL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salsa, mozzarella, šunka, gljive, panceta, paprika, vrhnje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51" name="Google Shape;251;gd4e567f7f2_2_96"/>
          <p:cNvPicPr preferRelativeResize="0"/>
          <p:nvPr/>
        </p:nvPicPr>
        <p:blipFill rotWithShape="1">
          <a:blip r:embed="rId3">
            <a:alphaModFix/>
          </a:blip>
          <a:srcRect b="12092" l="0" r="-40" t="21861"/>
          <a:stretch/>
        </p:blipFill>
        <p:spPr>
          <a:xfrm>
            <a:off x="4956825" y="278751"/>
            <a:ext cx="4175925" cy="403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d4e567f7f2_2_96"/>
          <p:cNvPicPr preferRelativeResize="0"/>
          <p:nvPr/>
        </p:nvPicPr>
        <p:blipFill rotWithShape="1">
          <a:blip r:embed="rId4">
            <a:alphaModFix/>
          </a:blip>
          <a:srcRect b="0" l="0" r="517" t="20961"/>
          <a:stretch/>
        </p:blipFill>
        <p:spPr>
          <a:xfrm>
            <a:off x="7749401" y="3355718"/>
            <a:ext cx="4175925" cy="3317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9c491c62d_0_0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NOVO U PONUDI </a:t>
            </a:r>
            <a:endParaRPr/>
          </a:p>
        </p:txBody>
      </p:sp>
      <p:sp>
        <p:nvSpPr>
          <p:cNvPr id="259" name="Google Shape;259;gd9c491c62d_0_0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d9c491c62d_0_0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13. DONUT PIZZA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okus od čokolade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šunka, rajčice, gljive, sir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rPr lang="hr-HR"/>
              <a:t>  </a:t>
            </a:r>
            <a:endParaRPr/>
          </a:p>
        </p:txBody>
      </p:sp>
      <p:pic>
        <p:nvPicPr>
          <p:cNvPr id="261" name="Google Shape;261;gd9c491c62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5" y="727250"/>
            <a:ext cx="6843300" cy="512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4e567f7f2_4_7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O nama</a:t>
            </a:r>
            <a:endParaRPr/>
          </a:p>
        </p:txBody>
      </p:sp>
      <p:sp>
        <p:nvSpPr>
          <p:cNvPr id="108" name="Google Shape;108;gd4e567f7f2_4_7"/>
          <p:cNvSpPr txBox="1"/>
          <p:nvPr>
            <p:ph idx="1" type="body"/>
          </p:nvPr>
        </p:nvSpPr>
        <p:spPr>
          <a:xfrm>
            <a:off x="5439234" y="78164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društvo s ograničenom odgovornošću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proizvodnja gotove hrane i jela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12 zaposlenika</a:t>
            </a:r>
            <a:endParaRPr/>
          </a:p>
        </p:txBody>
      </p:sp>
      <p:sp>
        <p:nvSpPr>
          <p:cNvPr id="109" name="Google Shape;109;gd4e567f7f2_4_7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gd4e567f7f2_4_7"/>
          <p:cNvPicPr preferRelativeResize="0"/>
          <p:nvPr/>
        </p:nvPicPr>
        <p:blipFill rotWithShape="1">
          <a:blip r:embed="rId3">
            <a:alphaModFix/>
          </a:blip>
          <a:srcRect b="-5808" l="-5808" r="0" t="0"/>
          <a:stretch/>
        </p:blipFill>
        <p:spPr>
          <a:xfrm>
            <a:off x="7021325" y="3188425"/>
            <a:ext cx="4750751" cy="339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"/>
          <p:cNvSpPr txBox="1"/>
          <p:nvPr>
            <p:ph type="title"/>
          </p:nvPr>
        </p:nvSpPr>
        <p:spPr>
          <a:xfrm>
            <a:off x="622201" y="257265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Načini nagrađivanja naših zaposlenika</a:t>
            </a:r>
            <a:endParaRPr/>
          </a:p>
        </p:txBody>
      </p:sp>
      <p:sp>
        <p:nvSpPr>
          <p:cNvPr id="267" name="Google Shape;267;p3"/>
          <p:cNvSpPr txBox="1"/>
          <p:nvPr>
            <p:ph idx="1" type="body"/>
          </p:nvPr>
        </p:nvSpPr>
        <p:spPr>
          <a:xfrm>
            <a:off x="6096000" y="2572653"/>
            <a:ext cx="5025656" cy="1987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</a:pPr>
            <a:r>
              <a:rPr lang="hr-HR">
                <a:solidFill>
                  <a:schemeClr val="dk1"/>
                </a:solidFill>
              </a:rPr>
              <a:t>besplatna krstarenja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</a:pPr>
            <a:r>
              <a:rPr lang="hr-HR">
                <a:solidFill>
                  <a:schemeClr val="dk1"/>
                </a:solidFill>
              </a:rPr>
              <a:t>vaučeri za putovanja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80"/>
              <a:buChar char="▪"/>
            </a:pPr>
            <a:r>
              <a:rPr lang="hr-HR">
                <a:solidFill>
                  <a:schemeClr val="dk1"/>
                </a:solidFill>
              </a:rPr>
              <a:t>pizzaiol paketi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268" name="Google Shape;26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7627" y="568664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"/>
          <p:cNvSpPr txBox="1"/>
          <p:nvPr>
            <p:ph type="title"/>
          </p:nvPr>
        </p:nvSpPr>
        <p:spPr>
          <a:xfrm>
            <a:off x="704954" y="2233156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Plan stručnog usavršavanja</a:t>
            </a:r>
            <a:endParaRPr/>
          </a:p>
        </p:txBody>
      </p:sp>
      <p:pic>
        <p:nvPicPr>
          <p:cNvPr id="274" name="Google Shape;274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3713" l="49457" r="12050" t="22143"/>
          <a:stretch/>
        </p:blipFill>
        <p:spPr>
          <a:xfrm>
            <a:off x="5393803" y="1018343"/>
            <a:ext cx="6093243" cy="482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3628" y="553485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"/>
          <p:cNvSpPr txBox="1"/>
          <p:nvPr>
            <p:ph type="title"/>
          </p:nvPr>
        </p:nvSpPr>
        <p:spPr>
          <a:xfrm>
            <a:off x="654099" y="2382012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Korištenje eko oznaka </a:t>
            </a:r>
            <a:endParaRPr/>
          </a:p>
        </p:txBody>
      </p:sp>
      <p:sp>
        <p:nvSpPr>
          <p:cNvPr id="281" name="Google Shape;281;p5"/>
          <p:cNvSpPr txBox="1"/>
          <p:nvPr>
            <p:ph idx="1" type="body"/>
          </p:nvPr>
        </p:nvSpPr>
        <p:spPr>
          <a:xfrm>
            <a:off x="5328007" y="1932170"/>
            <a:ext cx="5928344" cy="2993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10287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90"/>
              <a:buNone/>
            </a:pPr>
            <a:r>
              <a:rPr lang="hr-HR"/>
              <a:t>Svježi proizvodi od eko proizvođača </a:t>
            </a:r>
            <a:endParaRPr/>
          </a:p>
          <a:p>
            <a:pPr indent="-342899" lvl="0" marL="445769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90"/>
              <a:buFont typeface="Noto Sans Symbols"/>
              <a:buChar char="▪"/>
            </a:pPr>
            <a:r>
              <a:rPr lang="hr-HR"/>
              <a:t>1. Mini sirana Gašić- sir </a:t>
            </a:r>
            <a:endParaRPr/>
          </a:p>
          <a:p>
            <a:pPr indent="-342899" lvl="0" marL="445769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90"/>
              <a:buFont typeface="Noto Sans Symbols"/>
              <a:buChar char="▪"/>
            </a:pPr>
            <a:r>
              <a:rPr lang="hr-HR"/>
              <a:t>2. OPG Žamera – masline</a:t>
            </a:r>
            <a:endParaRPr/>
          </a:p>
          <a:p>
            <a:pPr indent="-342899" lvl="0" marL="445769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90"/>
              <a:buFont typeface="Noto Sans Symbols"/>
              <a:buChar char="▪"/>
            </a:pPr>
            <a:r>
              <a:rPr lang="hr-HR"/>
              <a:t>3. Osatina – rajčice , gljiva, jagode, kupine</a:t>
            </a:r>
            <a:endParaRPr/>
          </a:p>
          <a:p>
            <a:pPr indent="-342899" lvl="0" marL="445769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90"/>
              <a:buFont typeface="Noto Sans Symbols"/>
              <a:buChar char="▪"/>
            </a:pPr>
            <a:r>
              <a:rPr lang="hr-HR"/>
              <a:t>4. Dobro d.o.o. - pršut </a:t>
            </a:r>
            <a:endParaRPr/>
          </a:p>
          <a:p>
            <a:pPr indent="-342899" lvl="0" marL="445769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90"/>
              <a:buFont typeface="Noto Sans Symbols"/>
              <a:buChar char="▪"/>
            </a:pPr>
            <a:r>
              <a:rPr lang="hr-HR"/>
              <a:t>5. Čokolada – Fair trade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282" name="Google Shape;2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91651" y="4433505"/>
            <a:ext cx="1855816" cy="210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6037" y="551151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 txBox="1"/>
          <p:nvPr>
            <p:ph type="title"/>
          </p:nvPr>
        </p:nvSpPr>
        <p:spPr>
          <a:xfrm>
            <a:off x="558406" y="2382012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Bookman Old Style"/>
              <a:buNone/>
            </a:pPr>
            <a:r>
              <a:rPr lang="hr-HR"/>
              <a:t>Način zaštite okoliša u pohrani poslovne dokumentacije</a:t>
            </a:r>
            <a:endParaRPr/>
          </a:p>
        </p:txBody>
      </p:sp>
      <p:pic>
        <p:nvPicPr>
          <p:cNvPr id="289" name="Google Shape;289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9413" y="1792244"/>
            <a:ext cx="5927725" cy="33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507" y="547399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"/>
          <p:cNvSpPr txBox="1"/>
          <p:nvPr>
            <p:ph type="title"/>
          </p:nvPr>
        </p:nvSpPr>
        <p:spPr>
          <a:xfrm>
            <a:off x="643465" y="1775211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Sponzorstva</a:t>
            </a:r>
            <a:endParaRPr/>
          </a:p>
        </p:txBody>
      </p:sp>
      <p:sp>
        <p:nvSpPr>
          <p:cNvPr id="296" name="Google Shape;296;p7"/>
          <p:cNvSpPr txBox="1"/>
          <p:nvPr>
            <p:ph idx="1" type="body"/>
          </p:nvPr>
        </p:nvSpPr>
        <p:spPr>
          <a:xfrm>
            <a:off x="5458984" y="3429000"/>
            <a:ext cx="5928344" cy="2408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5715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Char char="▪"/>
            </a:pPr>
            <a:r>
              <a:rPr lang="hr-HR"/>
              <a:t>Đakovački sajam piva</a:t>
            </a:r>
            <a:endParaRPr/>
          </a:p>
          <a:p>
            <a:pPr indent="-342900" lvl="0" marL="57150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Char char="▪"/>
            </a:pPr>
            <a:r>
              <a:rPr lang="hr-HR"/>
              <a:t>Gradska knjižnica i čitaonica Đakovo 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297" name="Google Shape;29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833" y="52973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/>
          <p:nvPr>
            <p:ph type="title"/>
          </p:nvPr>
        </p:nvSpPr>
        <p:spPr>
          <a:xfrm>
            <a:off x="643465" y="1955964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Donacije</a:t>
            </a:r>
            <a:endParaRPr/>
          </a:p>
        </p:txBody>
      </p:sp>
      <p:sp>
        <p:nvSpPr>
          <p:cNvPr id="303" name="Google Shape;303;p8"/>
          <p:cNvSpPr txBox="1"/>
          <p:nvPr>
            <p:ph idx="1" type="body"/>
          </p:nvPr>
        </p:nvSpPr>
        <p:spPr>
          <a:xfrm>
            <a:off x="5544045" y="3423094"/>
            <a:ext cx="5152309" cy="2093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0650" lvl="0" marL="9144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Char char="▪"/>
            </a:pPr>
            <a:r>
              <a:rPr lang="hr-HR"/>
              <a:t> iznos od svake tridesete kupovine doniramo humanitarnoj organizaciji po izboru kupca</a:t>
            </a:r>
            <a:endParaRPr/>
          </a:p>
          <a:p>
            <a:pPr indent="-12065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Char char="▪"/>
            </a:pPr>
            <a:r>
              <a:rPr lang="hr-HR"/>
              <a:t> iznos ovisi o vašoj narudžbi</a:t>
            </a:r>
            <a:endParaRPr/>
          </a:p>
          <a:p>
            <a:pPr indent="-12065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Char char="▪"/>
            </a:pPr>
            <a:r>
              <a:rPr lang="hr-HR"/>
              <a:t> „ Pomozi uz Pizzaiol”</a:t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Noto Sans Symbols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/>
          </a:p>
        </p:txBody>
      </p:sp>
      <p:pic>
        <p:nvPicPr>
          <p:cNvPr id="304" name="Google Shape;3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893" y="521227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"/>
          <p:cNvSpPr txBox="1"/>
          <p:nvPr>
            <p:ph type="title"/>
          </p:nvPr>
        </p:nvSpPr>
        <p:spPr>
          <a:xfrm>
            <a:off x="558405" y="2413189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Marketing za opće dobro</a:t>
            </a:r>
            <a:endParaRPr/>
          </a:p>
        </p:txBody>
      </p:sp>
      <p:sp>
        <p:nvSpPr>
          <p:cNvPr id="310" name="Google Shape;310;p9"/>
          <p:cNvSpPr txBox="1"/>
          <p:nvPr>
            <p:ph idx="1" type="body"/>
          </p:nvPr>
        </p:nvSpPr>
        <p:spPr>
          <a:xfrm>
            <a:off x="5448351" y="3460176"/>
            <a:ext cx="5928344" cy="1600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5433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80"/>
              <a:buChar char="▪"/>
            </a:pPr>
            <a:r>
              <a:rPr lang="hr-HR"/>
              <a:t>doniranje potrebitim obiteljima</a:t>
            </a:r>
            <a:endParaRPr/>
          </a:p>
          <a:p>
            <a:pPr indent="-35433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980"/>
              <a:buChar char="▪"/>
            </a:pPr>
            <a:r>
              <a:rPr lang="hr-HR"/>
              <a:t>udruga Neven</a:t>
            </a:r>
            <a:endParaRPr/>
          </a:p>
          <a:p>
            <a:pPr indent="-35433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980"/>
              <a:buChar char="▪"/>
            </a:pPr>
            <a:r>
              <a:rPr lang="hr-HR"/>
              <a:t>udruga  Arla</a:t>
            </a:r>
            <a:endParaRPr/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567" y="547399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4e567f7f2_2_105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/>
              <a:t>KONTAKTI</a:t>
            </a:r>
            <a:endParaRPr sz="5000"/>
          </a:p>
        </p:txBody>
      </p:sp>
      <p:sp>
        <p:nvSpPr>
          <p:cNvPr id="318" name="Google Shape;318;gd4e567f7f2_2_105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 fontScale="92500" lnSpcReduction="20000"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Telefon: 031/811-345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Vijenac kardinala Alojzija Stepinca 11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31400 ĐAKOVO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e-mail: </a:t>
            </a:r>
            <a:r>
              <a:rPr lang="hr-HR" u="sng">
                <a:solidFill>
                  <a:schemeClr val="hlink"/>
                </a:solidFill>
                <a:hlinkClick r:id="rId3"/>
              </a:rPr>
              <a:t>vtpizzaiol@gmail.com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Instagram: @vtpizzaiol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	vtpizzaiol.wixsite.com/mysite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d4e567f7f2_2_105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lh5.googleusercontent.com/EfNp21Fn9ADVLLPTxQkqTJU4vqAvqX2-jDZCIhzfKnqrmJw8M5kkLR2-yAkJOeZzQmVeRWaOApdbVAXTmd73tcP9StCA3T1q7G_xkAl0506l26Et_75qvySE3MHEwlroqBpRLkg" id="320" name="Google Shape;320;gd4e567f7f2_2_105"/>
          <p:cNvPicPr preferRelativeResize="0"/>
          <p:nvPr/>
        </p:nvPicPr>
        <p:blipFill rotWithShape="1">
          <a:blip r:embed="rId4">
            <a:alphaModFix/>
          </a:blip>
          <a:srcRect b="27689" l="51587" r="26256" t="34097"/>
          <a:stretch/>
        </p:blipFill>
        <p:spPr>
          <a:xfrm>
            <a:off x="9446225" y="4273075"/>
            <a:ext cx="2264625" cy="21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d4e567f7f2_2_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9175" y="786375"/>
            <a:ext cx="600125" cy="44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d4e567f7f2_2_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4862" y="1881550"/>
            <a:ext cx="508650" cy="50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d4e567f7f2_2_105"/>
          <p:cNvPicPr preferRelativeResize="0"/>
          <p:nvPr/>
        </p:nvPicPr>
        <p:blipFill rotWithShape="1">
          <a:blip r:embed="rId7">
            <a:alphaModFix/>
          </a:blip>
          <a:srcRect b="33475" l="23601" r="15990" t="22121"/>
          <a:stretch/>
        </p:blipFill>
        <p:spPr>
          <a:xfrm>
            <a:off x="5057956" y="3043050"/>
            <a:ext cx="642557" cy="50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d4e567f7f2_2_105"/>
          <p:cNvPicPr preferRelativeResize="0"/>
          <p:nvPr/>
        </p:nvPicPr>
        <p:blipFill rotWithShape="1">
          <a:blip r:embed="rId8">
            <a:alphaModFix/>
          </a:blip>
          <a:srcRect b="5829" l="22534" r="21839" t="0"/>
          <a:stretch/>
        </p:blipFill>
        <p:spPr>
          <a:xfrm>
            <a:off x="5100412" y="3944850"/>
            <a:ext cx="417550" cy="4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d4e567f7f2_2_105"/>
          <p:cNvPicPr preferRelativeResize="0"/>
          <p:nvPr/>
        </p:nvPicPr>
        <p:blipFill rotWithShape="1">
          <a:blip r:embed="rId9">
            <a:alphaModFix/>
          </a:blip>
          <a:srcRect b="4950" l="17113" r="16219" t="5202"/>
          <a:stretch/>
        </p:blipFill>
        <p:spPr>
          <a:xfrm>
            <a:off x="5100400" y="4676550"/>
            <a:ext cx="417575" cy="41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4e567f7f2_1_7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Logotip i kućne boje</a:t>
            </a:r>
            <a:endParaRPr/>
          </a:p>
        </p:txBody>
      </p:sp>
      <p:sp>
        <p:nvSpPr>
          <p:cNvPr id="117" name="Google Shape;117;gd4e567f7f2_1_7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Logotip naše  vježbeničke tvrtke predstavlja našu tvrtku i proizvode koje nudimo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-HR"/>
              <a:t>kućne boje naše vježbeničke tvrtke su: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hr-HR"/>
              <a:t>žuta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hr-HR"/>
              <a:t>crvena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hr-HR"/>
              <a:t>narančasta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d4e567f7f2_1_7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lh5.googleusercontent.com/EfNp21Fn9ADVLLPTxQkqTJU4vqAvqX2-jDZCIhzfKnqrmJw8M5kkLR2-yAkJOeZzQmVeRWaOApdbVAXTmd73tcP9StCA3T1q7G_xkAl0506l26Et_75qvySE3MHEwlroqBpRLkg" id="119" name="Google Shape;119;gd4e567f7f2_1_7"/>
          <p:cNvPicPr preferRelativeResize="0"/>
          <p:nvPr/>
        </p:nvPicPr>
        <p:blipFill rotWithShape="1">
          <a:blip r:embed="rId3">
            <a:alphaModFix/>
          </a:blip>
          <a:srcRect b="27689" l="51587" r="26256" t="34097"/>
          <a:stretch/>
        </p:blipFill>
        <p:spPr>
          <a:xfrm>
            <a:off x="7942825" y="3088875"/>
            <a:ext cx="2264625" cy="21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4e567f7f2_1_0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Misija i vizija</a:t>
            </a:r>
            <a:endParaRPr/>
          </a:p>
        </p:txBody>
      </p:sp>
      <p:sp>
        <p:nvSpPr>
          <p:cNvPr id="126" name="Google Shape;126;gd4e567f7f2_1_0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hr-HR"/>
              <a:t>VIZIJA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hr-HR"/>
              <a:t>postati vodeći lanac pizzerija u Hrvatskoj i susjednim državama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hr-HR"/>
              <a:t>MISIJA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hr-HR"/>
              <a:t>proizvodimo pizze različitih okusa od najkvalitetnijih domaćih sastojaka, po inovativnim recepturama talijanske i hrvatske gastronomije</a:t>
            </a:r>
            <a:endParaRPr/>
          </a:p>
          <a:p>
            <a:pPr indent="0" lvl="0" marL="914400" rtl="0" algn="l">
              <a:lnSpc>
                <a:spcPct val="107916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t/>
            </a:r>
            <a:endParaRPr b="1"/>
          </a:p>
        </p:txBody>
      </p:sp>
      <p:sp>
        <p:nvSpPr>
          <p:cNvPr id="127" name="Google Shape;127;gd4e567f7f2_1_0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/>
          <p:nvPr>
            <p:ph type="title"/>
          </p:nvPr>
        </p:nvSpPr>
        <p:spPr>
          <a:xfrm>
            <a:off x="695147" y="2382012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kman Old Style"/>
              <a:buNone/>
            </a:pPr>
            <a:r>
              <a:rPr lang="hr-HR"/>
              <a:t>Načini motiviranja zaposlenika</a:t>
            </a:r>
            <a:endParaRPr/>
          </a:p>
        </p:txBody>
      </p:sp>
      <p:sp>
        <p:nvSpPr>
          <p:cNvPr id="133" name="Google Shape;133;p2"/>
          <p:cNvSpPr txBox="1"/>
          <p:nvPr>
            <p:ph idx="2" type="body"/>
          </p:nvPr>
        </p:nvSpPr>
        <p:spPr>
          <a:xfrm>
            <a:off x="5713713" y="2382012"/>
            <a:ext cx="4791253" cy="306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80"/>
              <a:buNone/>
            </a:pPr>
            <a:r>
              <a:rPr lang="hr-HR"/>
              <a:t>e zaposlenike motiviramo: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Char char="▪"/>
            </a:pPr>
            <a:r>
              <a:rPr lang="hr-HR" sz="1800"/>
              <a:t>certifikatom zaposlenika mjeseca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Char char="▪"/>
            </a:pPr>
            <a:r>
              <a:rPr lang="hr-HR" sz="1800"/>
              <a:t>slobodnim danima</a:t>
            </a:r>
            <a:endParaRPr/>
          </a:p>
          <a:p>
            <a:pPr indent="-242569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Char char="▪"/>
            </a:pPr>
            <a:r>
              <a:rPr lang="hr-HR" sz="1800"/>
              <a:t>team building druženjima ( zajednički izleti)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2809" y="571854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4e567f7f2_2_0"/>
          <p:cNvSpPr txBox="1"/>
          <p:nvPr>
            <p:ph type="title"/>
          </p:nvPr>
        </p:nvSpPr>
        <p:spPr>
          <a:xfrm>
            <a:off x="643475" y="786372"/>
            <a:ext cx="3517500" cy="1685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ASORTIMAN TVRTKE</a:t>
            </a:r>
            <a:endParaRPr/>
          </a:p>
        </p:txBody>
      </p:sp>
      <p:sp>
        <p:nvSpPr>
          <p:cNvPr id="141" name="Google Shape;141;gd4e567f7f2_2_0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d4e567f7f2_2_0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1. </a:t>
            </a:r>
            <a:r>
              <a:rPr lang="hr-HR"/>
              <a:t>ĐAKOVČANKA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sir, šunka, slanina, kobasica, luk, feferoni (gljive, jaje na zahtjev)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3" name="Google Shape;143;gd4e567f7f2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4725" y="1670962"/>
            <a:ext cx="7156800" cy="35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4e567f7f2_2_7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d4e567f7f2_2_7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d4e567f7f2_2_7"/>
          <p:cNvSpPr txBox="1"/>
          <p:nvPr>
            <p:ph idx="2" type="body"/>
          </p:nvPr>
        </p:nvSpPr>
        <p:spPr>
          <a:xfrm>
            <a:off x="643465" y="304300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2. ITALIANA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rajčica, sir (mozzarella), pršut, masline, rikola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gd4e567f7f2_2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4732" y="1555360"/>
            <a:ext cx="6236784" cy="3520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4e567f7f2_2_16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d4e567f7f2_2_16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d4e567f7f2_2_16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3. TROPICAL TEMPTATION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vrste voća (kupine, jagode, kiwi), slatki nadjev od vanilije i hrskavi komadići kokosa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1" name="Google Shape;161;gd4e567f7f2_2_16"/>
          <p:cNvPicPr preferRelativeResize="0"/>
          <p:nvPr/>
        </p:nvPicPr>
        <p:blipFill rotWithShape="1">
          <a:blip r:embed="rId3">
            <a:alphaModFix/>
          </a:blip>
          <a:srcRect b="0" l="0" r="348" t="12762"/>
          <a:stretch/>
        </p:blipFill>
        <p:spPr>
          <a:xfrm>
            <a:off x="5796251" y="812798"/>
            <a:ext cx="5253742" cy="52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4e567f7f2_2_24"/>
          <p:cNvSpPr txBox="1"/>
          <p:nvPr>
            <p:ph type="title"/>
          </p:nvPr>
        </p:nvSpPr>
        <p:spPr>
          <a:xfrm>
            <a:off x="643466" y="786383"/>
            <a:ext cx="3517500" cy="2094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d4e567f7f2_2_24"/>
          <p:cNvSpPr txBox="1"/>
          <p:nvPr>
            <p:ph idx="1" type="body"/>
          </p:nvPr>
        </p:nvSpPr>
        <p:spPr>
          <a:xfrm>
            <a:off x="5458984" y="812799"/>
            <a:ext cx="5928300" cy="52947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d4e567f7f2_2_24"/>
          <p:cNvSpPr txBox="1"/>
          <p:nvPr>
            <p:ph idx="2" type="body"/>
          </p:nvPr>
        </p:nvSpPr>
        <p:spPr>
          <a:xfrm>
            <a:off x="643465" y="3043050"/>
            <a:ext cx="3517500" cy="306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-HR"/>
              <a:t>4. CHILI CHICKEN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Char char=" "/>
            </a:pPr>
            <a:r>
              <a:rPr lang="hr-HR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pizza sa piletinom, gljivama, sirom, rajčicama i slatko ljutim umakom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0" name="Google Shape;170;gd4e567f7f2_2_24"/>
          <p:cNvPicPr preferRelativeResize="0"/>
          <p:nvPr/>
        </p:nvPicPr>
        <p:blipFill rotWithShape="1">
          <a:blip r:embed="rId3">
            <a:alphaModFix/>
          </a:blip>
          <a:srcRect b="5320" l="16137" r="1231" t="3571"/>
          <a:stretch/>
        </p:blipFill>
        <p:spPr>
          <a:xfrm>
            <a:off x="5808197" y="669775"/>
            <a:ext cx="5229849" cy="576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2021-04-18T10:09:03Z</dcterms:created>
  <dc:creator>Patricija Spajić</dc:creator>
</cp:coreProperties>
</file>