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79" r:id="rId5"/>
    <p:sldId id="280" r:id="rId6"/>
    <p:sldId id="259" r:id="rId7"/>
    <p:sldId id="261" r:id="rId8"/>
    <p:sldId id="273" r:id="rId9"/>
    <p:sldId id="262" r:id="rId10"/>
    <p:sldId id="263" r:id="rId11"/>
    <p:sldId id="271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5" r:id="rId20"/>
    <p:sldId id="260" r:id="rId21"/>
    <p:sldId id="276" r:id="rId22"/>
    <p:sldId id="277" r:id="rId23"/>
    <p:sldId id="281" r:id="rId24"/>
    <p:sldId id="278" r:id="rId25"/>
    <p:sldId id="274" r:id="rId26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962" autoAdjust="0"/>
    <p:restoredTop sz="94615" autoAdjust="0"/>
  </p:normalViewPr>
  <p:slideViewPr>
    <p:cSldViewPr>
      <p:cViewPr>
        <p:scale>
          <a:sx n="75" d="100"/>
          <a:sy n="75" d="100"/>
        </p:scale>
        <p:origin x="-990" y="-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8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slov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25" name="Podnaslov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Uredite stil podnaslova matrice</a:t>
            </a:r>
            <a:endParaRPr kumimoji="0" lang="en-US"/>
          </a:p>
        </p:txBody>
      </p:sp>
      <p:sp>
        <p:nvSpPr>
          <p:cNvPr id="31" name="Rezervirano mjesto datuma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EB0BBA6-512A-4312-81DD-FFF10F8D3532}" type="datetimeFigureOut">
              <a:rPr lang="hr-HR" smtClean="0"/>
              <a:t>2.3.2017.</a:t>
            </a:fld>
            <a:endParaRPr lang="hr-HR"/>
          </a:p>
        </p:txBody>
      </p:sp>
      <p:sp>
        <p:nvSpPr>
          <p:cNvPr id="18" name="Rezervirano mjesto podnožja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DF12D81-3784-46FB-9EF1-76F55F0E5E71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B0BBA6-512A-4312-81DD-FFF10F8D3532}" type="datetimeFigureOut">
              <a:rPr lang="hr-HR" smtClean="0"/>
              <a:t>2.3.2017.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F12D81-3784-46FB-9EF1-76F55F0E5E7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EB0BBA6-512A-4312-81DD-FFF10F8D3532}" type="datetimeFigureOut">
              <a:rPr lang="hr-HR" smtClean="0"/>
              <a:t>2.3.2017.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DF12D81-3784-46FB-9EF1-76F55F0E5E7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B0BBA6-512A-4312-81DD-FFF10F8D3532}" type="datetimeFigureOut">
              <a:rPr lang="hr-HR" smtClean="0"/>
              <a:t>2.3.2017.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F12D81-3784-46FB-9EF1-76F55F0E5E7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EB0BBA6-512A-4312-81DD-FFF10F8D3532}" type="datetimeFigureOut">
              <a:rPr lang="hr-HR" smtClean="0"/>
              <a:t>2.3.2017.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DF12D81-3784-46FB-9EF1-76F55F0E5E71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B0BBA6-512A-4312-81DD-FFF10F8D3532}" type="datetimeFigureOut">
              <a:rPr lang="hr-HR" smtClean="0"/>
              <a:t>2.3.2017.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F12D81-3784-46FB-9EF1-76F55F0E5E7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B0BBA6-512A-4312-81DD-FFF10F8D3532}" type="datetimeFigureOut">
              <a:rPr lang="hr-HR" smtClean="0"/>
              <a:t>2.3.2017.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F12D81-3784-46FB-9EF1-76F55F0E5E7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B0BBA6-512A-4312-81DD-FFF10F8D3532}" type="datetimeFigureOut">
              <a:rPr lang="hr-HR" smtClean="0"/>
              <a:t>2.3.2017.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F12D81-3784-46FB-9EF1-76F55F0E5E7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EB0BBA6-512A-4312-81DD-FFF10F8D3532}" type="datetimeFigureOut">
              <a:rPr lang="hr-HR" smtClean="0"/>
              <a:t>2.3.2017.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F12D81-3784-46FB-9EF1-76F55F0E5E7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B0BBA6-512A-4312-81DD-FFF10F8D3532}" type="datetimeFigureOut">
              <a:rPr lang="hr-HR" smtClean="0"/>
              <a:t>2.3.2017.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F12D81-3784-46FB-9EF1-76F55F0E5E7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B0BBA6-512A-4312-81DD-FFF10F8D3532}" type="datetimeFigureOut">
              <a:rPr lang="hr-HR" smtClean="0"/>
              <a:t>2.3.2017.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F12D81-3784-46FB-9EF1-76F55F0E5E71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Rezervirano mjesto slike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Kliknite ikonu da biste dodali  sliku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Rezervirano mjesto naslova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1" name="Rezervirano mjesto teksta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27" name="Rezervirano mjesto datuma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EB0BBA6-512A-4312-81DD-FFF10F8D3532}" type="datetimeFigureOut">
              <a:rPr lang="hr-HR" smtClean="0"/>
              <a:t>2.3.2017.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6" name="Rezervirano mjesto broja slajda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DF12D81-3784-46FB-9EF1-76F55F0E5E71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eb.ffos.hr/infoznanosti/upute-za-pisanje-seminarskih-radov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Izrada završnog rada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62485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Bibliografija: popis članaka, rasprava, knjiga iz područja znanosti, umjetnosti, publicistike, novinstva, športa i sl. o nekom predmetu</a:t>
            </a:r>
          </a:p>
          <a:p>
            <a:r>
              <a:rPr lang="hr-HR" dirty="0" smtClean="0"/>
              <a:t>Hrvatska znanstvena bibliografija- </a:t>
            </a:r>
            <a:r>
              <a:rPr lang="hr-HR" dirty="0" err="1"/>
              <a:t>Online</a:t>
            </a:r>
            <a:r>
              <a:rPr lang="hr-HR" dirty="0"/>
              <a:t> bibliografija u mrežnom </a:t>
            </a:r>
            <a:r>
              <a:rPr lang="hr-HR" dirty="0" smtClean="0"/>
              <a:t>okruženju</a:t>
            </a:r>
            <a:r>
              <a:rPr lang="hr-HR" dirty="0"/>
              <a:t>, podržana novim informacijskim tehnologijama, nudi znatno veće mogućnosti od one tiskane. Pored standardnih bibliografskih podataka, </a:t>
            </a:r>
            <a:r>
              <a:rPr lang="hr-HR" dirty="0" err="1"/>
              <a:t>online</a:t>
            </a:r>
            <a:r>
              <a:rPr lang="hr-HR" dirty="0"/>
              <a:t> bibliografija može uključivati i druge informacije kao što je cjelovit tekst </a:t>
            </a:r>
            <a:r>
              <a:rPr lang="hr-HR" dirty="0" smtClean="0"/>
              <a:t>rada </a:t>
            </a:r>
            <a:r>
              <a:rPr lang="hr-HR" dirty="0"/>
              <a:t>ili multimediju. Takva bibliografija zbog svog dinamičnog karaktera može uključivati i radove koji još nisu objavljeni u tiskanom obliku, a možda neće ni biti.</a:t>
            </a:r>
          </a:p>
        </p:txBody>
      </p:sp>
    </p:spTree>
    <p:extLst>
      <p:ext uri="{BB962C8B-B14F-4D97-AF65-F5344CB8AC3E}">
        <p14:creationId xmlns:p14="http://schemas.microsoft.com/office/powerpoint/2010/main" val="172351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Kako citirati?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r>
              <a:rPr lang="hr-HR" dirty="0"/>
              <a:t>Tekst mora jasno označavati gdje prestaju ideje autora i gdje počinje iznošenje tuđih stavova.</a:t>
            </a:r>
          </a:p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endParaRPr lang="hr-HR" dirty="0"/>
          </a:p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r>
              <a:rPr lang="hr-HR" dirty="0"/>
              <a:t>Koristiti navodne znakove za citiranje tuđih riječi</a:t>
            </a:r>
          </a:p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endParaRPr lang="hr-HR" dirty="0"/>
          </a:p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r>
              <a:rPr lang="hr-HR" dirty="0"/>
              <a:t>Kod citiranja ne dodajemo svoje tumačenje, objašnjenje i procjene.</a:t>
            </a:r>
            <a:endParaRPr lang="en-US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25543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Navođenje literature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altLang="sr-Latn-RS" dirty="0" smtClean="0"/>
              <a:t>Prezime, Inicijal(i) imena autora. Naslov : podnaslov. Podatak o izdanju. Mjesto izdavanja : nakladnik, godina izdavanja. Str. __</a:t>
            </a:r>
          </a:p>
          <a:p>
            <a:endParaRPr lang="hr-HR" altLang="sr-Latn-RS" dirty="0" smtClean="0"/>
          </a:p>
          <a:p>
            <a:r>
              <a:rPr lang="vi-VN" altLang="sr-Latn-RS" b="1" dirty="0" smtClean="0"/>
              <a:t>Brooks, C. Understanding poetry. </a:t>
            </a:r>
            <a:r>
              <a:rPr lang="vi-VN" altLang="sr-Latn-RS" b="1" dirty="0" smtClean="0">
                <a:solidFill>
                  <a:srgbClr val="FF0000"/>
                </a:solidFill>
              </a:rPr>
              <a:t>3rd ed. </a:t>
            </a:r>
            <a:r>
              <a:rPr lang="vi-VN" altLang="sr-Latn-RS" b="1" dirty="0" smtClean="0"/>
              <a:t>New York : Holt, Rinehart and Winston, 1960.</a:t>
            </a:r>
            <a:r>
              <a:rPr lang="hr-HR" altLang="sr-Latn-RS" b="1" dirty="0"/>
              <a:t> </a:t>
            </a:r>
            <a:r>
              <a:rPr lang="hr-HR" altLang="sr-Latn-RS" b="1" dirty="0" smtClean="0"/>
              <a:t>Str.25.</a:t>
            </a:r>
            <a:r>
              <a:rPr lang="vi-VN" altLang="sr-Latn-RS" b="1" dirty="0" smtClean="0"/>
              <a:t> </a:t>
            </a:r>
            <a:endParaRPr lang="hr-HR" altLang="sr-Latn-RS" b="1" dirty="0" smtClean="0"/>
          </a:p>
          <a:p>
            <a:r>
              <a:rPr lang="hr-HR" altLang="sr-Latn-RS" b="1" dirty="0" smtClean="0"/>
              <a:t>Hrvatska enciklopedija 8 : </a:t>
            </a:r>
            <a:r>
              <a:rPr lang="hr-HR" altLang="sr-Latn-RS" b="1" dirty="0" smtClean="0">
                <a:solidFill>
                  <a:srgbClr val="FF0000"/>
                </a:solidFill>
              </a:rPr>
              <a:t>O-</a:t>
            </a:r>
            <a:r>
              <a:rPr lang="hr-HR" altLang="sr-Latn-RS" b="1" dirty="0" err="1" smtClean="0">
                <a:solidFill>
                  <a:srgbClr val="FF0000"/>
                </a:solidFill>
              </a:rPr>
              <a:t>Pre</a:t>
            </a:r>
            <a:r>
              <a:rPr lang="hr-HR" altLang="sr-Latn-RS" b="1" dirty="0" smtClean="0">
                <a:solidFill>
                  <a:srgbClr val="FF0000"/>
                </a:solidFill>
              </a:rPr>
              <a:t>. </a:t>
            </a:r>
            <a:r>
              <a:rPr lang="hr-HR" altLang="sr-Latn-RS" b="1" dirty="0" smtClean="0"/>
              <a:t>Zagreb: LZMK, 2006. Str.5-7.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95106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Knjiga koja ima do tri autora: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 </a:t>
            </a:r>
            <a:r>
              <a:rPr lang="hr-HR" dirty="0"/>
              <a:t>kod knjiga koje imaju dva ili tri autora navodi se: Prezime, Ime prvog autora; Prezime, Ime drugog autora; Prezime, Ime trećeg autora</a:t>
            </a:r>
            <a:r>
              <a:rPr lang="hr-HR" dirty="0" smtClean="0"/>
              <a:t>. Naslov: podnaslov. Mjesto izdanja: nakladnik, godina izdanja.</a:t>
            </a:r>
          </a:p>
          <a:p>
            <a:endParaRPr lang="hr-HR" dirty="0" smtClean="0"/>
          </a:p>
          <a:p>
            <a:r>
              <a:rPr lang="hr-HR" dirty="0" smtClean="0"/>
              <a:t>Babić</a:t>
            </a:r>
            <a:r>
              <a:rPr lang="hr-HR" dirty="0"/>
              <a:t>, </a:t>
            </a:r>
            <a:r>
              <a:rPr lang="hr-HR" dirty="0" smtClean="0"/>
              <a:t>S. ; </a:t>
            </a:r>
            <a:r>
              <a:rPr lang="hr-HR" dirty="0" err="1"/>
              <a:t>Finka</a:t>
            </a:r>
            <a:r>
              <a:rPr lang="hr-HR" dirty="0"/>
              <a:t>, </a:t>
            </a:r>
            <a:r>
              <a:rPr lang="hr-HR" dirty="0" smtClean="0"/>
              <a:t>B. ; </a:t>
            </a:r>
            <a:r>
              <a:rPr lang="hr-HR" dirty="0" err="1"/>
              <a:t>Moguš</a:t>
            </a:r>
            <a:r>
              <a:rPr lang="hr-HR" dirty="0"/>
              <a:t>, </a:t>
            </a:r>
            <a:r>
              <a:rPr lang="hr-HR" dirty="0" smtClean="0"/>
              <a:t>M. </a:t>
            </a:r>
            <a:r>
              <a:rPr lang="hr-HR" dirty="0"/>
              <a:t>Hrvatski pravopis. Zagreb: Školska knjiga, 1995.</a:t>
            </a: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587768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Knjiga koja ima više od tri autora: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 </a:t>
            </a:r>
            <a:r>
              <a:rPr lang="hr-HR" dirty="0"/>
              <a:t>kod knjiga koje imaju četiri i više autora navodi se: Prezime, Ime prvog autora…[et al</a:t>
            </a:r>
            <a:r>
              <a:rPr lang="hr-HR" dirty="0" smtClean="0"/>
              <a:t>.]</a:t>
            </a:r>
          </a:p>
          <a:p>
            <a:endParaRPr lang="hr-HR" dirty="0" smtClean="0"/>
          </a:p>
          <a:p>
            <a:r>
              <a:rPr lang="hr-HR" dirty="0" err="1" smtClean="0"/>
              <a:t>Adcock</a:t>
            </a:r>
            <a:r>
              <a:rPr lang="hr-HR" dirty="0"/>
              <a:t>, </a:t>
            </a:r>
            <a:r>
              <a:rPr lang="hr-HR" dirty="0" smtClean="0"/>
              <a:t>F…[</a:t>
            </a:r>
            <a:r>
              <a:rPr lang="hr-HR" dirty="0"/>
              <a:t>et al.].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poetry</a:t>
            </a:r>
            <a:r>
              <a:rPr lang="hr-HR" dirty="0"/>
              <a:t> </a:t>
            </a:r>
            <a:r>
              <a:rPr lang="hr-HR" dirty="0" err="1"/>
              <a:t>quartets</a:t>
            </a:r>
            <a:r>
              <a:rPr lang="hr-HR" dirty="0"/>
              <a:t>. London: </a:t>
            </a:r>
            <a:r>
              <a:rPr lang="hr-HR" dirty="0" err="1"/>
              <a:t>The</a:t>
            </a:r>
            <a:r>
              <a:rPr lang="hr-HR" dirty="0"/>
              <a:t> British </a:t>
            </a:r>
            <a:r>
              <a:rPr lang="hr-HR" dirty="0" err="1"/>
              <a:t>Council</a:t>
            </a:r>
            <a:r>
              <a:rPr lang="hr-HR" dirty="0"/>
              <a:t>: </a:t>
            </a:r>
            <a:r>
              <a:rPr lang="hr-HR" dirty="0" err="1"/>
              <a:t>Bloodaxe</a:t>
            </a:r>
            <a:r>
              <a:rPr lang="hr-HR" dirty="0"/>
              <a:t> </a:t>
            </a:r>
            <a:r>
              <a:rPr lang="hr-HR" dirty="0" err="1"/>
              <a:t>Books</a:t>
            </a:r>
            <a:r>
              <a:rPr lang="hr-HR" dirty="0"/>
              <a:t>, 1998. </a:t>
            </a:r>
          </a:p>
        </p:txBody>
      </p:sp>
    </p:spTree>
    <p:extLst>
      <p:ext uri="{BB962C8B-B14F-4D97-AF65-F5344CB8AC3E}">
        <p14:creationId xmlns:p14="http://schemas.microsoft.com/office/powerpoint/2010/main" val="3148395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Knjiga koja nema podatak o autoru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Navodi se naslov i priređivač/ urednik</a:t>
            </a:r>
          </a:p>
          <a:p>
            <a:endParaRPr lang="hr-HR" dirty="0"/>
          </a:p>
          <a:p>
            <a:r>
              <a:rPr lang="hr-HR" dirty="0" smtClean="0"/>
              <a:t>Antologija </a:t>
            </a:r>
            <a:r>
              <a:rPr lang="hr-HR" dirty="0"/>
              <a:t>hrvatske kratke priče / priredio Miroslav </a:t>
            </a:r>
            <a:r>
              <a:rPr lang="hr-HR" dirty="0" smtClean="0"/>
              <a:t>Š. </a:t>
            </a:r>
            <a:r>
              <a:rPr lang="hr-HR" dirty="0"/>
              <a:t>Zagreb : </a:t>
            </a:r>
            <a:r>
              <a:rPr lang="hr-HR" dirty="0" err="1"/>
              <a:t>Disput</a:t>
            </a:r>
            <a:r>
              <a:rPr lang="hr-HR" dirty="0"/>
              <a:t>, 2001.</a:t>
            </a:r>
          </a:p>
        </p:txBody>
      </p:sp>
    </p:spTree>
    <p:extLst>
      <p:ext uri="{BB962C8B-B14F-4D97-AF65-F5344CB8AC3E}">
        <p14:creationId xmlns:p14="http://schemas.microsoft.com/office/powerpoint/2010/main" val="179882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Članak u časopisu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/>
              <a:t>Prezime, Ime autora. Naslov rada: podnaslov. // Naslov časopisa oznaka sveska/godišta, broj(godina), početna-završna stranica.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>Primjer: 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err="1"/>
              <a:t>Aparac</a:t>
            </a:r>
            <a:r>
              <a:rPr lang="hr-HR" dirty="0"/>
              <a:t>-Jelušić, </a:t>
            </a:r>
            <a:r>
              <a:rPr lang="hr-HR" dirty="0" smtClean="0"/>
              <a:t>T. </a:t>
            </a:r>
            <a:r>
              <a:rPr lang="hr-HR" dirty="0"/>
              <a:t>Knjižnična znanost u posljednjem desetljeću dvadesetog stoljeća. // Vjesnik bibliotekara Hrvatske 40, 1/2(1997), str. 139-152</a:t>
            </a:r>
            <a:r>
              <a:rPr lang="hr-HR" dirty="0" smtClean="0"/>
              <a:t>.</a:t>
            </a:r>
          </a:p>
          <a:p>
            <a:r>
              <a:rPr lang="hr-HR" dirty="0" err="1" smtClean="0"/>
              <a:t>Malus</a:t>
            </a:r>
            <a:r>
              <a:rPr lang="hr-HR" dirty="0" smtClean="0"/>
              <a:t> </a:t>
            </a:r>
            <a:r>
              <a:rPr lang="hr-HR" dirty="0" err="1" smtClean="0"/>
              <a:t>Tomorad</a:t>
            </a:r>
            <a:r>
              <a:rPr lang="en-US" dirty="0" smtClean="0"/>
              <a:t>, </a:t>
            </a:r>
            <a:r>
              <a:rPr lang="hr-HR" dirty="0" smtClean="0"/>
              <a:t>I</a:t>
            </a:r>
            <a:r>
              <a:rPr lang="en-US" dirty="0" smtClean="0"/>
              <a:t>. </a:t>
            </a:r>
            <a:r>
              <a:rPr lang="hr-HR" dirty="0" smtClean="0"/>
              <a:t>Pompeji: grad zaustavljen u vremenu</a:t>
            </a:r>
            <a:r>
              <a:rPr lang="en-US" dirty="0" smtClean="0"/>
              <a:t>. // </a:t>
            </a:r>
            <a:r>
              <a:rPr lang="hr-HR" dirty="0" smtClean="0"/>
              <a:t>Meridijani</a:t>
            </a:r>
            <a:r>
              <a:rPr lang="en-US" dirty="0" smtClean="0"/>
              <a:t> </a:t>
            </a:r>
            <a:r>
              <a:rPr lang="hr-HR" dirty="0" smtClean="0"/>
              <a:t>12</a:t>
            </a:r>
            <a:r>
              <a:rPr lang="en-US" dirty="0" smtClean="0"/>
              <a:t>, </a:t>
            </a:r>
            <a:r>
              <a:rPr lang="hr-HR" dirty="0" smtClean="0"/>
              <a:t>95</a:t>
            </a:r>
            <a:r>
              <a:rPr lang="en-US" dirty="0" smtClean="0"/>
              <a:t>(</a:t>
            </a:r>
            <a:r>
              <a:rPr lang="hr-HR" dirty="0" smtClean="0"/>
              <a:t>2005</a:t>
            </a:r>
            <a:r>
              <a:rPr lang="en-US" dirty="0" smtClean="0"/>
              <a:t>), str. </a:t>
            </a:r>
            <a:r>
              <a:rPr lang="hr-HR" dirty="0" smtClean="0"/>
              <a:t>30-35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7458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Mrežni izvor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Prezime, Ime autora (ako postoji). Naslov: podnaslov, datum/godina nastanka dokumenta (ako postoji). Potpuna URL adresa (datum pristupa dokumentu</a:t>
            </a:r>
            <a:r>
              <a:rPr lang="hr-HR" dirty="0" smtClean="0"/>
              <a:t>)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hr-HR" dirty="0" smtClean="0"/>
              <a:t> </a:t>
            </a:r>
            <a:r>
              <a:rPr lang="hr-HR" dirty="0"/>
              <a:t>Hrvatsko knjižničarsko društvo. URL: http://www.hkdrustvo.hr/ </a:t>
            </a:r>
            <a:r>
              <a:rPr lang="hr-HR" dirty="0" smtClean="0"/>
              <a:t>(21. 02. 2017.)</a:t>
            </a:r>
            <a:endParaRPr lang="hr-HR" b="0" dirty="0" smtClean="0"/>
          </a:p>
          <a:p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52717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altLang="sr-Latn-RS" dirty="0" smtClean="0"/>
          </a:p>
          <a:p>
            <a:r>
              <a:rPr lang="hr-HR" altLang="sr-Latn-RS" dirty="0" smtClean="0"/>
              <a:t>Ako nekog podatka nema na publikaciji, preskačete ga u shemi citiranja… npr. nema podnaslova!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83813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Popis literature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lvl="1" indent="-342900">
              <a:lnSpc>
                <a:spcPct val="90000"/>
              </a:lnSpc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hr-HR" altLang="sr-Latn-RS" sz="2400" b="1" dirty="0" err="1" smtClean="0"/>
              <a:t>J</a:t>
            </a:r>
            <a:r>
              <a:rPr lang="hr-HR" altLang="sr-Latn-RS" sz="2400" dirty="0" err="1" smtClean="0"/>
              <a:t>enkins</a:t>
            </a:r>
            <a:r>
              <a:rPr lang="hr-HR" altLang="sr-Latn-RS" sz="2400" dirty="0" smtClean="0"/>
              <a:t>, M. Kineski put čaja i konja. // National </a:t>
            </a:r>
            <a:r>
              <a:rPr lang="hr-HR" altLang="sr-Latn-RS" sz="2400" dirty="0" err="1" smtClean="0"/>
              <a:t>Geographic</a:t>
            </a:r>
            <a:r>
              <a:rPr lang="hr-HR" altLang="sr-Latn-RS" sz="2400" dirty="0" smtClean="0"/>
              <a:t>. 5, IX, str. 64-87. </a:t>
            </a:r>
          </a:p>
          <a:p>
            <a:pPr marL="342900" lvl="1" indent="-342900">
              <a:lnSpc>
                <a:spcPct val="90000"/>
              </a:lnSpc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hr-HR" altLang="sr-Latn-RS" sz="2400" b="1" dirty="0" err="1" smtClean="0"/>
              <a:t>L</a:t>
            </a:r>
            <a:r>
              <a:rPr lang="hr-HR" altLang="sr-Latn-RS" sz="2400" dirty="0" err="1" smtClean="0"/>
              <a:t>auder</a:t>
            </a:r>
            <a:r>
              <a:rPr lang="hr-HR" altLang="sr-Latn-RS" sz="2400" dirty="0" smtClean="0"/>
              <a:t>, J. ; </a:t>
            </a:r>
            <a:r>
              <a:rPr lang="hr-HR" altLang="sr-Latn-RS" sz="2400" dirty="0" err="1" smtClean="0"/>
              <a:t>Matheson</a:t>
            </a:r>
            <a:r>
              <a:rPr lang="hr-HR" altLang="sr-Latn-RS" sz="2400" dirty="0" smtClean="0"/>
              <a:t>, A. </a:t>
            </a:r>
            <a:r>
              <a:rPr lang="hr-HR" altLang="sr-Latn-RS" sz="2400" dirty="0" err="1" smtClean="0"/>
              <a:t>Newsplan</a:t>
            </a:r>
            <a:r>
              <a:rPr lang="hr-HR" altLang="sr-Latn-RS" sz="2400" dirty="0" smtClean="0"/>
              <a:t> 2000 </a:t>
            </a:r>
            <a:r>
              <a:rPr lang="hr-HR" altLang="sr-Latn-RS" sz="2400" dirty="0" err="1" smtClean="0"/>
              <a:t>project</a:t>
            </a:r>
            <a:r>
              <a:rPr lang="hr-HR" altLang="sr-Latn-RS" sz="2400" dirty="0" smtClean="0"/>
              <a:t>: </a:t>
            </a:r>
            <a:r>
              <a:rPr lang="hr-HR" altLang="sr-Latn-RS" sz="2400" dirty="0" err="1" smtClean="0"/>
              <a:t>completion</a:t>
            </a:r>
            <a:r>
              <a:rPr lang="hr-HR" altLang="sr-Latn-RS" sz="2400" dirty="0" smtClean="0"/>
              <a:t> </a:t>
            </a:r>
            <a:r>
              <a:rPr lang="hr-HR" altLang="sr-Latn-RS" sz="2400" dirty="0" err="1" smtClean="0"/>
              <a:t>report</a:t>
            </a:r>
            <a:r>
              <a:rPr lang="hr-HR" altLang="sr-Latn-RS" sz="2400" dirty="0" smtClean="0"/>
              <a:t> to </a:t>
            </a:r>
            <a:r>
              <a:rPr lang="hr-HR" altLang="sr-Latn-RS" sz="2400" dirty="0" err="1" smtClean="0"/>
              <a:t>the</a:t>
            </a:r>
            <a:r>
              <a:rPr lang="hr-HR" altLang="sr-Latn-RS" sz="2400" dirty="0" smtClean="0"/>
              <a:t> </a:t>
            </a:r>
            <a:r>
              <a:rPr lang="hr-HR" altLang="sr-Latn-RS" sz="2400" dirty="0" err="1" smtClean="0"/>
              <a:t>heritage</a:t>
            </a:r>
            <a:r>
              <a:rPr lang="hr-HR" altLang="sr-Latn-RS" sz="2400" dirty="0" smtClean="0"/>
              <a:t> </a:t>
            </a:r>
            <a:r>
              <a:rPr lang="hr-HR" altLang="sr-Latn-RS" sz="2400" dirty="0" err="1" smtClean="0"/>
              <a:t>lottery</a:t>
            </a:r>
            <a:r>
              <a:rPr lang="hr-HR" altLang="sr-Latn-RS" sz="2400" dirty="0" smtClean="0"/>
              <a:t> </a:t>
            </a:r>
            <a:r>
              <a:rPr lang="hr-HR" altLang="sr-Latn-RS" sz="2400" dirty="0" err="1" smtClean="0"/>
              <a:t>fund</a:t>
            </a:r>
            <a:r>
              <a:rPr lang="hr-HR" altLang="sr-Latn-RS" sz="2400" dirty="0" smtClean="0"/>
              <a:t>. URL: http://www.bl.uk/</a:t>
            </a:r>
            <a:r>
              <a:rPr lang="hr-HR" altLang="sr-Latn-RS" sz="2400" dirty="0" err="1" smtClean="0"/>
              <a:t>about</a:t>
            </a:r>
            <a:r>
              <a:rPr lang="hr-HR" altLang="sr-Latn-RS" sz="2400" dirty="0" smtClean="0"/>
              <a:t>/</a:t>
            </a:r>
            <a:r>
              <a:rPr lang="hr-HR" altLang="sr-Latn-RS" sz="2400" dirty="0" err="1" smtClean="0"/>
              <a:t>cooperation</a:t>
            </a:r>
            <a:r>
              <a:rPr lang="hr-HR" altLang="sr-Latn-RS" sz="2400" dirty="0" smtClean="0"/>
              <a:t>/</a:t>
            </a:r>
            <a:r>
              <a:rPr lang="hr-HR" altLang="sr-Latn-RS" sz="2400" dirty="0" err="1" smtClean="0"/>
              <a:t>pdf</a:t>
            </a:r>
            <a:r>
              <a:rPr lang="hr-HR" altLang="sr-Latn-RS" sz="2400" dirty="0" smtClean="0"/>
              <a:t>/newsplan2000final.pdf (03.05.2011.) </a:t>
            </a:r>
          </a:p>
          <a:p>
            <a:pPr>
              <a:lnSpc>
                <a:spcPct val="90000"/>
              </a:lnSpc>
            </a:pPr>
            <a:r>
              <a:rPr lang="hr-HR" altLang="sr-Latn-RS" sz="2400" b="1" dirty="0" err="1" smtClean="0"/>
              <a:t>S</a:t>
            </a:r>
            <a:r>
              <a:rPr lang="hr-HR" altLang="sr-Latn-RS" sz="2400" dirty="0" err="1" smtClean="0"/>
              <a:t>alten</a:t>
            </a:r>
            <a:r>
              <a:rPr lang="hr-HR" altLang="sr-Latn-RS" sz="2400" dirty="0" smtClean="0"/>
              <a:t>, F. Bambi. Zagreb: Zagrebačka stvarnost, 2007.</a:t>
            </a:r>
          </a:p>
          <a:p>
            <a:pPr>
              <a:lnSpc>
                <a:spcPct val="90000"/>
              </a:lnSpc>
            </a:pPr>
            <a:r>
              <a:rPr lang="hr-HR" altLang="sr-Latn-RS" sz="2400" dirty="0" smtClean="0"/>
              <a:t>....</a:t>
            </a:r>
          </a:p>
          <a:p>
            <a:pPr>
              <a:lnSpc>
                <a:spcPct val="90000"/>
              </a:lnSpc>
            </a:pPr>
            <a:r>
              <a:rPr lang="hr-HR" altLang="sr-Latn-RS" sz="2400" dirty="0" smtClean="0"/>
              <a:t>….</a:t>
            </a:r>
          </a:p>
          <a:p>
            <a:pPr>
              <a:lnSpc>
                <a:spcPct val="90000"/>
              </a:lnSpc>
            </a:pPr>
            <a:r>
              <a:rPr lang="hr-HR" altLang="sr-Latn-RS" sz="2400" dirty="0" smtClean="0"/>
              <a:t>….</a:t>
            </a:r>
          </a:p>
          <a:p>
            <a:pPr>
              <a:lnSpc>
                <a:spcPct val="90000"/>
              </a:lnSpc>
            </a:pPr>
            <a:r>
              <a:rPr lang="hr-HR" altLang="sr-Latn-RS" sz="2400" b="1" dirty="0" smtClean="0"/>
              <a:t>Abecednim redom na kraju završnog rada</a:t>
            </a:r>
          </a:p>
          <a:p>
            <a:pPr>
              <a:lnSpc>
                <a:spcPct val="90000"/>
              </a:lnSpc>
            </a:pPr>
            <a:r>
              <a:rPr lang="hr-HR" altLang="sr-Latn-RS" sz="2400" b="1" dirty="0" smtClean="0"/>
              <a:t>Za one koji žele znati više: </a:t>
            </a:r>
            <a:r>
              <a:rPr lang="hr-HR" altLang="sr-Latn-RS" sz="2400" b="1" dirty="0" smtClean="0">
                <a:hlinkClick r:id="rId2"/>
              </a:rPr>
              <a:t>http://web.ffos.hr/</a:t>
            </a:r>
            <a:r>
              <a:rPr lang="hr-HR" altLang="sr-Latn-RS" sz="2400" b="1" dirty="0" err="1" smtClean="0">
                <a:hlinkClick r:id="rId2"/>
              </a:rPr>
              <a:t>infoznanosti</a:t>
            </a:r>
            <a:r>
              <a:rPr lang="hr-HR" altLang="sr-Latn-RS" sz="2400" b="1" dirty="0" smtClean="0">
                <a:hlinkClick r:id="rId2"/>
              </a:rPr>
              <a:t>/upute-za-pisanje-seminarskih-radova</a:t>
            </a:r>
            <a:endParaRPr lang="hr-HR" altLang="sr-Latn-RS" sz="2400" b="1" dirty="0" smtClean="0"/>
          </a:p>
          <a:p>
            <a:pPr>
              <a:lnSpc>
                <a:spcPct val="90000"/>
              </a:lnSpc>
            </a:pPr>
            <a:endParaRPr lang="hr-HR" altLang="sr-Latn-RS" sz="2400" b="1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1859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Faze izrade rada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1. PRIPREMNA </a:t>
            </a:r>
            <a:r>
              <a:rPr lang="hr-HR" dirty="0" smtClean="0"/>
              <a:t>FAZA</a:t>
            </a:r>
          </a:p>
          <a:p>
            <a:pPr lvl="1"/>
            <a:r>
              <a:rPr lang="hr-HR" dirty="0" smtClean="0"/>
              <a:t>Izbor teme</a:t>
            </a:r>
          </a:p>
          <a:p>
            <a:pPr marL="457200" lvl="1" indent="0">
              <a:buNone/>
            </a:pPr>
            <a:endParaRPr lang="hr-HR" dirty="0"/>
          </a:p>
          <a:p>
            <a:r>
              <a:rPr lang="hr-HR" dirty="0"/>
              <a:t>2. FAZA OBLIKOVANJA </a:t>
            </a:r>
            <a:r>
              <a:rPr lang="hr-HR" dirty="0" smtClean="0"/>
              <a:t>TEKSTA</a:t>
            </a:r>
          </a:p>
          <a:p>
            <a:pPr marL="0" indent="0">
              <a:buNone/>
            </a:pPr>
            <a:r>
              <a:rPr lang="hr-HR" dirty="0" smtClean="0"/>
              <a:t>     - oblikovanje nacrta teksta</a:t>
            </a:r>
          </a:p>
          <a:p>
            <a:endParaRPr lang="hr-HR" dirty="0"/>
          </a:p>
          <a:p>
            <a:r>
              <a:rPr lang="hr-HR" dirty="0"/>
              <a:t>3. PISANJE </a:t>
            </a:r>
            <a:r>
              <a:rPr lang="hr-HR" dirty="0" smtClean="0"/>
              <a:t>TEKSTA</a:t>
            </a:r>
          </a:p>
          <a:p>
            <a:pPr marL="0" indent="0">
              <a:buNone/>
            </a:pPr>
            <a:r>
              <a:rPr lang="hr-HR" dirty="0" smtClean="0"/>
              <a:t>      - završno oblikovanje teksta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82905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Korisni savjeti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hr-HR" dirty="0">
                <a:latin typeface="Times New Roman CE" pitchFamily="18" charset="-18"/>
              </a:rPr>
              <a:t>izbjegavajte izraze poput “Ja mislim, osjećam, možda…</a:t>
            </a:r>
          </a:p>
          <a:p>
            <a:pPr>
              <a:defRPr/>
            </a:pPr>
            <a:r>
              <a:rPr lang="hr-HR" dirty="0">
                <a:solidFill>
                  <a:srgbClr val="FF0000"/>
                </a:solidFill>
                <a:latin typeface="Times New Roman CE" pitchFamily="18" charset="-18"/>
              </a:rPr>
              <a:t>rad mora biti pisan znanstveno, neosobno</a:t>
            </a:r>
          </a:p>
          <a:p>
            <a:pPr>
              <a:buNone/>
              <a:defRPr/>
            </a:pPr>
            <a:endParaRPr lang="hr-HR" dirty="0">
              <a:solidFill>
                <a:srgbClr val="FF0000"/>
              </a:solidFill>
              <a:latin typeface="Times New Roman CE" pitchFamily="18" charset="-18"/>
            </a:endParaRPr>
          </a:p>
          <a:p>
            <a:pPr>
              <a:buNone/>
              <a:defRPr/>
            </a:pPr>
            <a:r>
              <a:rPr lang="hr-HR" dirty="0">
                <a:latin typeface="Times New Roman CE" pitchFamily="18" charset="-18"/>
              </a:rPr>
              <a:t>Npr.</a:t>
            </a:r>
            <a:r>
              <a:rPr lang="hr-HR" dirty="0">
                <a:solidFill>
                  <a:srgbClr val="FF0000"/>
                </a:solidFill>
                <a:latin typeface="Times New Roman CE" pitchFamily="18" charset="-18"/>
              </a:rPr>
              <a:t> </a:t>
            </a:r>
            <a:r>
              <a:rPr lang="hr-HR" dirty="0">
                <a:latin typeface="Times New Roman CE" pitchFamily="18" charset="-18"/>
              </a:rPr>
              <a:t>Provedeno je istraživanje…</a:t>
            </a:r>
          </a:p>
          <a:p>
            <a:pPr>
              <a:buNone/>
              <a:defRPr/>
            </a:pPr>
            <a:r>
              <a:rPr lang="hr-HR" dirty="0">
                <a:latin typeface="Times New Roman CE" pitchFamily="18" charset="-18"/>
              </a:rPr>
              <a:t>        Izvedeni su proračuni…</a:t>
            </a:r>
          </a:p>
          <a:p>
            <a:pPr>
              <a:buNone/>
              <a:defRPr/>
            </a:pPr>
            <a:r>
              <a:rPr lang="hr-HR" dirty="0">
                <a:solidFill>
                  <a:srgbClr val="FF0000"/>
                </a:solidFill>
                <a:latin typeface="Times New Roman CE" pitchFamily="18" charset="-18"/>
              </a:rPr>
              <a:t>NE:  Ja sam proveo istraživanje…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73035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2: rješenja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Knjiga koja ima jednog autora:</a:t>
            </a:r>
          </a:p>
          <a:p>
            <a:endParaRPr lang="hr-HR" dirty="0" smtClean="0"/>
          </a:p>
          <a:p>
            <a:r>
              <a:rPr lang="hr-HR" dirty="0" smtClean="0"/>
              <a:t>Krleža,M. Povratak Filipa </a:t>
            </a:r>
            <a:r>
              <a:rPr lang="hr-HR" dirty="0" err="1" smtClean="0"/>
              <a:t>Latinovicza</a:t>
            </a:r>
            <a:r>
              <a:rPr lang="hr-HR" dirty="0" smtClean="0"/>
              <a:t>. Zagreb: Zagrebačka stvarnost, 1995.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7105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Knjiga do tri autora: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Vasiček</a:t>
            </a:r>
            <a:r>
              <a:rPr lang="hr-HR" dirty="0" smtClean="0"/>
              <a:t>, D.; </a:t>
            </a:r>
            <a:r>
              <a:rPr lang="hr-HR" dirty="0" err="1" smtClean="0"/>
              <a:t>Vasiček</a:t>
            </a:r>
            <a:r>
              <a:rPr lang="hr-HR" dirty="0" smtClean="0"/>
              <a:t>, V. Računovodstvo proračunskih i neprofitnih organizacija. Rijeka: Sveučilište u Rijeci: Ekonomski fakultet, 2016.</a:t>
            </a:r>
          </a:p>
          <a:p>
            <a:pPr marL="0" indent="0" algn="ctr">
              <a:buNone/>
            </a:pPr>
            <a:r>
              <a:rPr lang="hr-HR" dirty="0" smtClean="0"/>
              <a:t>Knjiga s više od tri autora:</a:t>
            </a:r>
          </a:p>
          <a:p>
            <a:pPr marL="0" indent="0">
              <a:buNone/>
            </a:pPr>
            <a:r>
              <a:rPr lang="hr-HR" dirty="0" smtClean="0"/>
              <a:t>Gulin, D. … [et </a:t>
            </a:r>
            <a:r>
              <a:rPr lang="hr-HR" dirty="0" err="1" smtClean="0"/>
              <a:t>al.</a:t>
            </a:r>
            <a:r>
              <a:rPr lang="hr-HR" dirty="0" smtClean="0"/>
              <a:t>.]. Računovodstvo trgovačkih društava uz primjenu Međunarodnih računovodstvenih standarda i poreznih propisa. Zagreb: Računovodstvo i financije, 2001. </a:t>
            </a:r>
          </a:p>
        </p:txBody>
      </p:sp>
    </p:spTree>
    <p:extLst>
      <p:ext uri="{BB962C8B-B14F-4D97-AF65-F5344CB8AC3E}">
        <p14:creationId xmlns:p14="http://schemas.microsoft.com/office/powerpoint/2010/main" val="383936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Knjiga bez podatka o autoru:</a:t>
            </a: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 smtClean="0"/>
              <a:t>Basne</a:t>
            </a:r>
            <a:r>
              <a:rPr lang="hr-HR" dirty="0"/>
              <a:t>: antologija/ priredila i odabrala Dubravka Težak; ilustrirala Nevenka </a:t>
            </a:r>
            <a:r>
              <a:rPr lang="hr-HR" dirty="0" err="1"/>
              <a:t>Macolić</a:t>
            </a:r>
            <a:r>
              <a:rPr lang="hr-HR" dirty="0"/>
              <a:t>.  3.dopunjeno izdanje. Zagreb: </a:t>
            </a:r>
            <a:r>
              <a:rPr lang="hr-HR" dirty="0" err="1"/>
              <a:t>Divič</a:t>
            </a:r>
            <a:r>
              <a:rPr lang="hr-HR" dirty="0"/>
              <a:t>, 1996.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553025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Članak u časopisu: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Jungvirth</a:t>
            </a:r>
            <a:r>
              <a:rPr lang="hr-HR" dirty="0" smtClean="0"/>
              <a:t>, G. Poslovno darivanje: idealni poslovni pokloni nose pečat unikata// Poslovni savjetnik. </a:t>
            </a:r>
            <a:r>
              <a:rPr lang="hr-HR" dirty="0" err="1" smtClean="0"/>
              <a:t>com</a:t>
            </a:r>
            <a:r>
              <a:rPr lang="hr-HR" dirty="0" smtClean="0"/>
              <a:t>: najčitaniji poslovni mjesečnik br. 91 (2012), str. 35-36.</a:t>
            </a:r>
          </a:p>
          <a:p>
            <a:pPr marL="0" indent="0" algn="ctr">
              <a:buNone/>
            </a:pPr>
            <a:r>
              <a:rPr lang="hr-HR" dirty="0" smtClean="0"/>
              <a:t>Mrežni izvor</a:t>
            </a:r>
          </a:p>
          <a:p>
            <a:pPr marL="0" indent="0">
              <a:buNone/>
            </a:pPr>
            <a:r>
              <a:rPr lang="hr-HR" dirty="0" smtClean="0"/>
              <a:t>Udruženje obrtnika grada Zagreba. URL: www. </a:t>
            </a:r>
            <a:r>
              <a:rPr lang="hr-HR" dirty="0"/>
              <a:t>o</a:t>
            </a:r>
            <a:r>
              <a:rPr lang="hr-HR" dirty="0" smtClean="0"/>
              <a:t>brtnici- </a:t>
            </a:r>
            <a:r>
              <a:rPr lang="hr-HR" dirty="0" err="1" smtClean="0"/>
              <a:t>zagreb</a:t>
            </a:r>
            <a:r>
              <a:rPr lang="hr-HR" dirty="0" smtClean="0"/>
              <a:t>. </a:t>
            </a:r>
            <a:r>
              <a:rPr lang="hr-HR" dirty="0" err="1"/>
              <a:t>h</a:t>
            </a:r>
            <a:r>
              <a:rPr lang="hr-HR" dirty="0" err="1" smtClean="0"/>
              <a:t>r</a:t>
            </a:r>
            <a:r>
              <a:rPr lang="hr-HR" dirty="0" smtClean="0"/>
              <a:t> (21. 02. 2017.)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549698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52520" cy="7029400"/>
          </a:xfrm>
        </p:spPr>
      </p:pic>
    </p:spTree>
    <p:extLst>
      <p:ext uri="{BB962C8B-B14F-4D97-AF65-F5344CB8AC3E}">
        <p14:creationId xmlns:p14="http://schemas.microsoft.com/office/powerpoint/2010/main" val="3034533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Struktura završnog rada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hr-HR" dirty="0"/>
              <a:t>naslovna stranica</a:t>
            </a:r>
            <a:endParaRPr lang="hr-HR" sz="3200" dirty="0"/>
          </a:p>
          <a:p>
            <a:pPr lvl="1"/>
            <a:r>
              <a:rPr lang="hr-HR" dirty="0"/>
              <a:t>sadržaj</a:t>
            </a:r>
            <a:endParaRPr lang="hr-HR" sz="3200" dirty="0"/>
          </a:p>
          <a:p>
            <a:pPr lvl="1"/>
            <a:r>
              <a:rPr lang="hr-HR" dirty="0"/>
              <a:t>sažetak (za četverogodišnja zanimanja)</a:t>
            </a:r>
            <a:endParaRPr lang="hr-HR" sz="3200" dirty="0"/>
          </a:p>
          <a:p>
            <a:pPr lvl="1"/>
            <a:r>
              <a:rPr lang="hr-HR" dirty="0"/>
              <a:t>uvod</a:t>
            </a:r>
            <a:endParaRPr lang="hr-HR" sz="3200" dirty="0"/>
          </a:p>
          <a:p>
            <a:pPr lvl="1"/>
            <a:r>
              <a:rPr lang="hr-HR" dirty="0"/>
              <a:t>glavni dio – razrada teme</a:t>
            </a:r>
            <a:endParaRPr lang="hr-HR" sz="3200" dirty="0"/>
          </a:p>
          <a:p>
            <a:pPr lvl="1"/>
            <a:r>
              <a:rPr lang="hr-HR" dirty="0"/>
              <a:t>zaključak</a:t>
            </a:r>
            <a:endParaRPr lang="hr-HR" sz="3200" dirty="0"/>
          </a:p>
          <a:p>
            <a:pPr lvl="1"/>
            <a:r>
              <a:rPr lang="hr-HR" dirty="0"/>
              <a:t>literatura</a:t>
            </a:r>
            <a:endParaRPr lang="hr-HR" sz="3200" dirty="0"/>
          </a:p>
          <a:p>
            <a:pPr lvl="1"/>
            <a:r>
              <a:rPr lang="hr-HR" dirty="0"/>
              <a:t>prilozi</a:t>
            </a:r>
            <a:endParaRPr lang="hr-HR" sz="3200" dirty="0"/>
          </a:p>
          <a:p>
            <a:pPr lvl="1"/>
            <a:r>
              <a:rPr lang="hr-HR" dirty="0"/>
              <a:t>posljednja  stranica rada (za upisivanje ocjena)</a:t>
            </a:r>
            <a:endParaRPr lang="hr-HR" sz="3200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25779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660688"/>
          </a:xfrm>
        </p:spPr>
        <p:txBody>
          <a:bodyPr/>
          <a:lstStyle/>
          <a:p>
            <a:r>
              <a:rPr lang="hr-HR" dirty="0" smtClean="0"/>
              <a:t>Sadržaj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3520440" cy="49294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UVOD	</a:t>
            </a:r>
          </a:p>
          <a:p>
            <a:pPr marL="0" indent="0">
              <a:buNone/>
            </a:pP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RAČUNOVODSTVO TRGOVINSKIH PODUZEĆA	</a:t>
            </a:r>
          </a:p>
          <a:p>
            <a:pPr marL="0" indent="0">
              <a:buNone/>
            </a:pP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2.1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Pojam računovodstva	</a:t>
            </a:r>
          </a:p>
          <a:p>
            <a:pPr marL="0" indent="0">
              <a:buNone/>
            </a:pP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2.2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Povijesni razvoj 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računovodstva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>
              <a:buNone/>
            </a:pP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2.3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Načela računovodstva	</a:t>
            </a:r>
          </a:p>
          <a:p>
            <a:pPr marL="0" indent="0">
              <a:buNone/>
            </a:pP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2.4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Računovodstveni proces	</a:t>
            </a:r>
          </a:p>
          <a:p>
            <a:pPr marL="0" indent="0">
              <a:buNone/>
            </a:pP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2.5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Knjigovodstvene isprave u računovodstvu trgovačke robe	</a:t>
            </a:r>
          </a:p>
          <a:p>
            <a:pPr marL="0" indent="0">
              <a:buNone/>
            </a:pP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427984" y="1268760"/>
            <a:ext cx="4258816" cy="5256584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hr-HR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hr-HR" sz="4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r-HR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UPRAVLJANJE U RAČUNOVODSTVU	</a:t>
            </a:r>
          </a:p>
          <a:p>
            <a:pPr marL="0" indent="0">
              <a:buNone/>
            </a:pPr>
            <a:r>
              <a:rPr lang="hr-HR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r>
              <a:rPr lang="hr-HR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3.1</a:t>
            </a:r>
            <a:r>
              <a:rPr lang="hr-HR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Struktura računovodstva	</a:t>
            </a:r>
          </a:p>
          <a:p>
            <a:pPr marL="0" indent="0">
              <a:buNone/>
            </a:pPr>
            <a:r>
              <a:rPr lang="hr-HR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3.2</a:t>
            </a:r>
            <a:r>
              <a:rPr lang="hr-HR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Financijsko upravljanje	</a:t>
            </a:r>
          </a:p>
          <a:p>
            <a:pPr marL="0" indent="0">
              <a:buNone/>
            </a:pPr>
            <a:r>
              <a:rPr lang="hr-HR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3.3</a:t>
            </a:r>
            <a:r>
              <a:rPr lang="hr-HR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Upravljačko računovodstvo</a:t>
            </a:r>
            <a:r>
              <a:rPr lang="hr-HR" sz="4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>
              <a:buNone/>
            </a:pPr>
            <a:r>
              <a:rPr lang="hr-HR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3.4</a:t>
            </a:r>
            <a:r>
              <a:rPr lang="hr-HR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Informacije potrebne za donošenje </a:t>
            </a:r>
            <a:r>
              <a:rPr lang="hr-HR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upravljačkih </a:t>
            </a:r>
            <a:r>
              <a:rPr lang="hr-HR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odluka	</a:t>
            </a:r>
          </a:p>
          <a:p>
            <a:pPr marL="0" indent="0">
              <a:buNone/>
            </a:pPr>
            <a:r>
              <a:rPr lang="hr-HR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r>
              <a:rPr lang="hr-HR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PLANIRANJE U RAČUNOVODSTVU	</a:t>
            </a:r>
          </a:p>
          <a:p>
            <a:pPr marL="0" indent="0">
              <a:buNone/>
            </a:pPr>
            <a:r>
              <a:rPr lang="hr-HR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r>
              <a:rPr lang="hr-HR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4.1</a:t>
            </a:r>
            <a:r>
              <a:rPr lang="hr-HR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Strateško planiranje i postojeći program	</a:t>
            </a:r>
          </a:p>
          <a:p>
            <a:pPr marL="0" indent="0">
              <a:buNone/>
            </a:pPr>
            <a:r>
              <a:rPr lang="hr-HR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4.2</a:t>
            </a:r>
            <a:r>
              <a:rPr lang="hr-HR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Formalni sustav strateškog planiranja	</a:t>
            </a:r>
          </a:p>
          <a:p>
            <a:pPr marL="0" indent="0">
              <a:buNone/>
            </a:pPr>
            <a:r>
              <a:rPr lang="hr-HR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4.3</a:t>
            </a:r>
            <a:r>
              <a:rPr lang="hr-HR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Računovodstveno </a:t>
            </a:r>
            <a:r>
              <a:rPr lang="hr-HR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planiranje                                            	4.3.1</a:t>
            </a:r>
            <a:r>
              <a:rPr lang="hr-HR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Svrha računovodstvenog </a:t>
            </a:r>
            <a:r>
              <a:rPr lang="hr-HR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			planiranja</a:t>
            </a:r>
            <a:r>
              <a:rPr lang="hr-HR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hr-HR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 </a:t>
            </a:r>
            <a:r>
              <a:rPr lang="hr-HR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4.3.2. Zadaci računovodstvenog </a:t>
            </a:r>
            <a:r>
              <a:rPr lang="hr-HR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planiranja</a:t>
            </a:r>
            <a:r>
              <a:rPr lang="hr-HR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1909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395536" y="332656"/>
            <a:ext cx="4038600" cy="60486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RAČUNOVODSTVENO PLANIRANJE U </a:t>
            </a:r>
            <a:r>
              <a:rPr lang="hr-H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hr-HR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TRGOVINI...........................</a:t>
            </a:r>
            <a:r>
              <a:rPr lang="hr-H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hr-H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r-H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r>
              <a:rPr lang="hr-H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5.1</a:t>
            </a:r>
            <a:r>
              <a:rPr lang="hr-H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Pojam </a:t>
            </a:r>
            <a:r>
              <a:rPr lang="hr-H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računovodstvenog     	plana…………</a:t>
            </a:r>
            <a:endParaRPr lang="hr-H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r-H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5.2</a:t>
            </a:r>
            <a:r>
              <a:rPr lang="hr-H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Plan </a:t>
            </a:r>
            <a:r>
              <a:rPr lang="hr-H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prodaje…………………….</a:t>
            </a:r>
            <a:r>
              <a:rPr lang="hr-H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>
              <a:buNone/>
            </a:pPr>
            <a:r>
              <a:rPr lang="hr-H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5.2.1. Pogreške u prognozi </a:t>
            </a:r>
            <a:r>
              <a:rPr lang="hr-H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prodaje………..</a:t>
            </a:r>
            <a:r>
              <a:rPr lang="hr-H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>
              <a:buNone/>
            </a:pPr>
            <a:r>
              <a:rPr lang="hr-H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5.2.2. Tehnike predviđanja </a:t>
            </a:r>
            <a:r>
              <a:rPr lang="hr-H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prodaje………...</a:t>
            </a:r>
            <a:endParaRPr lang="hr-H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r-H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5.2.3. Podloga za prognozu i izrada plana </a:t>
            </a:r>
            <a:r>
              <a:rPr lang="hr-H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prodaje………………</a:t>
            </a:r>
            <a:endParaRPr lang="hr-H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r-H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5.3</a:t>
            </a:r>
            <a:r>
              <a:rPr lang="hr-H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Plan </a:t>
            </a:r>
            <a:r>
              <a:rPr lang="hr-H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nabave………</a:t>
            </a:r>
            <a:endParaRPr lang="hr-H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r-H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5.3.1. Pretpostavke za izradu plana nabave	</a:t>
            </a:r>
          </a:p>
          <a:p>
            <a:pPr marL="0" indent="0">
              <a:buNone/>
            </a:pPr>
            <a:r>
              <a:rPr lang="hr-H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5.3.2. Pogreške u planiranju </a:t>
            </a:r>
            <a:r>
              <a:rPr lang="hr-H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zaliha……….</a:t>
            </a:r>
            <a:r>
              <a:rPr lang="hr-H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>
              <a:buNone/>
            </a:pPr>
            <a:r>
              <a:rPr lang="hr-H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5.4. Plan troškova marketinga i </a:t>
            </a:r>
            <a:r>
              <a:rPr lang="hr-H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uprave………..</a:t>
            </a:r>
            <a:endParaRPr lang="hr-H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zervirano mjesto sadržaja 4"/>
          <p:cNvSpPr>
            <a:spLocks noGrp="1"/>
          </p:cNvSpPr>
          <p:nvPr>
            <p:ph sz="half" idx="2"/>
          </p:nvPr>
        </p:nvSpPr>
        <p:spPr>
          <a:xfrm>
            <a:off x="4648200" y="332656"/>
            <a:ext cx="4038600" cy="61926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PRIMJER IZ PRAKSE: PODUZEĆE „BONUS“ </a:t>
            </a:r>
            <a:r>
              <a:rPr lang="hr-H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d.o.o………………………</a:t>
            </a:r>
            <a:endParaRPr lang="hr-H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r-H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r>
              <a:rPr lang="hr-H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6.1</a:t>
            </a:r>
            <a:r>
              <a:rPr lang="hr-H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Opći podaci o </a:t>
            </a:r>
            <a:r>
              <a:rPr lang="hr-H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poduzeću………………………</a:t>
            </a:r>
            <a:endParaRPr lang="hr-H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r-H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6.2</a:t>
            </a:r>
            <a:r>
              <a:rPr lang="hr-H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Okolina i </a:t>
            </a:r>
            <a:r>
              <a:rPr lang="hr-H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konkurencija………………………..</a:t>
            </a:r>
            <a:endParaRPr lang="hr-H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r-H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6.3</a:t>
            </a:r>
            <a:r>
              <a:rPr lang="hr-H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Odnosi s kupcima i </a:t>
            </a:r>
            <a:r>
              <a:rPr lang="hr-H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dobavljačima…………</a:t>
            </a:r>
            <a:endParaRPr lang="hr-H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r-H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6.4</a:t>
            </a:r>
            <a:r>
              <a:rPr lang="hr-H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Računovodstveno planiranje u </a:t>
            </a:r>
            <a:r>
              <a:rPr lang="hr-H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poduzeću……..</a:t>
            </a:r>
            <a:endParaRPr lang="hr-H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r-H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ZAKLJUČAK……</a:t>
            </a:r>
            <a:endParaRPr lang="hr-H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r-H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hr-H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hr-H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hr-H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LITERATURA</a:t>
            </a:r>
            <a:endParaRPr lang="hr-H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r-H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hr-H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9.PRILOZI.....................................................</a:t>
            </a:r>
            <a:endParaRPr lang="hr-H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r-H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9.1</a:t>
            </a:r>
            <a:r>
              <a:rPr lang="hr-H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Bilanca</a:t>
            </a:r>
            <a:r>
              <a:rPr lang="hr-H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...........................................................</a:t>
            </a:r>
            <a:endParaRPr lang="hr-H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r-H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9.2</a:t>
            </a:r>
            <a:r>
              <a:rPr lang="hr-H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Račun dobiti i gubitka</a:t>
            </a:r>
            <a:r>
              <a:rPr lang="hr-H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............................................................</a:t>
            </a:r>
            <a:endParaRPr lang="hr-H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r-H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9.3. </a:t>
            </a:r>
            <a:r>
              <a:rPr lang="hr-H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Financijski plan za </a:t>
            </a:r>
            <a:r>
              <a:rPr lang="hr-H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2010. godinu..............................................................</a:t>
            </a:r>
            <a:endParaRPr lang="hr-H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r-H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hr-HR" sz="1600" dirty="0"/>
          </a:p>
        </p:txBody>
      </p:sp>
    </p:spTree>
    <p:extLst>
      <p:ext uri="{BB962C8B-B14F-4D97-AF65-F5344CB8AC3E}">
        <p14:creationId xmlns:p14="http://schemas.microsoft.com/office/powerpoint/2010/main" val="292730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Važno je </a:t>
            </a:r>
            <a:r>
              <a:rPr lang="hr-HR" dirty="0" err="1" smtClean="0"/>
              <a:t>znati.</a:t>
            </a:r>
            <a:r>
              <a:rPr lang="hr-HR" smtClean="0"/>
              <a:t>.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Autor: stvaralac, tvorac (knjige, slike, izumitelj), dramski pisac koji je stvaralački vezan prvenstveno za jednu kazališnu kuću</a:t>
            </a:r>
          </a:p>
          <a:p>
            <a:r>
              <a:rPr lang="hr-HR" dirty="0" smtClean="0"/>
              <a:t>Autorstvo: prava autora na materijalno i moralno vlasništvo nad svojim djelima</a:t>
            </a:r>
          </a:p>
          <a:p>
            <a:r>
              <a:rPr lang="hr-HR" dirty="0" smtClean="0"/>
              <a:t>Autorsko pravo:  moralna i imovinska prava autora na autorskom djelu, skup pravnih odredbi o zaštiti intelektualnih tvorevina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9623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Citat:doslovce izgovorene ili napisane nečije riječi, nečiji tekst, navod</a:t>
            </a:r>
          </a:p>
          <a:p>
            <a:r>
              <a:rPr lang="hr-HR" dirty="0" smtClean="0"/>
              <a:t>Citirati: izgovoriti, izgovarati, napisati, pisati doslovce čije riječi, čiji tekst i navesti, navoditi njihova autora</a:t>
            </a:r>
          </a:p>
          <a:p>
            <a:r>
              <a:rPr lang="hr-HR" dirty="0" smtClean="0"/>
              <a:t>Parafraza: prepričavanje drugim riječima, preradba tuđeg djela, slobodan prijevod djela</a:t>
            </a:r>
          </a:p>
          <a:p>
            <a:r>
              <a:rPr lang="hr-HR" dirty="0" smtClean="0"/>
              <a:t>Parafrazirati: drugim riječima izreći, reći; prepričati, prepričavati tekst, izričaj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1376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79"/>
            <a:ext cx="4680520" cy="6552728"/>
          </a:xfr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-99392"/>
            <a:ext cx="4422906" cy="6768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252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Plagijat: objavljivanje tuđeg djela pod svojim imenom ili uključivanje u svoje djelo bitnih dijelova tuđeg rada, krađa autorstva</a:t>
            </a:r>
          </a:p>
          <a:p>
            <a:r>
              <a:rPr lang="hr-HR" dirty="0" smtClean="0"/>
              <a:t>Plagirati: prisvojiti, prisvajati tuđe umjetničko ili znanstveno djelo ili prepisati; prepisivati dijelove tuđeg rada bez navođenja njegovog autora, ukrasti, krasti kome autorstvo, objavljivati tuđe djelo pod svojim imenom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332656"/>
            <a:ext cx="2143880" cy="129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473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gatstvo">
  <a:themeElements>
    <a:clrScheme name="Bogatstv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gatstv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ogatstv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337</TotalTime>
  <Words>985</Words>
  <Application>Microsoft Office PowerPoint</Application>
  <PresentationFormat>Prikaz na zaslonu (4:3)</PresentationFormat>
  <Paragraphs>142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25</vt:i4>
      </vt:variant>
    </vt:vector>
  </HeadingPairs>
  <TitlesOfParts>
    <vt:vector size="26" baseType="lpstr">
      <vt:lpstr>Bogatstvo</vt:lpstr>
      <vt:lpstr>Izrada završnog rada</vt:lpstr>
      <vt:lpstr>Faze izrade rada</vt:lpstr>
      <vt:lpstr>Struktura završnog rada</vt:lpstr>
      <vt:lpstr>Sadržaj</vt:lpstr>
      <vt:lpstr>PowerPointova prezentacija</vt:lpstr>
      <vt:lpstr>Važno je znati..</vt:lpstr>
      <vt:lpstr>PowerPointova prezentacija</vt:lpstr>
      <vt:lpstr>PowerPointova prezentacija</vt:lpstr>
      <vt:lpstr>PowerPointova prezentacija</vt:lpstr>
      <vt:lpstr>PowerPointova prezentacija</vt:lpstr>
      <vt:lpstr>Kako citirati?</vt:lpstr>
      <vt:lpstr>Navođenje literature</vt:lpstr>
      <vt:lpstr>Knjiga koja ima do tri autora:</vt:lpstr>
      <vt:lpstr>Knjiga koja ima više od tri autora:</vt:lpstr>
      <vt:lpstr>Knjiga koja nema podatak o autoru</vt:lpstr>
      <vt:lpstr>Članak u časopisu</vt:lpstr>
      <vt:lpstr>Mrežni izvor</vt:lpstr>
      <vt:lpstr>PowerPointova prezentacija</vt:lpstr>
      <vt:lpstr>Popis literature</vt:lpstr>
      <vt:lpstr>Korisni savjeti</vt:lpstr>
      <vt:lpstr>Zadatak 2: rješenja</vt:lpstr>
      <vt:lpstr>Knjiga do tri autora:</vt:lpstr>
      <vt:lpstr>Knjiga bez podatka o autoru: </vt:lpstr>
      <vt:lpstr>Članak u časopisu: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Izrada seminarskog rada</dc:title>
  <dc:creator>korisnik</dc:creator>
  <cp:lastModifiedBy>korisnik</cp:lastModifiedBy>
  <cp:revision>24</cp:revision>
  <dcterms:created xsi:type="dcterms:W3CDTF">2017-02-20T11:28:31Z</dcterms:created>
  <dcterms:modified xsi:type="dcterms:W3CDTF">2017-03-02T17:15:30Z</dcterms:modified>
</cp:coreProperties>
</file>