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1" r:id="rId9"/>
    <p:sldId id="263" r:id="rId10"/>
    <p:sldId id="264" r:id="rId11"/>
    <p:sldId id="265" r:id="rId12"/>
    <p:sldId id="266" r:id="rId13"/>
    <p:sldId id="267" r:id="rId14"/>
    <p:sldId id="270" r:id="rId15"/>
    <p:sldId id="268" r:id="rId16"/>
    <p:sldId id="273" r:id="rId17"/>
    <p:sldId id="26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34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69" d="100"/>
          <a:sy n="69" d="100"/>
        </p:scale>
        <p:origin x="-49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1407-D3ED-42CF-A304-E2BD21329D7C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1FF54-9ADF-4EFB-A34B-47DACFA30E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4000"/>
                    </a14:imgEffect>
                    <a14:imgEffect>
                      <a14:brightnessContrast bright="-35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4" cstate="print"/>
            <a:srcRect/>
            <a:tile tx="0" ty="0" sx="100000" sy="100000" flip="none" algn="tl"/>
          </a:blipFill>
          <a:effectLst>
            <a:reflection endPos="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647585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reveal thruBlk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1407-D3ED-42CF-A304-E2BD21329D7C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1FF54-9ADF-4EFB-A34B-47DACFA30E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7891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reveal thruBlk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1407-D3ED-42CF-A304-E2BD21329D7C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1FF54-9ADF-4EFB-A34B-47DACFA30E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6967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reveal thruBlk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1407-D3ED-42CF-A304-E2BD21329D7C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1FF54-9ADF-4EFB-A34B-47DACFA30E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0426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reveal thruBlk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1407-D3ED-42CF-A304-E2BD21329D7C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1FF54-9ADF-4EFB-A34B-47DACFA30E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6216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reveal thruBlk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1407-D3ED-42CF-A304-E2BD21329D7C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1FF54-9ADF-4EFB-A34B-47DACFA30E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0207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reveal thruBlk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1407-D3ED-42CF-A304-E2BD21329D7C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1FF54-9ADF-4EFB-A34B-47DACFA30E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1087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reveal thruBlk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1407-D3ED-42CF-A304-E2BD21329D7C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1FF54-9ADF-4EFB-A34B-47DACFA30E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2927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reveal thruBlk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1407-D3ED-42CF-A304-E2BD21329D7C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1FF54-9ADF-4EFB-A34B-47DACFA30E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1142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reveal thruBlk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1407-D3ED-42CF-A304-E2BD21329D7C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1FF54-9ADF-4EFB-A34B-47DACFA30E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35165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reveal thruBlk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1407-D3ED-42CF-A304-E2BD21329D7C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1FF54-9ADF-4EFB-A34B-47DACFA30E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4432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reveal thruBlk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B1407-D3ED-42CF-A304-E2BD21329D7C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1FF54-9ADF-4EFB-A34B-47DACFA30E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198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>
        <p14:reveal thruBlk="1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2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 sz="8000" dirty="0" smtClean="0">
                <a:solidFill>
                  <a:srgbClr val="FFC000"/>
                </a:solidFill>
                <a:latin typeface="Algerian" panose="04020705040A02060702" pitchFamily="82" charset="0"/>
              </a:rPr>
              <a:t>Poduzetništvo</a:t>
            </a:r>
            <a:endParaRPr lang="en-US" sz="8000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924300"/>
            <a:ext cx="9144000" cy="1333500"/>
          </a:xfrm>
        </p:spPr>
        <p:txBody>
          <a:bodyPr>
            <a:normAutofit/>
          </a:bodyPr>
          <a:lstStyle/>
          <a:p>
            <a:r>
              <a:rPr lang="hr-HR" sz="6000" dirty="0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Marija </a:t>
            </a:r>
            <a:r>
              <a:rPr lang="hr-HR" sz="6000" dirty="0" err="1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Šućur</a:t>
            </a:r>
            <a:endParaRPr lang="en-US" sz="6000" dirty="0">
              <a:solidFill>
                <a:srgbClr val="FFC00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8218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08" t="18889" r="1926" b="685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5132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reveal thruBlk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81" t="17962" r="1408" b="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2446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reveal thruBlk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5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Proizvodi od </a:t>
            </a:r>
            <a:r>
              <a:rPr lang="hr-HR" sz="54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rašćike</a:t>
            </a:r>
            <a:endParaRPr lang="en-US" sz="5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2527300"/>
            <a:ext cx="5181600" cy="2679700"/>
          </a:xfrm>
        </p:spPr>
        <p:txBody>
          <a:bodyPr>
            <a:normAutofit/>
          </a:bodyPr>
          <a:lstStyle/>
          <a:p>
            <a:r>
              <a:rPr lang="hr-HR" sz="3200" dirty="0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Pakirani listovi – 0,5 kg</a:t>
            </a:r>
          </a:p>
          <a:p>
            <a:r>
              <a:rPr lang="hr-HR" sz="3200" dirty="0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Čips</a:t>
            </a:r>
          </a:p>
          <a:p>
            <a:r>
              <a:rPr lang="hr-HR" sz="3200" dirty="0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Gotova jela – narudžbe </a:t>
            </a:r>
          </a:p>
          <a:p>
            <a:r>
              <a:rPr lang="hr-HR" sz="3200" dirty="0" err="1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Bresunice</a:t>
            </a:r>
            <a:endParaRPr lang="hr-HR" sz="3200" dirty="0" smtClean="0">
              <a:solidFill>
                <a:srgbClr val="FFC000"/>
              </a:solidFill>
              <a:latin typeface="Bahnschrift Condensed" panose="020B0502040204020203" pitchFamily="34" charset="0"/>
            </a:endParaRPr>
          </a:p>
          <a:p>
            <a:endParaRPr lang="en-US" sz="3200" dirty="0">
              <a:solidFill>
                <a:srgbClr val="FFC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2298700"/>
            <a:ext cx="4838700" cy="3136900"/>
          </a:xfrm>
          <a:prstGeom prst="roundRect">
            <a:avLst>
              <a:gd name="adj" fmla="val 11111"/>
            </a:avLst>
          </a:prstGeom>
          <a:ln w="190500" cap="rnd">
            <a:solidFill>
              <a:srgbClr val="FF4343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  <a:softEdge rad="12700"/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704" t="47963" r="7926" b="29074"/>
          <a:stretch/>
        </p:blipFill>
        <p:spPr>
          <a:xfrm>
            <a:off x="10718800" y="368300"/>
            <a:ext cx="10541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1619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reveal thruBlk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85" t="27593" r="21407" b="1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318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reveal thruBlk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518" t="26296" r="24074" b="31296"/>
          <a:stretch/>
        </p:blipFill>
        <p:spPr>
          <a:xfrm>
            <a:off x="0" y="0"/>
            <a:ext cx="12192000" cy="687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6029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reveal thruBlk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85" t="27963" r="21408" b="18148"/>
          <a:stretch/>
        </p:blipFill>
        <p:spPr>
          <a:xfrm>
            <a:off x="0" y="-1"/>
            <a:ext cx="12192000" cy="694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3679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reveal thruBlk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5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SUDJELOVALI: </a:t>
            </a:r>
            <a:endParaRPr lang="en-US" sz="5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2362200"/>
            <a:ext cx="10515600" cy="32004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F"/>
            </a:pPr>
            <a:r>
              <a:rPr lang="hr-HR" sz="3600" dirty="0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Prezentaciju izradila i prezentirala: MARIJA ŠUĆUR</a:t>
            </a:r>
          </a:p>
          <a:p>
            <a:pPr>
              <a:buFont typeface="Wingdings" panose="05000000000000000000" pitchFamily="2" charset="2"/>
              <a:buChar char="F"/>
            </a:pPr>
            <a:r>
              <a:rPr lang="hr-HR" sz="3600" dirty="0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Podatke prikupio: MILAN PETRIC</a:t>
            </a:r>
          </a:p>
          <a:p>
            <a:pPr>
              <a:buFont typeface="Wingdings" panose="05000000000000000000" pitchFamily="2" charset="2"/>
              <a:buChar char="F"/>
            </a:pPr>
            <a:r>
              <a:rPr lang="hr-HR" sz="3600" dirty="0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Prospekt izradio: IVAN VUJČIĆ</a:t>
            </a:r>
          </a:p>
          <a:p>
            <a:pPr>
              <a:buFont typeface="Wingdings" panose="05000000000000000000" pitchFamily="2" charset="2"/>
              <a:buChar char="F"/>
            </a:pPr>
            <a:r>
              <a:rPr lang="hr-HR" sz="3600" dirty="0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Logotip OPG-a nacrtala: ZVONČICA LASIĆ</a:t>
            </a:r>
          </a:p>
          <a:p>
            <a:pPr>
              <a:buFont typeface="Wingdings" panose="05000000000000000000" pitchFamily="2" charset="2"/>
              <a:buChar char="F"/>
            </a:pPr>
            <a:r>
              <a:rPr lang="hr-HR" sz="3600" dirty="0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PEST i SWOT analizu izradile: ANTEA ĆELIĆ i STANA TANDARA</a:t>
            </a:r>
            <a:endParaRPr lang="en-US" sz="3600" dirty="0">
              <a:solidFill>
                <a:srgbClr val="FFC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704" t="47963" r="7926" b="29074"/>
          <a:stretch/>
        </p:blipFill>
        <p:spPr>
          <a:xfrm>
            <a:off x="10718800" y="368300"/>
            <a:ext cx="10541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4149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reveal thruBlk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2070100" y="2819400"/>
            <a:ext cx="83904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6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HVALA NA PAŽNJI!!! </a:t>
            </a:r>
            <a:endParaRPr lang="en-US" sz="6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3" name="Nasmiješeno lice 2"/>
          <p:cNvSpPr/>
          <p:nvPr/>
        </p:nvSpPr>
        <p:spPr>
          <a:xfrm>
            <a:off x="4686300" y="4229100"/>
            <a:ext cx="838200" cy="838200"/>
          </a:xfrm>
          <a:prstGeom prst="smileyFac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smiješeno lice 3"/>
          <p:cNvSpPr/>
          <p:nvPr/>
        </p:nvSpPr>
        <p:spPr>
          <a:xfrm>
            <a:off x="5994400" y="4229100"/>
            <a:ext cx="838200" cy="838200"/>
          </a:xfrm>
          <a:prstGeom prst="smileyFac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704" t="47963" r="7926" b="29074"/>
          <a:stretch/>
        </p:blipFill>
        <p:spPr>
          <a:xfrm>
            <a:off x="10718800" y="368300"/>
            <a:ext cx="10541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1829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704" t="47963" r="7926" b="29074"/>
          <a:stretch/>
        </p:blipFill>
        <p:spPr>
          <a:xfrm>
            <a:off x="6718300" y="622300"/>
            <a:ext cx="5041900" cy="5651500"/>
          </a:xfrm>
          <a:prstGeom prst="rect">
            <a:avLst/>
          </a:prstGeom>
        </p:spPr>
      </p:pic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5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OPG </a:t>
            </a:r>
            <a:r>
              <a:rPr lang="hr-HR" sz="54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Raštan</a:t>
            </a:r>
            <a:endParaRPr lang="en-US" sz="5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6" name="Rezervirano mjesto sadržaja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Plan proizvodnje i preradbe </a:t>
            </a:r>
            <a:r>
              <a:rPr lang="hr-HR" sz="36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rašćike</a:t>
            </a:r>
            <a:endParaRPr lang="en-US" sz="3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4842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reveal thruBlk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5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UVOD</a:t>
            </a:r>
            <a:endParaRPr lang="en-US" sz="5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2400300"/>
            <a:ext cx="10515600" cy="2895600"/>
          </a:xfrm>
        </p:spPr>
        <p:txBody>
          <a:bodyPr>
            <a:normAutofit lnSpcReduction="10000"/>
          </a:bodyPr>
          <a:lstStyle/>
          <a:p>
            <a:r>
              <a:rPr lang="hr-HR" sz="3600" i="1" dirty="0" err="1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Rašćika</a:t>
            </a:r>
            <a:r>
              <a:rPr lang="hr-HR" sz="3600" i="1" dirty="0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 – općenito </a:t>
            </a:r>
          </a:p>
          <a:p>
            <a:r>
              <a:rPr lang="hr-HR" sz="3600" i="1" dirty="0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Uzgoj i korist od </a:t>
            </a:r>
            <a:r>
              <a:rPr lang="hr-HR" sz="3600" i="1" dirty="0" err="1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rašćike</a:t>
            </a:r>
            <a:r>
              <a:rPr lang="hr-HR" sz="3600" i="1" dirty="0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 </a:t>
            </a:r>
          </a:p>
          <a:p>
            <a:r>
              <a:rPr lang="hr-HR" sz="3600" i="1" dirty="0" err="1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Rašćika</a:t>
            </a:r>
            <a:r>
              <a:rPr lang="hr-HR" sz="3600" i="1" dirty="0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 kao lijek</a:t>
            </a:r>
          </a:p>
          <a:p>
            <a:r>
              <a:rPr lang="hr-HR" sz="3600" i="1" dirty="0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Recepti i proizvodi od </a:t>
            </a:r>
            <a:r>
              <a:rPr lang="hr-HR" sz="3600" i="1" dirty="0" err="1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rašćike</a:t>
            </a:r>
            <a:endParaRPr lang="hr-HR" sz="3600" i="1" dirty="0" smtClean="0">
              <a:solidFill>
                <a:srgbClr val="FFC000"/>
              </a:solidFill>
              <a:latin typeface="Bahnschrift Condensed" panose="020B0502040204020203" pitchFamily="34" charset="0"/>
            </a:endParaRPr>
          </a:p>
          <a:p>
            <a:r>
              <a:rPr lang="hr-HR" sz="3600" i="1" dirty="0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Analize </a:t>
            </a:r>
            <a:r>
              <a:rPr lang="hr-HR" sz="3600" i="1" dirty="0" err="1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rašćike</a:t>
            </a:r>
            <a:r>
              <a:rPr lang="hr-HR" sz="3600" i="1" dirty="0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 </a:t>
            </a:r>
            <a:endParaRPr lang="en-US" sz="3600" i="1" dirty="0">
              <a:solidFill>
                <a:srgbClr val="FFC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704" t="47963" r="7926" b="29074"/>
          <a:stretch/>
        </p:blipFill>
        <p:spPr>
          <a:xfrm>
            <a:off x="10718800" y="368300"/>
            <a:ext cx="10541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2519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reveal thruBlk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54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Rašćika</a:t>
            </a:r>
            <a:r>
              <a:rPr lang="hr-HR" sz="5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- općenito</a:t>
            </a:r>
            <a:endParaRPr lang="en-US" sz="5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2527300"/>
            <a:ext cx="5181600" cy="3649662"/>
          </a:xfrm>
        </p:spPr>
        <p:txBody>
          <a:bodyPr>
            <a:normAutofit/>
          </a:bodyPr>
          <a:lstStyle/>
          <a:p>
            <a:r>
              <a:rPr lang="hr-HR" sz="3200" dirty="0" err="1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Rašćika</a:t>
            </a:r>
            <a:r>
              <a:rPr lang="hr-HR" sz="3200" dirty="0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/raštika – dvogodišnja zeljasta biljka </a:t>
            </a:r>
          </a:p>
          <a:p>
            <a:r>
              <a:rPr lang="hr-HR" sz="3200" dirty="0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Povrtna kultura – priobalni dio Hrvatske, otoci i Hercegovina </a:t>
            </a:r>
          </a:p>
          <a:p>
            <a:r>
              <a:rPr lang="hr-HR" sz="3200" dirty="0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Skromnih zahtjeva</a:t>
            </a:r>
          </a:p>
          <a:p>
            <a:r>
              <a:rPr lang="hr-HR" sz="3200" dirty="0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Podnosi suše ljeti i snijeg zimi</a:t>
            </a:r>
            <a:endParaRPr lang="en-US" sz="3200" dirty="0">
              <a:solidFill>
                <a:srgbClr val="FFC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94500" y="2387600"/>
            <a:ext cx="3594099" cy="31326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  <a:softEdge rad="1270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704" t="47963" r="7926" b="29074"/>
          <a:stretch/>
        </p:blipFill>
        <p:spPr>
          <a:xfrm>
            <a:off x="10718800" y="368300"/>
            <a:ext cx="10541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7314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reveal thruBlk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5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Uzgoj </a:t>
            </a:r>
            <a:r>
              <a:rPr lang="hr-HR" sz="54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rašćike</a:t>
            </a:r>
            <a:endParaRPr lang="en-US" sz="5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1"/>
          </p:nvPr>
        </p:nvSpPr>
        <p:spPr>
          <a:xfrm>
            <a:off x="838200" y="2616199"/>
            <a:ext cx="5181600" cy="2572545"/>
          </a:xfrm>
        </p:spPr>
        <p:txBody>
          <a:bodyPr>
            <a:normAutofit/>
          </a:bodyPr>
          <a:lstStyle/>
          <a:p>
            <a:r>
              <a:rPr lang="hr-HR" sz="3200" dirty="0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Presadnice  </a:t>
            </a:r>
          </a:p>
          <a:p>
            <a:r>
              <a:rPr lang="hr-HR" sz="3200" dirty="0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Sadnja - kraj veljače ili početak ožujka</a:t>
            </a:r>
          </a:p>
          <a:p>
            <a:r>
              <a:rPr lang="hr-HR" sz="3200" dirty="0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Presađivanje u travnju</a:t>
            </a:r>
            <a:endParaRPr lang="en-US" sz="3200" dirty="0">
              <a:solidFill>
                <a:srgbClr val="FFC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4999" y="2616199"/>
            <a:ext cx="4000183" cy="2251715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7150" dist="50800" dir="2700000" algn="tl" rotWithShape="0">
              <a:srgbClr val="000000">
                <a:alpha val="40000"/>
              </a:srgbClr>
            </a:outerShdw>
            <a:softEdge rad="127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704" t="47963" r="7926" b="29074"/>
          <a:stretch/>
        </p:blipFill>
        <p:spPr>
          <a:xfrm>
            <a:off x="10718800" y="368300"/>
            <a:ext cx="10541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5298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reveal thruBlk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5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Korist od </a:t>
            </a:r>
            <a:r>
              <a:rPr lang="hr-HR" sz="54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rašćike</a:t>
            </a:r>
            <a:r>
              <a:rPr lang="hr-HR" sz="5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endParaRPr lang="en-US" sz="5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2154972"/>
            <a:ext cx="5181600" cy="4021990"/>
          </a:xfrm>
        </p:spPr>
        <p:txBody>
          <a:bodyPr>
            <a:normAutofit lnSpcReduction="10000"/>
          </a:bodyPr>
          <a:lstStyle/>
          <a:p>
            <a:r>
              <a:rPr lang="hr-HR" dirty="0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Jedna od najzdravijih namirnica </a:t>
            </a:r>
          </a:p>
          <a:p>
            <a:r>
              <a:rPr lang="hr-HR" dirty="0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Dostupna cijele godine </a:t>
            </a:r>
          </a:p>
          <a:p>
            <a:r>
              <a:rPr lang="hr-HR" dirty="0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Bogata: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hr-HR" sz="2800" dirty="0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Vitaminima B, C, E i K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hr-HR" sz="2800" dirty="0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Omega-3 masnim kiselinama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hr-HR" sz="2800" dirty="0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Željezom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hr-HR" sz="2800" dirty="0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Fosforom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hr-HR" sz="2800" dirty="0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Kalcijem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hr-HR" sz="2800" dirty="0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Sumporovim tvarima</a:t>
            </a:r>
            <a:endParaRPr lang="en-US" sz="2800" dirty="0">
              <a:solidFill>
                <a:srgbClr val="FFC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5100" y="2154972"/>
            <a:ext cx="2552700" cy="3839428"/>
          </a:xfrm>
          <a:prstGeom prst="rect">
            <a:avLst/>
          </a:prstGeom>
          <a:ln w="127000" cap="sq">
            <a:solidFill>
              <a:srgbClr val="002060"/>
            </a:solidFill>
            <a:miter lim="800000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7150" dist="50800" dir="2700000" algn="tl" rotWithShape="0">
              <a:srgbClr val="000000">
                <a:alpha val="40000"/>
              </a:srgbClr>
            </a:outerShdw>
            <a:softEdge rad="1270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704" t="47963" r="7926" b="29074"/>
          <a:stretch/>
        </p:blipFill>
        <p:spPr>
          <a:xfrm>
            <a:off x="10718800" y="368300"/>
            <a:ext cx="10541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880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reveal thruBlk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54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Rašćika</a:t>
            </a:r>
            <a:r>
              <a:rPr lang="hr-HR" sz="5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kao lijek</a:t>
            </a:r>
            <a:endParaRPr lang="en-US" sz="5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2705100"/>
            <a:ext cx="5181600" cy="2679702"/>
          </a:xfrm>
        </p:spPr>
        <p:txBody>
          <a:bodyPr>
            <a:normAutofit/>
          </a:bodyPr>
          <a:lstStyle/>
          <a:p>
            <a:r>
              <a:rPr lang="hr-HR" sz="3200" dirty="0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Razni oblozi </a:t>
            </a:r>
          </a:p>
          <a:p>
            <a:r>
              <a:rPr lang="hr-HR" sz="3200" dirty="0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Detoksikacija organizma</a:t>
            </a:r>
          </a:p>
          <a:p>
            <a:r>
              <a:rPr lang="hr-HR" sz="3200" dirty="0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Smanjuje rizik od bolesti srca</a:t>
            </a:r>
          </a:p>
          <a:p>
            <a:r>
              <a:rPr lang="hr-HR" sz="3200" dirty="0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Poboljšava vid</a:t>
            </a:r>
          </a:p>
          <a:p>
            <a:endParaRPr lang="en-US" sz="3200" dirty="0">
              <a:solidFill>
                <a:srgbClr val="FFC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25" r="4987" b="2076"/>
          <a:stretch/>
        </p:blipFill>
        <p:spPr>
          <a:xfrm>
            <a:off x="6731000" y="2557849"/>
            <a:ext cx="4381500" cy="28269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  <a:softEdge rad="1270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704" t="47963" r="7926" b="29074"/>
          <a:stretch/>
        </p:blipFill>
        <p:spPr>
          <a:xfrm>
            <a:off x="10718800" y="368300"/>
            <a:ext cx="10541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3461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reveal thruBlk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VO POVRÄE BLOKIRA BUJANJE STANICA RAKA!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9300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reveal thruBlk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5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Recepti od </a:t>
            </a:r>
            <a:r>
              <a:rPr lang="hr-HR" sz="54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rašćike</a:t>
            </a:r>
            <a:endParaRPr lang="en-US" sz="5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2387600"/>
            <a:ext cx="10515600" cy="36322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hr-HR" sz="3200" dirty="0" err="1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Rašćika</a:t>
            </a:r>
            <a:r>
              <a:rPr lang="hr-HR" sz="3200" dirty="0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 sa suhim mesom i </a:t>
            </a:r>
            <a:r>
              <a:rPr lang="hr-HR" sz="3200" dirty="0" err="1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koštradinom</a:t>
            </a:r>
            <a:r>
              <a:rPr lang="hr-HR" sz="3200" dirty="0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r-HR" sz="3200" dirty="0" err="1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Rašćika</a:t>
            </a:r>
            <a:r>
              <a:rPr lang="hr-HR" sz="3200" dirty="0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 na lešo s maslinovim uljem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r-HR" sz="3200" dirty="0" err="1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Japrak</a:t>
            </a:r>
            <a:r>
              <a:rPr lang="hr-HR" sz="3200" dirty="0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 sarmice od </a:t>
            </a:r>
            <a:r>
              <a:rPr lang="hr-HR" sz="3200" dirty="0" err="1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rašćike</a:t>
            </a:r>
            <a:r>
              <a:rPr lang="hr-HR" sz="3200" dirty="0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r-HR" sz="3200" dirty="0" err="1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Bresunice</a:t>
            </a:r>
            <a:r>
              <a:rPr lang="hr-HR" sz="3200" dirty="0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 na maslinovu ulju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r-HR" sz="3200" dirty="0" err="1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Rašćika</a:t>
            </a:r>
            <a:r>
              <a:rPr lang="hr-HR" sz="3200" dirty="0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 i pura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r-HR" sz="3200" dirty="0" err="1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Soparnik</a:t>
            </a:r>
            <a:r>
              <a:rPr lang="hr-HR" sz="3200" dirty="0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 i </a:t>
            </a:r>
            <a:r>
              <a:rPr lang="hr-HR" sz="3200" dirty="0" err="1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smutiji</a:t>
            </a:r>
            <a:r>
              <a:rPr lang="hr-HR" sz="3200" dirty="0" smtClean="0">
                <a:solidFill>
                  <a:srgbClr val="FFC000"/>
                </a:solidFill>
                <a:latin typeface="Bahnschrift Condensed" panose="020B0502040204020203" pitchFamily="34" charset="0"/>
              </a:rPr>
              <a:t> (budućnost)</a:t>
            </a:r>
            <a:endParaRPr lang="en-US" sz="3200" dirty="0">
              <a:solidFill>
                <a:srgbClr val="FFC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704" t="47963" r="7926" b="29074"/>
          <a:stretch/>
        </p:blipFill>
        <p:spPr>
          <a:xfrm>
            <a:off x="10718800" y="368300"/>
            <a:ext cx="10541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0701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reveal thruBlk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aštik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aštika" id="{F5196859-04D2-4C14-B3D7-401C409CF38D}" vid="{DFD53E49-2A8C-424F-81F8-663D4E10A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raštika</Template>
  <TotalTime>195</TotalTime>
  <Words>196</Words>
  <Application>Microsoft Office PowerPoint</Application>
  <PresentationFormat>Custom</PresentationFormat>
  <Paragraphs>53</Paragraphs>
  <Slides>17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raštika</vt:lpstr>
      <vt:lpstr>Poduzetništvo</vt:lpstr>
      <vt:lpstr>OPG Raštan</vt:lpstr>
      <vt:lpstr>UVOD</vt:lpstr>
      <vt:lpstr>Rašćika - općenito</vt:lpstr>
      <vt:lpstr>Uzgoj rašćike</vt:lpstr>
      <vt:lpstr>Korist od rašćike </vt:lpstr>
      <vt:lpstr>Rašćika kao lijek</vt:lpstr>
      <vt:lpstr>Slide 8</vt:lpstr>
      <vt:lpstr>Recepti od rašćike</vt:lpstr>
      <vt:lpstr>Slide 10</vt:lpstr>
      <vt:lpstr>Slide 11</vt:lpstr>
      <vt:lpstr>Proizvodi od rašćike</vt:lpstr>
      <vt:lpstr>Slide 13</vt:lpstr>
      <vt:lpstr>Slide 14</vt:lpstr>
      <vt:lpstr>Slide 15</vt:lpstr>
      <vt:lpstr>SUDJELOVALI: </vt:lpstr>
      <vt:lpstr>Slide 17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Poduzetništvo</dc:title>
  <dc:creator>Marija</dc:creator>
  <cp:lastModifiedBy>Rako-PC</cp:lastModifiedBy>
  <cp:revision>36</cp:revision>
  <dcterms:created xsi:type="dcterms:W3CDTF">2019-02-16T18:29:59Z</dcterms:created>
  <dcterms:modified xsi:type="dcterms:W3CDTF">2019-03-04T17:03:21Z</dcterms:modified>
</cp:coreProperties>
</file>