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6" r:id="rId5"/>
    <p:sldId id="260" r:id="rId6"/>
    <p:sldId id="257" r:id="rId7"/>
    <p:sldId id="262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89B5EE-1401-4E05-81B4-CD8E5DCE8526}" type="datetimeFigureOut">
              <a:rPr lang="sr-Latn-CS" smtClean="0"/>
              <a:pPr/>
              <a:t>31.5.2023.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D95CC5-5FC2-44E8-ADD0-EB2F244840C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071701"/>
          </a:xfrm>
        </p:spPr>
        <p:txBody>
          <a:bodyPr>
            <a:normAutofit/>
          </a:bodyPr>
          <a:lstStyle/>
          <a:p>
            <a:pPr algn="ctr"/>
            <a:r>
              <a:rPr lang="hr-HR" sz="4800" dirty="0"/>
              <a:t>PROTESTANTIZAM I KATOLIČKA OBNOVA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/>
          <a:lstStyle/>
          <a:p>
            <a:pPr algn="ctr"/>
            <a:r>
              <a:rPr lang="hr-HR" sz="2800" dirty="0">
                <a:solidFill>
                  <a:schemeClr val="tx1"/>
                </a:solidFill>
              </a:rPr>
              <a:t>EUROPA U 16. I POČETKOM 17. ST.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1043608" y="2852936"/>
            <a:ext cx="4968552" cy="2232248"/>
          </a:xfrm>
        </p:spPr>
        <p:txBody>
          <a:bodyPr/>
          <a:lstStyle/>
          <a:p>
            <a:pPr>
              <a:buNone/>
            </a:pPr>
            <a:r>
              <a:rPr lang="hr-HR" dirty="0">
                <a:solidFill>
                  <a:schemeClr val="tx1"/>
                </a:solidFill>
              </a:rPr>
              <a:t>NJEMAČKA</a:t>
            </a:r>
          </a:p>
          <a:p>
            <a:pPr>
              <a:buNone/>
            </a:pPr>
            <a:r>
              <a:rPr lang="hr-HR" dirty="0">
                <a:solidFill>
                  <a:schemeClr val="tx1"/>
                </a:solidFill>
              </a:rPr>
              <a:t>MARTIN LUTER</a:t>
            </a:r>
          </a:p>
          <a:p>
            <a:pPr>
              <a:buNone/>
            </a:pPr>
            <a:r>
              <a:rPr lang="hr-HR" dirty="0">
                <a:solidFill>
                  <a:schemeClr val="tx1"/>
                </a:solidFill>
              </a:rPr>
              <a:t>Pokret za reformu Crkve</a:t>
            </a:r>
          </a:p>
          <a:p>
            <a:pPr>
              <a:buNone/>
            </a:pPr>
            <a:r>
              <a:rPr lang="hr-HR" dirty="0">
                <a:solidFill>
                  <a:schemeClr val="tx1"/>
                </a:solidFill>
              </a:rPr>
              <a:t>- osporavanje vrhovništva pape</a:t>
            </a:r>
          </a:p>
        </p:txBody>
      </p:sp>
      <p:sp>
        <p:nvSpPr>
          <p:cNvPr id="6" name="Naslov 3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100" b="1" i="0" u="none" strike="noStrike" kern="1200" cap="none" spc="0" normalizeH="0" baseline="0" noProof="0" dirty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REFORMACIJA I KATOLIČKA OBNOVA</a:t>
            </a:r>
          </a:p>
        </p:txBody>
      </p:sp>
      <p:sp>
        <p:nvSpPr>
          <p:cNvPr id="9" name="Rezervirano mjesto sadržaja 1"/>
          <p:cNvSpPr>
            <a:spLocks noGrp="1"/>
          </p:cNvSpPr>
          <p:nvPr>
            <p:ph sz="half" idx="1"/>
          </p:nvPr>
        </p:nvSpPr>
        <p:spPr>
          <a:xfrm>
            <a:off x="4860032" y="5085184"/>
            <a:ext cx="3816424" cy="115212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vjerski ratovi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temeljna obnova Katoličke crkve</a:t>
            </a:r>
          </a:p>
        </p:txBody>
      </p:sp>
      <p:cxnSp>
        <p:nvCxnSpPr>
          <p:cNvPr id="11" name="Ravni poveznik sa strelicom 10"/>
          <p:cNvCxnSpPr/>
          <p:nvPr/>
        </p:nvCxnSpPr>
        <p:spPr>
          <a:xfrm flipV="1">
            <a:off x="2195736" y="2348880"/>
            <a:ext cx="1728192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3419872" y="3645024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 flipH="1" flipV="1">
            <a:off x="251520" y="3645024"/>
            <a:ext cx="800472" cy="83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772400" cy="4143404"/>
          </a:xfrm>
        </p:spPr>
        <p:txBody>
          <a:bodyPr/>
          <a:lstStyle/>
          <a:p>
            <a:pPr algn="l"/>
            <a:endParaRPr lang="hr-HR" dirty="0"/>
          </a:p>
          <a:p>
            <a:pPr algn="l"/>
            <a:endParaRPr lang="hr-HR" dirty="0"/>
          </a:p>
          <a:p>
            <a:pPr algn="l"/>
            <a:endParaRPr lang="hr-HR" dirty="0"/>
          </a:p>
          <a:p>
            <a:pPr algn="l"/>
            <a:endParaRPr lang="hr-HR" dirty="0"/>
          </a:p>
          <a:p>
            <a:pPr algn="l"/>
            <a:endParaRPr lang="hr-HR" dirty="0"/>
          </a:p>
        </p:txBody>
      </p:sp>
      <p:sp>
        <p:nvSpPr>
          <p:cNvPr id="4" name="Naslov 4"/>
          <p:cNvSpPr txBox="1">
            <a:spLocks/>
          </p:cNvSpPr>
          <p:nvPr/>
        </p:nvSpPr>
        <p:spPr>
          <a:xfrm>
            <a:off x="1051992" y="773089"/>
            <a:ext cx="7743852" cy="93610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0" i="0" u="none" strike="noStrike" kern="1200" cap="all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Reformacija – uzroci i širenja</a:t>
            </a:r>
            <a:endParaRPr kumimoji="0" lang="hr-HR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755576" y="2060848"/>
            <a:ext cx="74888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u="sng" dirty="0"/>
              <a:t>Uzroci: </a:t>
            </a:r>
            <a:r>
              <a:rPr lang="hr-HR" sz="2800" dirty="0"/>
              <a:t>bogatstvo Crkve – </a:t>
            </a:r>
            <a:r>
              <a:rPr lang="hr-HR" sz="2800" dirty="0" err="1"/>
              <a:t>indulgencije</a:t>
            </a:r>
            <a:r>
              <a:rPr lang="hr-HR" sz="2800" dirty="0"/>
              <a:t>, Biblija i bogoslužje na latinskom jeziku</a:t>
            </a:r>
          </a:p>
          <a:p>
            <a:endParaRPr lang="hr-HR" sz="2800" dirty="0"/>
          </a:p>
          <a:p>
            <a:r>
              <a:rPr lang="hr-HR" sz="2800" dirty="0"/>
              <a:t>Reformacija – Martin </a:t>
            </a:r>
            <a:r>
              <a:rPr lang="hr-HR" sz="2800" dirty="0" err="1"/>
              <a:t>Luther</a:t>
            </a:r>
            <a:r>
              <a:rPr lang="hr-HR" sz="2800" dirty="0"/>
              <a:t> – Njemačka – 1517. u 95 teza predlaže reformu Crkve (narodni jezik u bogoslužju, ženidba svećenika, skromnost, podložnost vladaru, a ne papi…)</a:t>
            </a:r>
          </a:p>
          <a:p>
            <a:r>
              <a:rPr lang="hr-HR" sz="2800" dirty="0"/>
              <a:t>           protestantizam</a:t>
            </a:r>
          </a:p>
          <a:p>
            <a:r>
              <a:rPr lang="hr-HR" sz="2800" dirty="0"/>
              <a:t>- pokret su prihvatili svi društveni slojevi – svatko zbog ostvarenja vlastitih interesa</a:t>
            </a:r>
          </a:p>
          <a:p>
            <a:r>
              <a:rPr lang="hr-HR" sz="2800" dirty="0"/>
              <a:t>          </a:t>
            </a:r>
          </a:p>
          <a:p>
            <a:endParaRPr lang="hr-HR" sz="2800" dirty="0"/>
          </a:p>
          <a:p>
            <a:endParaRPr lang="hr-HR" sz="2800" dirty="0"/>
          </a:p>
        </p:txBody>
      </p:sp>
      <p:cxnSp>
        <p:nvCxnSpPr>
          <p:cNvPr id="7" name="Ravni poveznik sa strelicom 6"/>
          <p:cNvCxnSpPr/>
          <p:nvPr/>
        </p:nvCxnSpPr>
        <p:spPr>
          <a:xfrm>
            <a:off x="827584" y="5373216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19442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HR" dirty="0"/>
              <a:t>Njemački vladar------želi zadržati vlast-vjernost Katoličkoj crkvi</a:t>
            </a:r>
          </a:p>
          <a:p>
            <a:pPr>
              <a:buFont typeface="Wingdings" pitchFamily="2" charset="2"/>
              <a:buChar char="q"/>
            </a:pPr>
            <a:r>
              <a:rPr lang="hr-HR" dirty="0"/>
              <a:t>Biblija na narodnom jeziku</a:t>
            </a:r>
          </a:p>
          <a:p>
            <a:pPr>
              <a:buFont typeface="Wingdings" pitchFamily="2" charset="2"/>
              <a:buChar char="q"/>
            </a:pPr>
            <a:endParaRPr lang="hr-HR" dirty="0"/>
          </a:p>
          <a:p>
            <a:pPr>
              <a:buFont typeface="Wingdings" pitchFamily="2" charset="2"/>
              <a:buChar char="q"/>
            </a:pPr>
            <a:endParaRPr lang="hr-HR" dirty="0"/>
          </a:p>
        </p:txBody>
      </p:sp>
      <p:sp>
        <p:nvSpPr>
          <p:cNvPr id="5" name="Rezervirano mjesto sadržaja 1"/>
          <p:cNvSpPr txBox="1">
            <a:spLocks/>
          </p:cNvSpPr>
          <p:nvPr/>
        </p:nvSpPr>
        <p:spPr>
          <a:xfrm>
            <a:off x="395536" y="2852936"/>
            <a:ext cx="8229600" cy="259228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Dio njemačkih velikaša-------</a:t>
            </a:r>
            <a:r>
              <a:rPr lang="hr-HR" sz="3200" dirty="0">
                <a:solidFill>
                  <a:srgbClr val="FF0000"/>
                </a:solidFill>
              </a:rPr>
              <a:t>cilj: </a:t>
            </a:r>
            <a:r>
              <a:rPr lang="hr-HR" sz="3200" dirty="0">
                <a:solidFill>
                  <a:schemeClr val="tx2"/>
                </a:solidFill>
              </a:rPr>
              <a:t>oslabiti vlast vladara, dobiti više posjeda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 njemačkog građanstva------</a:t>
            </a: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cilj: </a:t>
            </a: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veća politička prava i veća zarada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Njemački seljaci i kmetovi------</a:t>
            </a:r>
            <a:r>
              <a:rPr lang="hr-HR" sz="3200" dirty="0">
                <a:solidFill>
                  <a:srgbClr val="FF0000"/>
                </a:solidFill>
              </a:rPr>
              <a:t>cilj: </a:t>
            </a:r>
            <a:r>
              <a:rPr lang="hr-HR" sz="3200" dirty="0">
                <a:solidFill>
                  <a:schemeClr val="tx2"/>
                </a:solidFill>
              </a:rPr>
              <a:t>sloboda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Karlo V. --- vjerski mir  1555. u </a:t>
            </a:r>
            <a:r>
              <a:rPr lang="hr-HR" dirty="0" err="1">
                <a:solidFill>
                  <a:srgbClr val="00B0F0"/>
                </a:solidFill>
              </a:rPr>
              <a:t>Augsburg</a:t>
            </a:r>
            <a:r>
              <a:rPr lang="hr-HR" dirty="0"/>
              <a:t> ”čija zemlja, njegova je i vjera”.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755576" y="457200"/>
            <a:ext cx="7632848" cy="1387624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 pitchFamily="18" charset="0"/>
                <a:cs typeface="Times New Roman" pitchFamily="18" charset="0"/>
              </a:rPr>
              <a:t>Širenje  reformacije – </a:t>
            </a:r>
            <a:br>
              <a:rPr lang="hr-HR" b="1" dirty="0">
                <a:latin typeface="Times New Roman" pitchFamily="18" charset="0"/>
                <a:cs typeface="Times New Roman" pitchFamily="18" charset="0"/>
              </a:rPr>
            </a:br>
            <a:r>
              <a:rPr lang="hr-HR" b="1" dirty="0">
                <a:latin typeface="Times New Roman" pitchFamily="18" charset="0"/>
                <a:cs typeface="Times New Roman" pitchFamily="18" charset="0"/>
              </a:rPr>
              <a:t>kalvinizam (švicarska)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51520" y="2204864"/>
            <a:ext cx="2703814" cy="171565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sz="2400" dirty="0"/>
              <a:t>zapadna,</a:t>
            </a:r>
          </a:p>
          <a:p>
            <a:pPr>
              <a:buFontTx/>
              <a:buChar char="-"/>
            </a:pPr>
            <a:r>
              <a:rPr lang="hr-HR" sz="2400" dirty="0"/>
              <a:t>sjeverozapadna </a:t>
            </a:r>
          </a:p>
          <a:p>
            <a:pPr>
              <a:buNone/>
            </a:pPr>
            <a:r>
              <a:rPr lang="hr-HR" sz="2400" dirty="0"/>
              <a:t>    Europa…</a:t>
            </a:r>
          </a:p>
        </p:txBody>
      </p:sp>
      <p:sp>
        <p:nvSpPr>
          <p:cNvPr id="4" name="Rezervirano mjesto sadržaja 1"/>
          <p:cNvSpPr txBox="1">
            <a:spLocks/>
          </p:cNvSpPr>
          <p:nvPr/>
        </p:nvSpPr>
        <p:spPr>
          <a:xfrm>
            <a:off x="2627784" y="4005064"/>
            <a:ext cx="3672408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hr-HR" sz="2400" dirty="0">
                <a:solidFill>
                  <a:schemeClr val="tx2"/>
                </a:solidFill>
              </a:rPr>
              <a:t>    - e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uropski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osvajači</a:t>
            </a:r>
            <a:r>
              <a:rPr kumimoji="0" lang="hr-HR" sz="24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</a:t>
            </a:r>
            <a:r>
              <a:rPr kumimoji="0" lang="hr-HR" sz="24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američkom</a:t>
            </a:r>
            <a:r>
              <a:rPr kumimoji="0" lang="hr-HR" sz="24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kontinentu</a:t>
            </a:r>
          </a:p>
        </p:txBody>
      </p:sp>
      <p:sp>
        <p:nvSpPr>
          <p:cNvPr id="5" name="Rezervirano mjesto sadržaja 1"/>
          <p:cNvSpPr txBox="1">
            <a:spLocks/>
          </p:cNvSpPr>
          <p:nvPr/>
        </p:nvSpPr>
        <p:spPr>
          <a:xfrm>
            <a:off x="6407696" y="3573016"/>
            <a:ext cx="2736304" cy="11521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hr-HR" sz="2400" dirty="0">
                <a:solidFill>
                  <a:schemeClr val="tx2"/>
                </a:solidFill>
              </a:rPr>
              <a:t>Anglikanska crkva (Engleska)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Ravni poveznik sa strelicom 5"/>
          <p:cNvCxnSpPr/>
          <p:nvPr/>
        </p:nvCxnSpPr>
        <p:spPr>
          <a:xfrm flipH="1">
            <a:off x="2987824" y="1988840"/>
            <a:ext cx="1656184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4788024" y="1988840"/>
            <a:ext cx="2160240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 flipH="1">
            <a:off x="4499992" y="2132856"/>
            <a:ext cx="152400" cy="18638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zervirano mjesto sadržaja 1"/>
          <p:cNvSpPr txBox="1">
            <a:spLocks/>
          </p:cNvSpPr>
          <p:nvPr/>
        </p:nvSpPr>
        <p:spPr>
          <a:xfrm>
            <a:off x="6516216" y="1844824"/>
            <a:ext cx="2448272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hr-HR" sz="2400" dirty="0">
                <a:solidFill>
                  <a:schemeClr val="tx2"/>
                </a:solidFill>
              </a:rPr>
              <a:t>Kalvinizam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hr-HR" sz="2400" dirty="0">
                <a:solidFill>
                  <a:schemeClr val="tx2"/>
                </a:solidFill>
              </a:rPr>
              <a:t>(Švicarska)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Ravni poveznik sa strelicom 14"/>
          <p:cNvCxnSpPr/>
          <p:nvPr/>
        </p:nvCxnSpPr>
        <p:spPr>
          <a:xfrm>
            <a:off x="4788024" y="2132856"/>
            <a:ext cx="1944216" cy="13681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pPr algn="ctr"/>
            <a:r>
              <a:rPr lang="hr-HR" dirty="0"/>
              <a:t>Katolička obnova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hr-HR" dirty="0"/>
              <a:t>(1545- 1563).--- Tridentski koncil:</a:t>
            </a:r>
          </a:p>
          <a:p>
            <a:pPr>
              <a:buNone/>
            </a:pPr>
            <a:r>
              <a:rPr lang="hr-HR" dirty="0"/>
              <a:t>    - Sveto pismo vodeći autoritet crkve</a:t>
            </a:r>
          </a:p>
          <a:p>
            <a:pPr>
              <a:buNone/>
            </a:pPr>
            <a:r>
              <a:rPr lang="hr-HR" dirty="0"/>
              <a:t>    - krštenjem se briše istočni grijeh</a:t>
            </a:r>
          </a:p>
          <a:p>
            <a:pPr>
              <a:buNone/>
            </a:pPr>
            <a:r>
              <a:rPr lang="hr-HR" dirty="0"/>
              <a:t>    - svećenici moraju voditi: matice krštenih, </a:t>
            </a:r>
          </a:p>
          <a:p>
            <a:pPr>
              <a:buNone/>
            </a:pPr>
            <a:r>
              <a:rPr lang="hr-HR" dirty="0"/>
              <a:t>      krizmanih, vjenčanih i umrlih</a:t>
            </a:r>
          </a:p>
          <a:p>
            <a:pPr>
              <a:buFont typeface="Wingdings" pitchFamily="2" charset="2"/>
              <a:buChar char="v"/>
            </a:pPr>
            <a:r>
              <a:rPr lang="hr-HR" dirty="0"/>
              <a:t>Ignacije </a:t>
            </a:r>
            <a:r>
              <a:rPr lang="hr-HR" dirty="0" err="1"/>
              <a:t>Loyola</a:t>
            </a:r>
            <a:r>
              <a:rPr lang="hr-HR" dirty="0"/>
              <a:t> osniva borbeni red Družba Isusova ”Isusovci”</a:t>
            </a:r>
          </a:p>
          <a:p>
            <a:pPr>
              <a:buFont typeface="Wingdings" pitchFamily="2" charset="2"/>
              <a:buChar char="v"/>
            </a:pPr>
            <a:r>
              <a:rPr lang="hr-HR" dirty="0"/>
              <a:t>Inkvizicija </a:t>
            </a:r>
          </a:p>
          <a:p>
            <a:pPr>
              <a:buFont typeface="Wingdings" pitchFamily="2" charset="2"/>
              <a:buChar char="v"/>
            </a:pPr>
            <a:r>
              <a:rPr lang="hr-HR" dirty="0"/>
              <a:t>Franjo Ksaverski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Vjerski ratovi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hr-HR" dirty="0"/>
              <a:t>Veliki seljački rat (1524-1525). – Njemačka</a:t>
            </a:r>
          </a:p>
          <a:p>
            <a:pPr>
              <a:buNone/>
            </a:pPr>
            <a:r>
              <a:rPr lang="hr-HR" dirty="0"/>
              <a:t>    - Ustanak seljaka krvavo ugušen</a:t>
            </a:r>
          </a:p>
          <a:p>
            <a:pPr>
              <a:buFont typeface="Wingdings" pitchFamily="2" charset="2"/>
              <a:buChar char="Ø"/>
            </a:pPr>
            <a:r>
              <a:rPr lang="hr-HR" sz="3600" dirty="0"/>
              <a:t>1572. u Francuskoj Katarina </a:t>
            </a:r>
            <a:r>
              <a:rPr lang="hr-HR" sz="3600" dirty="0" err="1"/>
              <a:t>Mediči</a:t>
            </a:r>
            <a:r>
              <a:rPr lang="hr-HR" sz="3600" dirty="0"/>
              <a:t> (ž. Henrika II.) organizira pokolj hugenota</a:t>
            </a:r>
          </a:p>
          <a:p>
            <a:pPr>
              <a:buNone/>
            </a:pPr>
            <a:r>
              <a:rPr lang="hr-HR" sz="3600" dirty="0"/>
              <a:t>    - ”Bartolomejska noć” 23-24. kolovoza</a:t>
            </a:r>
          </a:p>
          <a:p>
            <a:pPr>
              <a:buNone/>
            </a:pPr>
            <a:r>
              <a:rPr lang="hr-HR" sz="3600" dirty="0"/>
              <a:t>    - 1598. ”</a:t>
            </a:r>
            <a:r>
              <a:rPr lang="hr-HR" sz="3600" dirty="0" err="1"/>
              <a:t>Nantski</a:t>
            </a:r>
            <a:r>
              <a:rPr lang="hr-HR" sz="3600" dirty="0"/>
              <a:t> edikt” – Henrik IV.</a:t>
            </a:r>
          </a:p>
          <a:p>
            <a:pPr>
              <a:buFont typeface="Wingdings" pitchFamily="2" charset="2"/>
              <a:buChar char="Ø"/>
            </a:pPr>
            <a:r>
              <a:rPr lang="hr-HR" dirty="0"/>
              <a:t>Tridesetogodišnji rat (1618-1648).</a:t>
            </a:r>
          </a:p>
          <a:p>
            <a:pPr>
              <a:buNone/>
            </a:pPr>
            <a:r>
              <a:rPr lang="hr-HR" dirty="0"/>
              <a:t>     - </a:t>
            </a:r>
            <a:r>
              <a:rPr lang="hr-HR" dirty="0" err="1"/>
              <a:t>Westfalskim</a:t>
            </a:r>
            <a:r>
              <a:rPr lang="hr-HR" dirty="0"/>
              <a:t> mirom priznata ravnopravnost</a:t>
            </a:r>
          </a:p>
          <a:p>
            <a:pPr>
              <a:buNone/>
            </a:pPr>
            <a:r>
              <a:rPr lang="hr-HR" dirty="0"/>
              <a:t>       katolika i protestanata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Pu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D24C556646774E9516EB65F58B2982" ma:contentTypeVersion="3" ma:contentTypeDescription="Create a new document." ma:contentTypeScope="" ma:versionID="8646f4277520b448e9f674ccbb51580e">
  <xsd:schema xmlns:xsd="http://www.w3.org/2001/XMLSchema" xmlns:xs="http://www.w3.org/2001/XMLSchema" xmlns:p="http://schemas.microsoft.com/office/2006/metadata/properties" xmlns:ns2="6d123b2e-b33b-4365-98eb-5fd7340fdd76" targetNamespace="http://schemas.microsoft.com/office/2006/metadata/properties" ma:root="true" ma:fieldsID="5e11cf20313ac4515d6a40588514a877" ns2:_="">
    <xsd:import namespace="6d123b2e-b33b-4365-98eb-5fd7340fdd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23b2e-b33b-4365-98eb-5fd7340fd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3D1BFA-C4AC-44C7-84A6-395F4486D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123b2e-b33b-4365-98eb-5fd7340fdd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CEDB64-74E8-49A0-A7D9-A9CC76D000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1016A0-1387-4304-A4C0-89444148449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146</TotalTime>
  <Words>314</Words>
  <Application>Microsoft Office PowerPoint</Application>
  <PresentationFormat>Prikaz na zaslonu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Franklin Gothic Book</vt:lpstr>
      <vt:lpstr>Franklin Gothic Medium</vt:lpstr>
      <vt:lpstr>Times New Roman</vt:lpstr>
      <vt:lpstr>Wingdings</vt:lpstr>
      <vt:lpstr>Wingdings 2</vt:lpstr>
      <vt:lpstr>Putovanje</vt:lpstr>
      <vt:lpstr>PROTESTANTIZAM I KATOLIČKA OBNOVA</vt:lpstr>
      <vt:lpstr>EUROPA U 16. I POČETKOM 17. ST.</vt:lpstr>
      <vt:lpstr>PowerPoint prezentacija</vt:lpstr>
      <vt:lpstr>PowerPoint prezentacija</vt:lpstr>
      <vt:lpstr>PowerPoint prezentacija</vt:lpstr>
      <vt:lpstr>Širenje  reformacije –  kalvinizam (švicarska)</vt:lpstr>
      <vt:lpstr>Katolička obnova</vt:lpstr>
      <vt:lpstr>Vjerski ratovi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HUMANIZAM I RENESANSA</dc:title>
  <dc:creator>O.I.Škola</dc:creator>
  <cp:lastModifiedBy>i3</cp:lastModifiedBy>
  <cp:revision>31</cp:revision>
  <dcterms:created xsi:type="dcterms:W3CDTF">2012-02-12T12:51:09Z</dcterms:created>
  <dcterms:modified xsi:type="dcterms:W3CDTF">2023-05-31T13:48:30Z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0x01010029D24C556646774E9516EB65F58B2982</vt:lpwstr>
  </property>
</Properties>
</file>