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BA3EBD-DC29-4166-B080-CC47B4333EF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4028852-321F-4512-9BD9-6BED85806F20}">
      <dgm:prSet/>
      <dgm:spPr/>
      <dgm:t>
        <a:bodyPr/>
        <a:lstStyle/>
        <a:p>
          <a:r>
            <a:rPr lang="hr-HR"/>
            <a:t>Vanjski izgled poslovnog pisma:</a:t>
          </a:r>
          <a:endParaRPr lang="en-US"/>
        </a:p>
      </dgm:t>
    </dgm:pt>
    <dgm:pt modelId="{87FD44B2-24FA-4238-9B07-A9140A1ABCE5}" type="parTrans" cxnId="{BFA394DC-911B-48D5-B0A0-66DC9AB9469E}">
      <dgm:prSet/>
      <dgm:spPr/>
      <dgm:t>
        <a:bodyPr/>
        <a:lstStyle/>
        <a:p>
          <a:endParaRPr lang="en-US"/>
        </a:p>
      </dgm:t>
    </dgm:pt>
    <dgm:pt modelId="{E7172868-D998-4B2C-B0EB-7F1B71A771F3}" type="sibTrans" cxnId="{BFA394DC-911B-48D5-B0A0-66DC9AB9469E}">
      <dgm:prSet/>
      <dgm:spPr/>
      <dgm:t>
        <a:bodyPr/>
        <a:lstStyle/>
        <a:p>
          <a:endParaRPr lang="en-US"/>
        </a:p>
      </dgm:t>
    </dgm:pt>
    <dgm:pt modelId="{A31D46C6-7E68-4BF8-9203-344724025CD7}">
      <dgm:prSet/>
      <dgm:spPr/>
      <dgm:t>
        <a:bodyPr/>
        <a:lstStyle/>
        <a:p>
          <a:r>
            <a:rPr lang="hr-HR"/>
            <a:t>Privlači pozornost čitatelja</a:t>
          </a:r>
          <a:endParaRPr lang="en-US"/>
        </a:p>
      </dgm:t>
    </dgm:pt>
    <dgm:pt modelId="{1A65C641-52FB-4B11-80CB-7A59D739B182}" type="parTrans" cxnId="{C1DE8F56-BBD5-4837-81B3-38612133D06C}">
      <dgm:prSet/>
      <dgm:spPr/>
      <dgm:t>
        <a:bodyPr/>
        <a:lstStyle/>
        <a:p>
          <a:endParaRPr lang="en-US"/>
        </a:p>
      </dgm:t>
    </dgm:pt>
    <dgm:pt modelId="{A8454DE3-533F-4CCB-8B0F-696BA05C1A0A}" type="sibTrans" cxnId="{C1DE8F56-BBD5-4837-81B3-38612133D06C}">
      <dgm:prSet/>
      <dgm:spPr/>
      <dgm:t>
        <a:bodyPr/>
        <a:lstStyle/>
        <a:p>
          <a:endParaRPr lang="en-US"/>
        </a:p>
      </dgm:t>
    </dgm:pt>
    <dgm:pt modelId="{9AE655E9-A925-4A8B-9CDE-4733109C382F}">
      <dgm:prSet/>
      <dgm:spPr/>
      <dgm:t>
        <a:bodyPr/>
        <a:lstStyle/>
        <a:p>
          <a:r>
            <a:rPr lang="hr-HR"/>
            <a:t>Ostavlja dobar dojam o sastavljaču te o cijeloj organizaciji (tvrtki)</a:t>
          </a:r>
          <a:endParaRPr lang="en-US"/>
        </a:p>
      </dgm:t>
    </dgm:pt>
    <dgm:pt modelId="{49171DD6-7CE6-4E1F-BE9E-C39A1D9CD246}" type="parTrans" cxnId="{DE2119B5-DD00-4163-ACF9-1B6A632C53AC}">
      <dgm:prSet/>
      <dgm:spPr/>
      <dgm:t>
        <a:bodyPr/>
        <a:lstStyle/>
        <a:p>
          <a:endParaRPr lang="en-US"/>
        </a:p>
      </dgm:t>
    </dgm:pt>
    <dgm:pt modelId="{37303D7C-AEDB-4C44-8C89-55DE5C7EFC2F}" type="sibTrans" cxnId="{DE2119B5-DD00-4163-ACF9-1B6A632C53AC}">
      <dgm:prSet/>
      <dgm:spPr/>
      <dgm:t>
        <a:bodyPr/>
        <a:lstStyle/>
        <a:p>
          <a:endParaRPr lang="en-US"/>
        </a:p>
      </dgm:t>
    </dgm:pt>
    <dgm:pt modelId="{E20BE5F5-44A6-4099-B96B-0D052FF7F554}">
      <dgm:prSet custT="1"/>
      <dgm:spPr/>
      <dgm:t>
        <a:bodyPr/>
        <a:lstStyle/>
        <a:p>
          <a:endParaRPr lang="hr-HR" sz="1900" dirty="0"/>
        </a:p>
        <a:p>
          <a:endParaRPr lang="hr-HR" sz="1900" dirty="0"/>
        </a:p>
        <a:p>
          <a:r>
            <a:rPr lang="hr-HR" sz="2400" dirty="0"/>
            <a:t>Estetski izgled poslovnog pisma / dopisa (poslovne komunikacije) postiže se </a:t>
          </a:r>
          <a:r>
            <a:rPr lang="hr-HR" sz="2400" dirty="0">
              <a:solidFill>
                <a:srgbClr val="FF0000"/>
              </a:solidFill>
            </a:rPr>
            <a:t>vizualizacijom teksta</a:t>
          </a:r>
          <a:r>
            <a:rPr lang="hr-HR" sz="2400" dirty="0"/>
            <a:t>.</a:t>
          </a:r>
          <a:endParaRPr lang="en-US" sz="2400" dirty="0"/>
        </a:p>
      </dgm:t>
    </dgm:pt>
    <dgm:pt modelId="{10487CAA-A1EC-4371-A702-1FD0AFAFC302}" type="parTrans" cxnId="{090AB3C2-4477-4596-B3B2-41849116A332}">
      <dgm:prSet/>
      <dgm:spPr/>
      <dgm:t>
        <a:bodyPr/>
        <a:lstStyle/>
        <a:p>
          <a:endParaRPr lang="en-US"/>
        </a:p>
      </dgm:t>
    </dgm:pt>
    <dgm:pt modelId="{BE6C3E9A-C7E2-47FD-9731-449169E244E3}" type="sibTrans" cxnId="{090AB3C2-4477-4596-B3B2-41849116A332}">
      <dgm:prSet/>
      <dgm:spPr/>
      <dgm:t>
        <a:bodyPr/>
        <a:lstStyle/>
        <a:p>
          <a:endParaRPr lang="en-US"/>
        </a:p>
      </dgm:t>
    </dgm:pt>
    <dgm:pt modelId="{1BF7488B-0CC4-4F16-B5B7-7048FAFD4D93}" type="pres">
      <dgm:prSet presAssocID="{6ABA3EBD-DC29-4166-B080-CC47B4333EFE}" presName="vert0" presStyleCnt="0">
        <dgm:presLayoutVars>
          <dgm:dir/>
          <dgm:animOne val="branch"/>
          <dgm:animLvl val="lvl"/>
        </dgm:presLayoutVars>
      </dgm:prSet>
      <dgm:spPr/>
    </dgm:pt>
    <dgm:pt modelId="{033EC230-3677-4FB9-9C8D-E01D3DF94DA4}" type="pres">
      <dgm:prSet presAssocID="{B4028852-321F-4512-9BD9-6BED85806F20}" presName="thickLine" presStyleLbl="alignNode1" presStyleIdx="0" presStyleCnt="2"/>
      <dgm:spPr/>
    </dgm:pt>
    <dgm:pt modelId="{5CAF9EEE-C916-4F7A-96DE-8980C75A7C55}" type="pres">
      <dgm:prSet presAssocID="{B4028852-321F-4512-9BD9-6BED85806F20}" presName="horz1" presStyleCnt="0"/>
      <dgm:spPr/>
    </dgm:pt>
    <dgm:pt modelId="{8057ECE8-DAC7-4D4F-BA36-B1FDC2381C26}" type="pres">
      <dgm:prSet presAssocID="{B4028852-321F-4512-9BD9-6BED85806F20}" presName="tx1" presStyleLbl="revTx" presStyleIdx="0" presStyleCnt="4"/>
      <dgm:spPr/>
    </dgm:pt>
    <dgm:pt modelId="{DCC45B56-F061-4A7A-8BA3-F36CD7F18D2B}" type="pres">
      <dgm:prSet presAssocID="{B4028852-321F-4512-9BD9-6BED85806F20}" presName="vert1" presStyleCnt="0"/>
      <dgm:spPr/>
    </dgm:pt>
    <dgm:pt modelId="{A1216B7D-BBE1-4C65-A7C2-824E5ED94289}" type="pres">
      <dgm:prSet presAssocID="{A31D46C6-7E68-4BF8-9203-344724025CD7}" presName="vertSpace2a" presStyleCnt="0"/>
      <dgm:spPr/>
    </dgm:pt>
    <dgm:pt modelId="{E1BA56D3-8D43-4076-A262-21B74AE52127}" type="pres">
      <dgm:prSet presAssocID="{A31D46C6-7E68-4BF8-9203-344724025CD7}" presName="horz2" presStyleCnt="0"/>
      <dgm:spPr/>
    </dgm:pt>
    <dgm:pt modelId="{86509F92-3672-4C4B-BE54-2B9290FEA828}" type="pres">
      <dgm:prSet presAssocID="{A31D46C6-7E68-4BF8-9203-344724025CD7}" presName="horzSpace2" presStyleCnt="0"/>
      <dgm:spPr/>
    </dgm:pt>
    <dgm:pt modelId="{6C904633-8D54-4273-AAAA-192713078F2D}" type="pres">
      <dgm:prSet presAssocID="{A31D46C6-7E68-4BF8-9203-344724025CD7}" presName="tx2" presStyleLbl="revTx" presStyleIdx="1" presStyleCnt="4"/>
      <dgm:spPr/>
    </dgm:pt>
    <dgm:pt modelId="{4C25CA00-A85C-4A35-AB9B-9D5F641A3324}" type="pres">
      <dgm:prSet presAssocID="{A31D46C6-7E68-4BF8-9203-344724025CD7}" presName="vert2" presStyleCnt="0"/>
      <dgm:spPr/>
    </dgm:pt>
    <dgm:pt modelId="{0FDC86A5-FD8D-45DF-89CB-92123B30C85B}" type="pres">
      <dgm:prSet presAssocID="{A31D46C6-7E68-4BF8-9203-344724025CD7}" presName="thinLine2b" presStyleLbl="callout" presStyleIdx="0" presStyleCnt="2"/>
      <dgm:spPr/>
    </dgm:pt>
    <dgm:pt modelId="{DAF17B82-0C21-4F33-BAB5-7AA71B9002CD}" type="pres">
      <dgm:prSet presAssocID="{A31D46C6-7E68-4BF8-9203-344724025CD7}" presName="vertSpace2b" presStyleCnt="0"/>
      <dgm:spPr/>
    </dgm:pt>
    <dgm:pt modelId="{E6DBECD8-E46F-4F7B-98E9-8F3B8A09F941}" type="pres">
      <dgm:prSet presAssocID="{9AE655E9-A925-4A8B-9CDE-4733109C382F}" presName="horz2" presStyleCnt="0"/>
      <dgm:spPr/>
    </dgm:pt>
    <dgm:pt modelId="{B6AC606A-20CC-469A-8208-6C9E74D4B83A}" type="pres">
      <dgm:prSet presAssocID="{9AE655E9-A925-4A8B-9CDE-4733109C382F}" presName="horzSpace2" presStyleCnt="0"/>
      <dgm:spPr/>
    </dgm:pt>
    <dgm:pt modelId="{A678EE89-7A44-40E5-99BC-8B5CEC653F34}" type="pres">
      <dgm:prSet presAssocID="{9AE655E9-A925-4A8B-9CDE-4733109C382F}" presName="tx2" presStyleLbl="revTx" presStyleIdx="2" presStyleCnt="4"/>
      <dgm:spPr/>
    </dgm:pt>
    <dgm:pt modelId="{81D09EAA-9939-4AC6-B524-CAF7E17E3085}" type="pres">
      <dgm:prSet presAssocID="{9AE655E9-A925-4A8B-9CDE-4733109C382F}" presName="vert2" presStyleCnt="0"/>
      <dgm:spPr/>
    </dgm:pt>
    <dgm:pt modelId="{EB51EC16-2364-4851-BC64-CEE7AE909CB3}" type="pres">
      <dgm:prSet presAssocID="{9AE655E9-A925-4A8B-9CDE-4733109C382F}" presName="thinLine2b" presStyleLbl="callout" presStyleIdx="1" presStyleCnt="2"/>
      <dgm:spPr/>
    </dgm:pt>
    <dgm:pt modelId="{F6BDF53D-7AA0-400C-A30E-3E25E255B052}" type="pres">
      <dgm:prSet presAssocID="{9AE655E9-A925-4A8B-9CDE-4733109C382F}" presName="vertSpace2b" presStyleCnt="0"/>
      <dgm:spPr/>
    </dgm:pt>
    <dgm:pt modelId="{7BE9F0AD-74C9-44AB-95DB-D25F0704059E}" type="pres">
      <dgm:prSet presAssocID="{E20BE5F5-44A6-4099-B96B-0D052FF7F554}" presName="thickLine" presStyleLbl="alignNode1" presStyleIdx="1" presStyleCnt="2"/>
      <dgm:spPr/>
    </dgm:pt>
    <dgm:pt modelId="{BAEDF50B-80D4-46A8-9041-7B9DAE27356A}" type="pres">
      <dgm:prSet presAssocID="{E20BE5F5-44A6-4099-B96B-0D052FF7F554}" presName="horz1" presStyleCnt="0"/>
      <dgm:spPr/>
    </dgm:pt>
    <dgm:pt modelId="{9F315B4D-2717-4236-ADA8-F1D9C51C3B6F}" type="pres">
      <dgm:prSet presAssocID="{E20BE5F5-44A6-4099-B96B-0D052FF7F554}" presName="tx1" presStyleLbl="revTx" presStyleIdx="3" presStyleCnt="4" custScaleX="500000"/>
      <dgm:spPr/>
    </dgm:pt>
    <dgm:pt modelId="{B22AB2D5-4DA9-40F7-BE99-41F3F61954B9}" type="pres">
      <dgm:prSet presAssocID="{E20BE5F5-44A6-4099-B96B-0D052FF7F554}" presName="vert1" presStyleCnt="0"/>
      <dgm:spPr/>
    </dgm:pt>
  </dgm:ptLst>
  <dgm:cxnLst>
    <dgm:cxn modelId="{890CD424-6635-44A8-8E9E-F9C8C41E07C6}" type="presOf" srcId="{9AE655E9-A925-4A8B-9CDE-4733109C382F}" destId="{A678EE89-7A44-40E5-99BC-8B5CEC653F34}" srcOrd="0" destOrd="0" presId="urn:microsoft.com/office/officeart/2008/layout/LinedList"/>
    <dgm:cxn modelId="{F04BD26C-FF03-4BB9-884B-3701769C26F6}" type="presOf" srcId="{E20BE5F5-44A6-4099-B96B-0D052FF7F554}" destId="{9F315B4D-2717-4236-ADA8-F1D9C51C3B6F}" srcOrd="0" destOrd="0" presId="urn:microsoft.com/office/officeart/2008/layout/LinedList"/>
    <dgm:cxn modelId="{C1DE8F56-BBD5-4837-81B3-38612133D06C}" srcId="{B4028852-321F-4512-9BD9-6BED85806F20}" destId="{A31D46C6-7E68-4BF8-9203-344724025CD7}" srcOrd="0" destOrd="0" parTransId="{1A65C641-52FB-4B11-80CB-7A59D739B182}" sibTransId="{A8454DE3-533F-4CCB-8B0F-696BA05C1A0A}"/>
    <dgm:cxn modelId="{6C00937F-BD04-481D-B957-B6192DDE25DB}" type="presOf" srcId="{6ABA3EBD-DC29-4166-B080-CC47B4333EFE}" destId="{1BF7488B-0CC4-4F16-B5B7-7048FAFD4D93}" srcOrd="0" destOrd="0" presId="urn:microsoft.com/office/officeart/2008/layout/LinedList"/>
    <dgm:cxn modelId="{DE2119B5-DD00-4163-ACF9-1B6A632C53AC}" srcId="{B4028852-321F-4512-9BD9-6BED85806F20}" destId="{9AE655E9-A925-4A8B-9CDE-4733109C382F}" srcOrd="1" destOrd="0" parTransId="{49171DD6-7CE6-4E1F-BE9E-C39A1D9CD246}" sibTransId="{37303D7C-AEDB-4C44-8C89-55DE5C7EFC2F}"/>
    <dgm:cxn modelId="{090AB3C2-4477-4596-B3B2-41849116A332}" srcId="{6ABA3EBD-DC29-4166-B080-CC47B4333EFE}" destId="{E20BE5F5-44A6-4099-B96B-0D052FF7F554}" srcOrd="1" destOrd="0" parTransId="{10487CAA-A1EC-4371-A702-1FD0AFAFC302}" sibTransId="{BE6C3E9A-C7E2-47FD-9731-449169E244E3}"/>
    <dgm:cxn modelId="{BFA394DC-911B-48D5-B0A0-66DC9AB9469E}" srcId="{6ABA3EBD-DC29-4166-B080-CC47B4333EFE}" destId="{B4028852-321F-4512-9BD9-6BED85806F20}" srcOrd="0" destOrd="0" parTransId="{87FD44B2-24FA-4238-9B07-A9140A1ABCE5}" sibTransId="{E7172868-D998-4B2C-B0EB-7F1B71A771F3}"/>
    <dgm:cxn modelId="{661357DD-B7B3-425A-B75E-6C03EA6ACF0D}" type="presOf" srcId="{B4028852-321F-4512-9BD9-6BED85806F20}" destId="{8057ECE8-DAC7-4D4F-BA36-B1FDC2381C26}" srcOrd="0" destOrd="0" presId="urn:microsoft.com/office/officeart/2008/layout/LinedList"/>
    <dgm:cxn modelId="{D7F914E2-F43D-4A10-B6C3-194F1D3114EA}" type="presOf" srcId="{A31D46C6-7E68-4BF8-9203-344724025CD7}" destId="{6C904633-8D54-4273-AAAA-192713078F2D}" srcOrd="0" destOrd="0" presId="urn:microsoft.com/office/officeart/2008/layout/LinedList"/>
    <dgm:cxn modelId="{0567E6B2-7657-4E08-B359-0D1818CFFDDC}" type="presParOf" srcId="{1BF7488B-0CC4-4F16-B5B7-7048FAFD4D93}" destId="{033EC230-3677-4FB9-9C8D-E01D3DF94DA4}" srcOrd="0" destOrd="0" presId="urn:microsoft.com/office/officeart/2008/layout/LinedList"/>
    <dgm:cxn modelId="{62EF22FB-9264-45B1-9E71-B6D14124D972}" type="presParOf" srcId="{1BF7488B-0CC4-4F16-B5B7-7048FAFD4D93}" destId="{5CAF9EEE-C916-4F7A-96DE-8980C75A7C55}" srcOrd="1" destOrd="0" presId="urn:microsoft.com/office/officeart/2008/layout/LinedList"/>
    <dgm:cxn modelId="{6870B4E0-7C31-4308-88B8-13C0B481389C}" type="presParOf" srcId="{5CAF9EEE-C916-4F7A-96DE-8980C75A7C55}" destId="{8057ECE8-DAC7-4D4F-BA36-B1FDC2381C26}" srcOrd="0" destOrd="0" presId="urn:microsoft.com/office/officeart/2008/layout/LinedList"/>
    <dgm:cxn modelId="{0FB3C5F1-80A2-4C3A-89FC-333F9675FAE7}" type="presParOf" srcId="{5CAF9EEE-C916-4F7A-96DE-8980C75A7C55}" destId="{DCC45B56-F061-4A7A-8BA3-F36CD7F18D2B}" srcOrd="1" destOrd="0" presId="urn:microsoft.com/office/officeart/2008/layout/LinedList"/>
    <dgm:cxn modelId="{6DAAC266-31FD-4793-9BC2-3C5012F9452A}" type="presParOf" srcId="{DCC45B56-F061-4A7A-8BA3-F36CD7F18D2B}" destId="{A1216B7D-BBE1-4C65-A7C2-824E5ED94289}" srcOrd="0" destOrd="0" presId="urn:microsoft.com/office/officeart/2008/layout/LinedList"/>
    <dgm:cxn modelId="{455A045B-870F-4A3E-A493-40D7913BFA32}" type="presParOf" srcId="{DCC45B56-F061-4A7A-8BA3-F36CD7F18D2B}" destId="{E1BA56D3-8D43-4076-A262-21B74AE52127}" srcOrd="1" destOrd="0" presId="urn:microsoft.com/office/officeart/2008/layout/LinedList"/>
    <dgm:cxn modelId="{C448AD05-341A-4D5A-8C21-1F0C53A65E59}" type="presParOf" srcId="{E1BA56D3-8D43-4076-A262-21B74AE52127}" destId="{86509F92-3672-4C4B-BE54-2B9290FEA828}" srcOrd="0" destOrd="0" presId="urn:microsoft.com/office/officeart/2008/layout/LinedList"/>
    <dgm:cxn modelId="{B7D690DB-2C3A-407D-9CED-A8AE8B5101FE}" type="presParOf" srcId="{E1BA56D3-8D43-4076-A262-21B74AE52127}" destId="{6C904633-8D54-4273-AAAA-192713078F2D}" srcOrd="1" destOrd="0" presId="urn:microsoft.com/office/officeart/2008/layout/LinedList"/>
    <dgm:cxn modelId="{EC541661-2B7A-4A39-A21B-F798708CFCEB}" type="presParOf" srcId="{E1BA56D3-8D43-4076-A262-21B74AE52127}" destId="{4C25CA00-A85C-4A35-AB9B-9D5F641A3324}" srcOrd="2" destOrd="0" presId="urn:microsoft.com/office/officeart/2008/layout/LinedList"/>
    <dgm:cxn modelId="{8E8AE7BB-9746-4D65-BFD7-DC070375D46F}" type="presParOf" srcId="{DCC45B56-F061-4A7A-8BA3-F36CD7F18D2B}" destId="{0FDC86A5-FD8D-45DF-89CB-92123B30C85B}" srcOrd="2" destOrd="0" presId="urn:microsoft.com/office/officeart/2008/layout/LinedList"/>
    <dgm:cxn modelId="{9DEE3ED2-E8AF-42A7-8570-DB1FCE78E474}" type="presParOf" srcId="{DCC45B56-F061-4A7A-8BA3-F36CD7F18D2B}" destId="{DAF17B82-0C21-4F33-BAB5-7AA71B9002CD}" srcOrd="3" destOrd="0" presId="urn:microsoft.com/office/officeart/2008/layout/LinedList"/>
    <dgm:cxn modelId="{8FC57DA6-029C-4F5D-B9CD-CB2D2FD54BF4}" type="presParOf" srcId="{DCC45B56-F061-4A7A-8BA3-F36CD7F18D2B}" destId="{E6DBECD8-E46F-4F7B-98E9-8F3B8A09F941}" srcOrd="4" destOrd="0" presId="urn:microsoft.com/office/officeart/2008/layout/LinedList"/>
    <dgm:cxn modelId="{0F52AA2D-5C37-422D-98C5-088F924F6A85}" type="presParOf" srcId="{E6DBECD8-E46F-4F7B-98E9-8F3B8A09F941}" destId="{B6AC606A-20CC-469A-8208-6C9E74D4B83A}" srcOrd="0" destOrd="0" presId="urn:microsoft.com/office/officeart/2008/layout/LinedList"/>
    <dgm:cxn modelId="{3B3752EF-3A41-4795-AB9B-196394F03A89}" type="presParOf" srcId="{E6DBECD8-E46F-4F7B-98E9-8F3B8A09F941}" destId="{A678EE89-7A44-40E5-99BC-8B5CEC653F34}" srcOrd="1" destOrd="0" presId="urn:microsoft.com/office/officeart/2008/layout/LinedList"/>
    <dgm:cxn modelId="{8FDB4A5F-7275-40C9-8F90-BFA278C3831A}" type="presParOf" srcId="{E6DBECD8-E46F-4F7B-98E9-8F3B8A09F941}" destId="{81D09EAA-9939-4AC6-B524-CAF7E17E3085}" srcOrd="2" destOrd="0" presId="urn:microsoft.com/office/officeart/2008/layout/LinedList"/>
    <dgm:cxn modelId="{123DD458-BA69-4CD1-BA69-05ABC1DC2CA1}" type="presParOf" srcId="{DCC45B56-F061-4A7A-8BA3-F36CD7F18D2B}" destId="{EB51EC16-2364-4851-BC64-CEE7AE909CB3}" srcOrd="5" destOrd="0" presId="urn:microsoft.com/office/officeart/2008/layout/LinedList"/>
    <dgm:cxn modelId="{56D1E369-31A0-42ED-BA34-6040C67ED764}" type="presParOf" srcId="{DCC45B56-F061-4A7A-8BA3-F36CD7F18D2B}" destId="{F6BDF53D-7AA0-400C-A30E-3E25E255B052}" srcOrd="6" destOrd="0" presId="urn:microsoft.com/office/officeart/2008/layout/LinedList"/>
    <dgm:cxn modelId="{2DF35499-7B17-4673-B4F8-BFEECB0D78FE}" type="presParOf" srcId="{1BF7488B-0CC4-4F16-B5B7-7048FAFD4D93}" destId="{7BE9F0AD-74C9-44AB-95DB-D25F0704059E}" srcOrd="2" destOrd="0" presId="urn:microsoft.com/office/officeart/2008/layout/LinedList"/>
    <dgm:cxn modelId="{12E3EB79-BBFD-426F-9525-6B7783147730}" type="presParOf" srcId="{1BF7488B-0CC4-4F16-B5B7-7048FAFD4D93}" destId="{BAEDF50B-80D4-46A8-9041-7B9DAE27356A}" srcOrd="3" destOrd="0" presId="urn:microsoft.com/office/officeart/2008/layout/LinedList"/>
    <dgm:cxn modelId="{5454D307-1F9D-4CF2-8F2F-D7CB92BE4520}" type="presParOf" srcId="{BAEDF50B-80D4-46A8-9041-7B9DAE27356A}" destId="{9F315B4D-2717-4236-ADA8-F1D9C51C3B6F}" srcOrd="0" destOrd="0" presId="urn:microsoft.com/office/officeart/2008/layout/LinedList"/>
    <dgm:cxn modelId="{1DE2C36B-B8D3-4B3E-A875-4E64929F910D}" type="presParOf" srcId="{BAEDF50B-80D4-46A8-9041-7B9DAE27356A}" destId="{B22AB2D5-4DA9-40F7-BE99-41F3F61954B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3E32B42-F691-4533-830D-07F8C0189DE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4A677C1-9D32-4FBF-ACEC-E8B86A8388A2}">
      <dgm:prSet/>
      <dgm:spPr/>
      <dgm:t>
        <a:bodyPr/>
        <a:lstStyle/>
        <a:p>
          <a:r>
            <a:rPr lang="hr-HR"/>
            <a:t>Vodoravni raspored teksta</a:t>
          </a:r>
          <a:endParaRPr lang="en-US"/>
        </a:p>
      </dgm:t>
    </dgm:pt>
    <dgm:pt modelId="{432F8126-0E27-442D-83FA-1FDD01DA8B8F}" type="parTrans" cxnId="{0BF60002-1F5C-43E9-A976-85DADDFF8B64}">
      <dgm:prSet/>
      <dgm:spPr/>
      <dgm:t>
        <a:bodyPr/>
        <a:lstStyle/>
        <a:p>
          <a:endParaRPr lang="en-US"/>
        </a:p>
      </dgm:t>
    </dgm:pt>
    <dgm:pt modelId="{A34F1578-5C96-4E8A-AC59-5D474DC20A02}" type="sibTrans" cxnId="{0BF60002-1F5C-43E9-A976-85DADDFF8B64}">
      <dgm:prSet/>
      <dgm:spPr/>
      <dgm:t>
        <a:bodyPr/>
        <a:lstStyle/>
        <a:p>
          <a:endParaRPr lang="en-US"/>
        </a:p>
      </dgm:t>
    </dgm:pt>
    <dgm:pt modelId="{FAEE7D65-A000-4182-9FBB-FC186F32510A}">
      <dgm:prSet/>
      <dgm:spPr/>
      <dgm:t>
        <a:bodyPr/>
        <a:lstStyle/>
        <a:p>
          <a:r>
            <a:rPr lang="hr-HR"/>
            <a:t>Okomiti raspored teksta</a:t>
          </a:r>
          <a:endParaRPr lang="en-US"/>
        </a:p>
      </dgm:t>
    </dgm:pt>
    <dgm:pt modelId="{DC1AFE7E-8740-4D3B-BB3E-7B9D0880DCF7}" type="parTrans" cxnId="{04B45201-8808-494D-944F-F7E10D36C071}">
      <dgm:prSet/>
      <dgm:spPr/>
      <dgm:t>
        <a:bodyPr/>
        <a:lstStyle/>
        <a:p>
          <a:endParaRPr lang="en-US"/>
        </a:p>
      </dgm:t>
    </dgm:pt>
    <dgm:pt modelId="{CD136A04-1B3C-428C-9200-D1CADB358BC1}" type="sibTrans" cxnId="{04B45201-8808-494D-944F-F7E10D36C071}">
      <dgm:prSet/>
      <dgm:spPr/>
      <dgm:t>
        <a:bodyPr/>
        <a:lstStyle/>
        <a:p>
          <a:endParaRPr lang="en-US"/>
        </a:p>
      </dgm:t>
    </dgm:pt>
    <dgm:pt modelId="{DA8F7264-F24F-4F75-8126-C16D3EAF39BA}">
      <dgm:prSet/>
      <dgm:spPr/>
      <dgm:t>
        <a:bodyPr/>
        <a:lstStyle/>
        <a:p>
          <a:r>
            <a:rPr lang="hr-HR"/>
            <a:t>Pisanje u ulomcima</a:t>
          </a:r>
          <a:endParaRPr lang="en-US"/>
        </a:p>
      </dgm:t>
    </dgm:pt>
    <dgm:pt modelId="{F6A7E50C-E1D9-4499-BF4E-0FE27E4ACF61}" type="parTrans" cxnId="{F1DB4067-AA41-4035-B807-334939C764C6}">
      <dgm:prSet/>
      <dgm:spPr/>
      <dgm:t>
        <a:bodyPr/>
        <a:lstStyle/>
        <a:p>
          <a:endParaRPr lang="en-US"/>
        </a:p>
      </dgm:t>
    </dgm:pt>
    <dgm:pt modelId="{639652B3-0357-4993-8DF7-46FD009B4C96}" type="sibTrans" cxnId="{F1DB4067-AA41-4035-B807-334939C764C6}">
      <dgm:prSet/>
      <dgm:spPr/>
      <dgm:t>
        <a:bodyPr/>
        <a:lstStyle/>
        <a:p>
          <a:endParaRPr lang="en-US"/>
        </a:p>
      </dgm:t>
    </dgm:pt>
    <dgm:pt modelId="{3344056F-E5EC-42A3-8AF8-80A559B1105E}">
      <dgm:prSet/>
      <dgm:spPr/>
      <dgm:t>
        <a:bodyPr/>
        <a:lstStyle/>
        <a:p>
          <a:r>
            <a:rPr lang="hr-HR"/>
            <a:t>Isticanje teksta</a:t>
          </a:r>
          <a:endParaRPr lang="en-US"/>
        </a:p>
      </dgm:t>
    </dgm:pt>
    <dgm:pt modelId="{1DD46149-8782-4D3A-B270-184796E0DAD0}" type="parTrans" cxnId="{E1ADF5E3-58BE-4FA7-A588-E65CE1541A30}">
      <dgm:prSet/>
      <dgm:spPr/>
      <dgm:t>
        <a:bodyPr/>
        <a:lstStyle/>
        <a:p>
          <a:endParaRPr lang="en-US"/>
        </a:p>
      </dgm:t>
    </dgm:pt>
    <dgm:pt modelId="{96125FCA-CEB7-40EA-AD3A-1AA1E2366C19}" type="sibTrans" cxnId="{E1ADF5E3-58BE-4FA7-A588-E65CE1541A30}">
      <dgm:prSet/>
      <dgm:spPr/>
      <dgm:t>
        <a:bodyPr/>
        <a:lstStyle/>
        <a:p>
          <a:endParaRPr lang="en-US"/>
        </a:p>
      </dgm:t>
    </dgm:pt>
    <dgm:pt modelId="{1DE8A286-56B6-4DD7-8ACA-425EADC986F9}" type="pres">
      <dgm:prSet presAssocID="{73E32B42-F691-4533-830D-07F8C0189DE4}" presName="linear" presStyleCnt="0">
        <dgm:presLayoutVars>
          <dgm:animLvl val="lvl"/>
          <dgm:resizeHandles val="exact"/>
        </dgm:presLayoutVars>
      </dgm:prSet>
      <dgm:spPr/>
    </dgm:pt>
    <dgm:pt modelId="{6C16AC3E-0B1D-4306-B9C9-9F655F090D5B}" type="pres">
      <dgm:prSet presAssocID="{14A677C1-9D32-4FBF-ACEC-E8B86A8388A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8F5F2BE8-BCCD-47AA-ABC3-44877BDDC2E3}" type="pres">
      <dgm:prSet presAssocID="{A34F1578-5C96-4E8A-AC59-5D474DC20A02}" presName="spacer" presStyleCnt="0"/>
      <dgm:spPr/>
    </dgm:pt>
    <dgm:pt modelId="{43602FFE-22E7-45BD-ADDE-BE93BD2DF412}" type="pres">
      <dgm:prSet presAssocID="{FAEE7D65-A000-4182-9FBB-FC186F32510A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F9CB290C-661B-4239-AD44-B3BF56E63249}" type="pres">
      <dgm:prSet presAssocID="{CD136A04-1B3C-428C-9200-D1CADB358BC1}" presName="spacer" presStyleCnt="0"/>
      <dgm:spPr/>
    </dgm:pt>
    <dgm:pt modelId="{48004583-7358-4F1C-B5DD-CAA7C056A7B2}" type="pres">
      <dgm:prSet presAssocID="{DA8F7264-F24F-4F75-8126-C16D3EAF39BA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B691E5A5-6E44-438D-A4DC-A5B565ADDB29}" type="pres">
      <dgm:prSet presAssocID="{639652B3-0357-4993-8DF7-46FD009B4C96}" presName="spacer" presStyleCnt="0"/>
      <dgm:spPr/>
    </dgm:pt>
    <dgm:pt modelId="{BF7B2EB0-9151-4007-88D3-770344FEC23B}" type="pres">
      <dgm:prSet presAssocID="{3344056F-E5EC-42A3-8AF8-80A559B1105E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04B45201-8808-494D-944F-F7E10D36C071}" srcId="{73E32B42-F691-4533-830D-07F8C0189DE4}" destId="{FAEE7D65-A000-4182-9FBB-FC186F32510A}" srcOrd="1" destOrd="0" parTransId="{DC1AFE7E-8740-4D3B-BB3E-7B9D0880DCF7}" sibTransId="{CD136A04-1B3C-428C-9200-D1CADB358BC1}"/>
    <dgm:cxn modelId="{0BF60002-1F5C-43E9-A976-85DADDFF8B64}" srcId="{73E32B42-F691-4533-830D-07F8C0189DE4}" destId="{14A677C1-9D32-4FBF-ACEC-E8B86A8388A2}" srcOrd="0" destOrd="0" parTransId="{432F8126-0E27-442D-83FA-1FDD01DA8B8F}" sibTransId="{A34F1578-5C96-4E8A-AC59-5D474DC20A02}"/>
    <dgm:cxn modelId="{05A41707-CA0C-4500-975C-BA3A7CD34599}" type="presOf" srcId="{FAEE7D65-A000-4182-9FBB-FC186F32510A}" destId="{43602FFE-22E7-45BD-ADDE-BE93BD2DF412}" srcOrd="0" destOrd="0" presId="urn:microsoft.com/office/officeart/2005/8/layout/vList2"/>
    <dgm:cxn modelId="{BC24301C-9942-4FF9-BE82-D00ACF87A7BD}" type="presOf" srcId="{3344056F-E5EC-42A3-8AF8-80A559B1105E}" destId="{BF7B2EB0-9151-4007-88D3-770344FEC23B}" srcOrd="0" destOrd="0" presId="urn:microsoft.com/office/officeart/2005/8/layout/vList2"/>
    <dgm:cxn modelId="{8EA4A45C-A310-4FA9-B52C-FA9C5EE7BC06}" type="presOf" srcId="{73E32B42-F691-4533-830D-07F8C0189DE4}" destId="{1DE8A286-56B6-4DD7-8ACA-425EADC986F9}" srcOrd="0" destOrd="0" presId="urn:microsoft.com/office/officeart/2005/8/layout/vList2"/>
    <dgm:cxn modelId="{F1DB4067-AA41-4035-B807-334939C764C6}" srcId="{73E32B42-F691-4533-830D-07F8C0189DE4}" destId="{DA8F7264-F24F-4F75-8126-C16D3EAF39BA}" srcOrd="2" destOrd="0" parTransId="{F6A7E50C-E1D9-4499-BF4E-0FE27E4ACF61}" sibTransId="{639652B3-0357-4993-8DF7-46FD009B4C96}"/>
    <dgm:cxn modelId="{8AFF8987-08D1-40DD-B43C-D0E3949955B6}" type="presOf" srcId="{14A677C1-9D32-4FBF-ACEC-E8B86A8388A2}" destId="{6C16AC3E-0B1D-4306-B9C9-9F655F090D5B}" srcOrd="0" destOrd="0" presId="urn:microsoft.com/office/officeart/2005/8/layout/vList2"/>
    <dgm:cxn modelId="{0864709E-F5A8-4504-89EC-1D38E06F35C4}" type="presOf" srcId="{DA8F7264-F24F-4F75-8126-C16D3EAF39BA}" destId="{48004583-7358-4F1C-B5DD-CAA7C056A7B2}" srcOrd="0" destOrd="0" presId="urn:microsoft.com/office/officeart/2005/8/layout/vList2"/>
    <dgm:cxn modelId="{E1ADF5E3-58BE-4FA7-A588-E65CE1541A30}" srcId="{73E32B42-F691-4533-830D-07F8C0189DE4}" destId="{3344056F-E5EC-42A3-8AF8-80A559B1105E}" srcOrd="3" destOrd="0" parTransId="{1DD46149-8782-4D3A-B270-184796E0DAD0}" sibTransId="{96125FCA-CEB7-40EA-AD3A-1AA1E2366C19}"/>
    <dgm:cxn modelId="{7A2369C2-2B9D-4ED7-A2E8-7A8DE4A45893}" type="presParOf" srcId="{1DE8A286-56B6-4DD7-8ACA-425EADC986F9}" destId="{6C16AC3E-0B1D-4306-B9C9-9F655F090D5B}" srcOrd="0" destOrd="0" presId="urn:microsoft.com/office/officeart/2005/8/layout/vList2"/>
    <dgm:cxn modelId="{5FD2C1D0-DF92-4A95-9D67-76D5526D4A38}" type="presParOf" srcId="{1DE8A286-56B6-4DD7-8ACA-425EADC986F9}" destId="{8F5F2BE8-BCCD-47AA-ABC3-44877BDDC2E3}" srcOrd="1" destOrd="0" presId="urn:microsoft.com/office/officeart/2005/8/layout/vList2"/>
    <dgm:cxn modelId="{B816762F-98AA-4A40-B8D2-4B060E98DEDD}" type="presParOf" srcId="{1DE8A286-56B6-4DD7-8ACA-425EADC986F9}" destId="{43602FFE-22E7-45BD-ADDE-BE93BD2DF412}" srcOrd="2" destOrd="0" presId="urn:microsoft.com/office/officeart/2005/8/layout/vList2"/>
    <dgm:cxn modelId="{68D96C46-495B-4A87-9B83-D40034A6D403}" type="presParOf" srcId="{1DE8A286-56B6-4DD7-8ACA-425EADC986F9}" destId="{F9CB290C-661B-4239-AD44-B3BF56E63249}" srcOrd="3" destOrd="0" presId="urn:microsoft.com/office/officeart/2005/8/layout/vList2"/>
    <dgm:cxn modelId="{41131E40-FC67-4020-B701-A2F1AB5607D8}" type="presParOf" srcId="{1DE8A286-56B6-4DD7-8ACA-425EADC986F9}" destId="{48004583-7358-4F1C-B5DD-CAA7C056A7B2}" srcOrd="4" destOrd="0" presId="urn:microsoft.com/office/officeart/2005/8/layout/vList2"/>
    <dgm:cxn modelId="{FC006F03-EC2F-401D-AA5A-8F8D66E32AA0}" type="presParOf" srcId="{1DE8A286-56B6-4DD7-8ACA-425EADC986F9}" destId="{B691E5A5-6E44-438D-A4DC-A5B565ADDB29}" srcOrd="5" destOrd="0" presId="urn:microsoft.com/office/officeart/2005/8/layout/vList2"/>
    <dgm:cxn modelId="{34C09CF2-C60C-4327-85FF-3D219DEE75B4}" type="presParOf" srcId="{1DE8A286-56B6-4DD7-8ACA-425EADC986F9}" destId="{BF7B2EB0-9151-4007-88D3-770344FEC23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3EC230-3677-4FB9-9C8D-E01D3DF94DA4}">
      <dsp:nvSpPr>
        <dsp:cNvPr id="0" name=""/>
        <dsp:cNvSpPr/>
      </dsp:nvSpPr>
      <dsp:spPr>
        <a:xfrm>
          <a:off x="0" y="0"/>
          <a:ext cx="64928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57ECE8-DAC7-4D4F-BA36-B1FDC2381C26}">
      <dsp:nvSpPr>
        <dsp:cNvPr id="0" name=""/>
        <dsp:cNvSpPr/>
      </dsp:nvSpPr>
      <dsp:spPr>
        <a:xfrm>
          <a:off x="0" y="0"/>
          <a:ext cx="1298575" cy="2552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100" kern="1200"/>
            <a:t>Vanjski izgled poslovnog pisma:</a:t>
          </a:r>
          <a:endParaRPr lang="en-US" sz="2100" kern="1200"/>
        </a:p>
      </dsp:txBody>
      <dsp:txXfrm>
        <a:off x="0" y="0"/>
        <a:ext cx="1298575" cy="2552700"/>
      </dsp:txXfrm>
    </dsp:sp>
    <dsp:sp modelId="{6C904633-8D54-4273-AAAA-192713078F2D}">
      <dsp:nvSpPr>
        <dsp:cNvPr id="0" name=""/>
        <dsp:cNvSpPr/>
      </dsp:nvSpPr>
      <dsp:spPr>
        <a:xfrm>
          <a:off x="1395968" y="59330"/>
          <a:ext cx="5096906" cy="11866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700" kern="1200"/>
            <a:t>Privlači pozornost čitatelja</a:t>
          </a:r>
          <a:endParaRPr lang="en-US" sz="2700" kern="1200"/>
        </a:p>
      </dsp:txBody>
      <dsp:txXfrm>
        <a:off x="1395968" y="59330"/>
        <a:ext cx="5096906" cy="1186606"/>
      </dsp:txXfrm>
    </dsp:sp>
    <dsp:sp modelId="{0FDC86A5-FD8D-45DF-89CB-92123B30C85B}">
      <dsp:nvSpPr>
        <dsp:cNvPr id="0" name=""/>
        <dsp:cNvSpPr/>
      </dsp:nvSpPr>
      <dsp:spPr>
        <a:xfrm>
          <a:off x="1298574" y="1245936"/>
          <a:ext cx="51943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78EE89-7A44-40E5-99BC-8B5CEC653F34}">
      <dsp:nvSpPr>
        <dsp:cNvPr id="0" name=""/>
        <dsp:cNvSpPr/>
      </dsp:nvSpPr>
      <dsp:spPr>
        <a:xfrm>
          <a:off x="1395968" y="1305267"/>
          <a:ext cx="5096906" cy="11866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700" kern="1200"/>
            <a:t>Ostavlja dobar dojam o sastavljaču te o cijeloj organizaciji (tvrtki)</a:t>
          </a:r>
          <a:endParaRPr lang="en-US" sz="2700" kern="1200"/>
        </a:p>
      </dsp:txBody>
      <dsp:txXfrm>
        <a:off x="1395968" y="1305267"/>
        <a:ext cx="5096906" cy="1186606"/>
      </dsp:txXfrm>
    </dsp:sp>
    <dsp:sp modelId="{EB51EC16-2364-4851-BC64-CEE7AE909CB3}">
      <dsp:nvSpPr>
        <dsp:cNvPr id="0" name=""/>
        <dsp:cNvSpPr/>
      </dsp:nvSpPr>
      <dsp:spPr>
        <a:xfrm>
          <a:off x="1298574" y="2491873"/>
          <a:ext cx="51943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E9F0AD-74C9-44AB-95DB-D25F0704059E}">
      <dsp:nvSpPr>
        <dsp:cNvPr id="0" name=""/>
        <dsp:cNvSpPr/>
      </dsp:nvSpPr>
      <dsp:spPr>
        <a:xfrm>
          <a:off x="0" y="2552700"/>
          <a:ext cx="6492875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315B4D-2717-4236-ADA8-F1D9C51C3B6F}">
      <dsp:nvSpPr>
        <dsp:cNvPr id="0" name=""/>
        <dsp:cNvSpPr/>
      </dsp:nvSpPr>
      <dsp:spPr>
        <a:xfrm>
          <a:off x="0" y="2552700"/>
          <a:ext cx="6492875" cy="2552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1900" kern="1200" dirty="0"/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1900" kern="1200" dirty="0"/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 dirty="0"/>
            <a:t>Estetski izgled poslovnog pisma / dopisa (poslovne komunikacije) postiže se </a:t>
          </a:r>
          <a:r>
            <a:rPr lang="hr-HR" sz="2400" kern="1200" dirty="0">
              <a:solidFill>
                <a:srgbClr val="FF0000"/>
              </a:solidFill>
            </a:rPr>
            <a:t>vizualizacijom teksta</a:t>
          </a:r>
          <a:r>
            <a:rPr lang="hr-HR" sz="2400" kern="1200" dirty="0"/>
            <a:t>.</a:t>
          </a:r>
          <a:endParaRPr lang="en-US" sz="2400" kern="1200" dirty="0"/>
        </a:p>
      </dsp:txBody>
      <dsp:txXfrm>
        <a:off x="0" y="2552700"/>
        <a:ext cx="6492875" cy="25527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16AC3E-0B1D-4306-B9C9-9F655F090D5B}">
      <dsp:nvSpPr>
        <dsp:cNvPr id="0" name=""/>
        <dsp:cNvSpPr/>
      </dsp:nvSpPr>
      <dsp:spPr>
        <a:xfrm>
          <a:off x="0" y="595321"/>
          <a:ext cx="6588691" cy="107932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4500" kern="1200"/>
            <a:t>Vodoravni raspored teksta</a:t>
          </a:r>
          <a:endParaRPr lang="en-US" sz="4500" kern="1200"/>
        </a:p>
      </dsp:txBody>
      <dsp:txXfrm>
        <a:off x="52688" y="648009"/>
        <a:ext cx="6483315" cy="973949"/>
      </dsp:txXfrm>
    </dsp:sp>
    <dsp:sp modelId="{43602FFE-22E7-45BD-ADDE-BE93BD2DF412}">
      <dsp:nvSpPr>
        <dsp:cNvPr id="0" name=""/>
        <dsp:cNvSpPr/>
      </dsp:nvSpPr>
      <dsp:spPr>
        <a:xfrm>
          <a:off x="0" y="1804246"/>
          <a:ext cx="6588691" cy="1079325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4500" kern="1200"/>
            <a:t>Okomiti raspored teksta</a:t>
          </a:r>
          <a:endParaRPr lang="en-US" sz="4500" kern="1200"/>
        </a:p>
      </dsp:txBody>
      <dsp:txXfrm>
        <a:off x="52688" y="1856934"/>
        <a:ext cx="6483315" cy="973949"/>
      </dsp:txXfrm>
    </dsp:sp>
    <dsp:sp modelId="{48004583-7358-4F1C-B5DD-CAA7C056A7B2}">
      <dsp:nvSpPr>
        <dsp:cNvPr id="0" name=""/>
        <dsp:cNvSpPr/>
      </dsp:nvSpPr>
      <dsp:spPr>
        <a:xfrm>
          <a:off x="0" y="3013171"/>
          <a:ext cx="6588691" cy="1079325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4500" kern="1200"/>
            <a:t>Pisanje u ulomcima</a:t>
          </a:r>
          <a:endParaRPr lang="en-US" sz="4500" kern="1200"/>
        </a:p>
      </dsp:txBody>
      <dsp:txXfrm>
        <a:off x="52688" y="3065859"/>
        <a:ext cx="6483315" cy="973949"/>
      </dsp:txXfrm>
    </dsp:sp>
    <dsp:sp modelId="{BF7B2EB0-9151-4007-88D3-770344FEC23B}">
      <dsp:nvSpPr>
        <dsp:cNvPr id="0" name=""/>
        <dsp:cNvSpPr/>
      </dsp:nvSpPr>
      <dsp:spPr>
        <a:xfrm>
          <a:off x="0" y="4222096"/>
          <a:ext cx="6588691" cy="1079325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4500" kern="1200"/>
            <a:t>Isticanje teksta</a:t>
          </a:r>
          <a:endParaRPr lang="en-US" sz="4500" kern="1200"/>
        </a:p>
      </dsp:txBody>
      <dsp:txXfrm>
        <a:off x="52688" y="4274784"/>
        <a:ext cx="6483315" cy="9739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CE7D5-6158-4009-8F74-98455B7BB208}" type="datetimeFigureOut">
              <a:rPr lang="hr-HR" smtClean="0"/>
              <a:t>13.9.2023.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7965B4-D096-42FB-A2F9-9033F8D5112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19003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98C43E6-F55E-44D7-A6E8-B58BF647FD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53579EFC-60B8-4027-BC3D-4A6FBF8CB6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C3048DB-EB8A-4E86-B029-6D73BD015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30288-E762-4168-89AC-2DC81C48B63E}" type="datetime1">
              <a:rPr lang="hr-HR" smtClean="0"/>
              <a:t>13.9.2023.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B11B78EB-AA0D-4C64-A3DE-F99D2BFB5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041FD08-A947-4D45-9147-2913FACDB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F5929-32D6-40EF-AFE0-5649292BD8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45295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0933231-293D-47C9-9261-F98B3322D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F1932E92-5392-4315-B943-4FF254BB0A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A507CC23-7196-47A5-8CBF-E1EDDCB0E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71DD8-A46D-46C1-AD4C-2B28D7A7BF64}" type="datetime1">
              <a:rPr lang="hr-HR" smtClean="0"/>
              <a:t>13.9.2023.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2DC9DF8-B2B4-46C4-A648-86E568348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A1B7E764-155D-4C40-A6A6-3610BA931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F5929-32D6-40EF-AFE0-5649292BD8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42598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EAED4BEC-79D6-4E50-962D-772085A686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601584C3-4701-48AC-B1DB-E4EAF7D3E9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AE0505B-A634-48DE-9528-3427225A2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3C323-1553-4D79-A550-19D62795244C}" type="datetime1">
              <a:rPr lang="hr-HR" smtClean="0"/>
              <a:t>13.9.2023.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20F38BF-2C01-45F6-95C1-5737D0243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7454789E-DFAA-4B84-B6D2-AC5AF2FC2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F5929-32D6-40EF-AFE0-5649292BD8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72436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1D5C9F5-E904-46B7-B22D-AF135D391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64CA5FC-B781-4DDC-87C3-D99159EABC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8501121-5BCF-48CB-86F1-2FF393E1F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960B-23E4-4BC9-ACC3-F590A0EDECF5}" type="datetime1">
              <a:rPr lang="hr-HR" smtClean="0"/>
              <a:t>13.9.2023.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A6387A1-6BEB-41F3-A338-37BE61411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C8B64B4-DFAE-4212-86E9-06D10F504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F5929-32D6-40EF-AFE0-5649292BD8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12862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2E583FC-7980-4D77-8359-590E6FA10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DF5F77B1-2A03-4947-A58D-CB240F48CD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7646187-8382-4CAE-A9CB-B4E45ACA2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22E20-1CD8-4FD3-BA26-6244E8E84FDF}" type="datetime1">
              <a:rPr lang="hr-HR" smtClean="0"/>
              <a:t>13.9.2023.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0384FE07-A08D-4338-B01B-326D22B44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1946880F-F83B-4F9B-9169-4DA6B7276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F5929-32D6-40EF-AFE0-5649292BD8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4654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D085B54-2121-4AC3-871B-25BAFEB3F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10045D2-5CC5-402D-9BE4-943E2FFEA6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EF850729-2676-41D6-B847-4CC5E5B135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583E4E72-F99C-4ABF-899E-3435A6E5F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B5B2-23F2-49A7-A9FD-7C81E7A62761}" type="datetime1">
              <a:rPr lang="hr-HR" smtClean="0"/>
              <a:t>13.9.2023.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B5B98C10-5622-4AFB-836B-31EFD8907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A7CC509E-950F-433C-9483-9F2498656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F5929-32D6-40EF-AFE0-5649292BD8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54845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35839D4-BC6E-4314-AAC0-F794B1C70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EBE1EF52-610B-4CF8-AF37-A40888B59E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C5A7F037-147F-4354-90A9-6F59611D68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847F6D1E-BCEA-48B3-A91D-D78F02BAED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C32F43AC-AB79-440A-828A-3F760FAA3A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C2F71CD4-233E-45C2-9ADE-037A6A1BF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1828-038C-42FB-B37B-EDA5D09D12F8}" type="datetime1">
              <a:rPr lang="hr-HR" smtClean="0"/>
              <a:t>13.9.2023.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3A17B8B1-401C-4D31-B83F-F24B7A33E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E0CCEC74-BEA1-4EA9-8A6D-BBFA1D697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F5929-32D6-40EF-AFE0-5649292BD8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92600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A172980-2F50-45EB-92F4-AB6726A1F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0E6A37F6-7905-4D6F-8930-6EC0531E8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F0605-EEE9-4EDA-A16D-D5DC9469A812}" type="datetime1">
              <a:rPr lang="hr-HR" smtClean="0"/>
              <a:t>13.9.2023.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692E641A-20F5-4AF6-8CAF-A259BA047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B05A3BA8-E1E9-4714-8E1C-2EEF1141D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F5929-32D6-40EF-AFE0-5649292BD8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84731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F89B0DEC-4972-4AC3-AD02-FA19D29E2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D104C-8530-43EE-B548-BDC66D5C049A}" type="datetime1">
              <a:rPr lang="hr-HR" smtClean="0"/>
              <a:t>13.9.2023.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75AB8828-BF25-491D-A23F-DAC621BA2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78F4F57B-6C28-4862-9F16-996BAE2BB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F5929-32D6-40EF-AFE0-5649292BD8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3766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8F62C6F-B92B-434C-B5EF-043F30532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06BE5B4-B69C-4C25-AEDA-FD5BDCD5E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7271D20B-9EE8-4C63-92C9-D0F2B87B32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DD4FB3C2-FC53-41CA-AB75-81CF65C80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70104-B2F7-4393-A836-2220417CBC50}" type="datetime1">
              <a:rPr lang="hr-HR" smtClean="0"/>
              <a:t>13.9.2023.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393C5B4E-4338-4009-A568-3E2ABC7A1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5A7E2838-9559-41FE-B58F-A7B13070E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F5929-32D6-40EF-AFE0-5649292BD8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25195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0CD2EB4-C6FC-4457-9302-FD842D237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3F6A8F97-D421-4B56-9020-765185A4F5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E05A3E7E-A1AE-4C8F-B24D-F12557A638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7B0942EE-BEA0-4211-94F3-7BEC271D8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9F249-8D1F-4D75-A8CB-BAD0CB9293BC}" type="datetime1">
              <a:rPr lang="hr-HR" smtClean="0"/>
              <a:t>13.9.2023.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35F29219-673E-450A-ACE8-C820EC419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6370B97D-2F2E-4E49-8CCE-5FC83AAEB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F5929-32D6-40EF-AFE0-5649292BD8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86548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7C4883E7-6EF1-46DE-939F-F4D9BD88B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84F86D21-DF53-4048-91F6-C309618D92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307AE46-1FC0-45EF-9438-2AB0EF67BA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F039B-875F-43CC-A6A3-BA4A942A4E95}" type="datetime1">
              <a:rPr lang="hr-HR" smtClean="0"/>
              <a:t>13.9.2023.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3006A62-B5C0-4FC2-A048-66B8DA389A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A1341A6-AC8A-4C4E-859A-04362AECCA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F5929-32D6-40EF-AFE0-5649292BD8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62095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package" Target="../embeddings/Microsoft_Word_Document1.docx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package" Target="../embeddings/Microsoft_Word_Document2.docx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package" Target="../embeddings/Microsoft_Word_Document3.docx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package" Target="../embeddings/Microsoft_Word_Document4.docx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59AE206-7EBA-4D33-8BC9-9D8158553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4D899D2C-0D16-4B18-AFB2-A083FAE731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4525347"/>
            <a:ext cx="6801321" cy="1737360"/>
          </a:xfrm>
        </p:spPr>
        <p:txBody>
          <a:bodyPr anchor="ctr">
            <a:normAutofit/>
          </a:bodyPr>
          <a:lstStyle/>
          <a:p>
            <a:pPr algn="r"/>
            <a:r>
              <a:rPr lang="hr-HR" sz="5100"/>
              <a:t>ESTETIKA I OBLIKOVANJE</a:t>
            </a:r>
            <a:br>
              <a:rPr lang="hr-HR" sz="5100"/>
            </a:br>
            <a:r>
              <a:rPr lang="hr-HR" sz="5100"/>
              <a:t>POSLOVNIH PISAMA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AC5F4D9E-BB50-4592-92F0-4CD6305AB2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61258" y="4525347"/>
            <a:ext cx="3258675" cy="1737360"/>
          </a:xfrm>
        </p:spPr>
        <p:txBody>
          <a:bodyPr anchor="ctr">
            <a:normAutofit/>
          </a:bodyPr>
          <a:lstStyle/>
          <a:p>
            <a:pPr algn="l"/>
            <a:endParaRPr lang="hr-HR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437D937-A7F1-4011-92B4-328E5BE1B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8567" y="620480"/>
            <a:ext cx="2243800" cy="224379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672F332-AF08-46C6-94F0-77684310D7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95001" y="2466604"/>
            <a:ext cx="962395" cy="96239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34244EF8-D73A-40E1-BE73-D46E6B4B0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5829" y="2327988"/>
            <a:ext cx="293695" cy="2936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AB84D7E8-4ECB-42D7-ADBF-01689B0F24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2113" y="0"/>
            <a:ext cx="5699887" cy="4059244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E8E38ED-369A-44C2-B635-0BED0E48A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00392" y="4525347"/>
            <a:ext cx="0" cy="173736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E81E69B-8980-4B22-B17A-FA2CAE388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/>
              <a:t>Izradila: Andrijana </a:t>
            </a:r>
            <a:r>
              <a:rPr lang="hr-HR" dirty="0" err="1"/>
              <a:t>Hajduković</a:t>
            </a:r>
            <a:r>
              <a:rPr lang="hr-HR" dirty="0"/>
              <a:t>, dipl. </a:t>
            </a:r>
            <a:r>
              <a:rPr lang="hr-HR" dirty="0" err="1"/>
              <a:t>oec</a:t>
            </a:r>
            <a:r>
              <a:rPr lang="hr-H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219871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>
            <a:extLst>
              <a:ext uri="{FF2B5EF4-FFF2-40B4-BE49-F238E27FC236}">
                <a16:creationId xmlns:a16="http://schemas.microsoft.com/office/drawing/2014/main" id="{4BC5E60B-BAF8-404F-B0E9-485247FE5D2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457200"/>
            <a:ext cx="3932238" cy="1600200"/>
          </a:xfrm>
        </p:spPr>
        <p:txBody>
          <a:bodyPr/>
          <a:lstStyle/>
          <a:p>
            <a:pPr algn="ctr"/>
            <a:endParaRPr lang="hr-HR" dirty="0"/>
          </a:p>
        </p:txBody>
      </p:sp>
      <p:graphicFrame>
        <p:nvGraphicFramePr>
          <p:cNvPr id="2" name="Rezervirano mjesto sadržaja 1">
            <a:extLst>
              <a:ext uri="{FF2B5EF4-FFF2-40B4-BE49-F238E27FC236}">
                <a16:creationId xmlns:a16="http://schemas.microsoft.com/office/drawing/2014/main" id="{F4083F22-5454-4C62-86B3-167162B05894}"/>
              </a:ext>
            </a:extLst>
          </p:cNvPr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49656956"/>
              </p:ext>
            </p:extLst>
          </p:nvPr>
        </p:nvGraphicFramePr>
        <p:xfrm>
          <a:off x="8013700" y="231775"/>
          <a:ext cx="4178300" cy="6526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770388" imgH="9013387" progId="Word.Document.12">
                  <p:embed/>
                </p:oleObj>
              </mc:Choice>
              <mc:Fallback>
                <p:oleObj name="Document" r:id="rId2" imgW="5770388" imgH="901338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013700" y="231775"/>
                        <a:ext cx="4178300" cy="6526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Pravokutnik: zaobljeni kutovi 3">
            <a:extLst>
              <a:ext uri="{FF2B5EF4-FFF2-40B4-BE49-F238E27FC236}">
                <a16:creationId xmlns:a16="http://schemas.microsoft.com/office/drawing/2014/main" id="{89E2A1AF-ACC4-4DEC-9016-080EB02B4829}"/>
              </a:ext>
            </a:extLst>
          </p:cNvPr>
          <p:cNvSpPr/>
          <p:nvPr/>
        </p:nvSpPr>
        <p:spPr>
          <a:xfrm>
            <a:off x="1495236" y="2843867"/>
            <a:ext cx="4874004" cy="2054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dirty="0"/>
              <a:t>Običan američki oblik</a:t>
            </a:r>
          </a:p>
        </p:txBody>
      </p:sp>
    </p:spTree>
    <p:extLst>
      <p:ext uri="{BB962C8B-B14F-4D97-AF65-F5344CB8AC3E}">
        <p14:creationId xmlns:p14="http://schemas.microsoft.com/office/powerpoint/2010/main" val="3188020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0FC47A2-D369-4BF1-8670-EEF7732997E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457200"/>
            <a:ext cx="3932238" cy="1600200"/>
          </a:xfrm>
        </p:spPr>
        <p:txBody>
          <a:bodyPr/>
          <a:lstStyle/>
          <a:p>
            <a:pPr algn="ctr"/>
            <a:endParaRPr lang="hr-HR" dirty="0"/>
          </a:p>
        </p:txBody>
      </p:sp>
      <p:graphicFrame>
        <p:nvGraphicFramePr>
          <p:cNvPr id="5" name="Rezervirano mjesto sadržaja 4">
            <a:extLst>
              <a:ext uri="{FF2B5EF4-FFF2-40B4-BE49-F238E27FC236}">
                <a16:creationId xmlns:a16="http://schemas.microsoft.com/office/drawing/2014/main" id="{417875D0-63CC-4449-9273-D43C8B3FC9FF}"/>
              </a:ext>
            </a:extLst>
          </p:cNvPr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586760085"/>
              </p:ext>
            </p:extLst>
          </p:nvPr>
        </p:nvGraphicFramePr>
        <p:xfrm>
          <a:off x="8029575" y="303213"/>
          <a:ext cx="4162425" cy="629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770388" imgH="8734827" progId="Word.Document.12">
                  <p:embed/>
                </p:oleObj>
              </mc:Choice>
              <mc:Fallback>
                <p:oleObj name="Document" r:id="rId2" imgW="5770388" imgH="873482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029575" y="303213"/>
                        <a:ext cx="4162425" cy="6299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Pravokutnik: zaobljeni kutovi 6">
            <a:extLst>
              <a:ext uri="{FF2B5EF4-FFF2-40B4-BE49-F238E27FC236}">
                <a16:creationId xmlns:a16="http://schemas.microsoft.com/office/drawing/2014/main" id="{8EF8DFB2-D3E2-4D90-8F05-56D3A98A7366}"/>
              </a:ext>
            </a:extLst>
          </p:cNvPr>
          <p:cNvSpPr/>
          <p:nvPr/>
        </p:nvSpPr>
        <p:spPr>
          <a:xfrm>
            <a:off x="1283515" y="2449585"/>
            <a:ext cx="4395832" cy="212241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dirty="0"/>
              <a:t>Puni američki oblik</a:t>
            </a:r>
          </a:p>
        </p:txBody>
      </p:sp>
    </p:spTree>
    <p:extLst>
      <p:ext uri="{BB962C8B-B14F-4D97-AF65-F5344CB8AC3E}">
        <p14:creationId xmlns:p14="http://schemas.microsoft.com/office/powerpoint/2010/main" val="36261327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21B9226-0253-4C79-A004-B624BCC42C3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457200"/>
            <a:ext cx="3932238" cy="1600200"/>
          </a:xfrm>
        </p:spPr>
        <p:txBody>
          <a:bodyPr/>
          <a:lstStyle/>
          <a:p>
            <a:pPr algn="ctr"/>
            <a:endParaRPr lang="hr-HR" dirty="0"/>
          </a:p>
        </p:txBody>
      </p:sp>
      <p:graphicFrame>
        <p:nvGraphicFramePr>
          <p:cNvPr id="5" name="Rezervirano mjesto sadržaja 4">
            <a:extLst>
              <a:ext uri="{FF2B5EF4-FFF2-40B4-BE49-F238E27FC236}">
                <a16:creationId xmlns:a16="http://schemas.microsoft.com/office/drawing/2014/main" id="{29C00FA6-12A2-4E1B-9BFD-50F14AE92494}"/>
              </a:ext>
            </a:extLst>
          </p:cNvPr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558678082"/>
              </p:ext>
            </p:extLst>
          </p:nvPr>
        </p:nvGraphicFramePr>
        <p:xfrm>
          <a:off x="8164513" y="252413"/>
          <a:ext cx="4027487" cy="617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770388" imgH="8845458" progId="Word.Document.12">
                  <p:embed/>
                </p:oleObj>
              </mc:Choice>
              <mc:Fallback>
                <p:oleObj name="Document" r:id="rId2" imgW="5770388" imgH="884545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164513" y="252413"/>
                        <a:ext cx="4027487" cy="617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Pravokutnik: zaobljeni kutovi 6">
            <a:extLst>
              <a:ext uri="{FF2B5EF4-FFF2-40B4-BE49-F238E27FC236}">
                <a16:creationId xmlns:a16="http://schemas.microsoft.com/office/drawing/2014/main" id="{88BF95AF-7B7E-4ED3-AAF2-D45F5B42F2D5}"/>
              </a:ext>
            </a:extLst>
          </p:cNvPr>
          <p:cNvSpPr/>
          <p:nvPr/>
        </p:nvSpPr>
        <p:spPr>
          <a:xfrm>
            <a:off x="883070" y="2640563"/>
            <a:ext cx="5702288" cy="186612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dirty="0"/>
              <a:t>Modificirani američki oblik</a:t>
            </a:r>
          </a:p>
        </p:txBody>
      </p:sp>
    </p:spTree>
    <p:extLst>
      <p:ext uri="{BB962C8B-B14F-4D97-AF65-F5344CB8AC3E}">
        <p14:creationId xmlns:p14="http://schemas.microsoft.com/office/powerpoint/2010/main" val="19358729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A057214-902D-44A7-A971-123C341B62C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457200"/>
            <a:ext cx="3932238" cy="1600200"/>
          </a:xfrm>
        </p:spPr>
        <p:txBody>
          <a:bodyPr/>
          <a:lstStyle/>
          <a:p>
            <a:pPr algn="ctr"/>
            <a:endParaRPr lang="hr-HR" dirty="0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150F6311-A9B1-4525-8122-A1057AAD6961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0" y="2057400"/>
            <a:ext cx="3932238" cy="3811588"/>
          </a:xfrm>
        </p:spPr>
        <p:txBody>
          <a:bodyPr/>
          <a:lstStyle/>
          <a:p>
            <a:endParaRPr lang="hr-HR" dirty="0"/>
          </a:p>
        </p:txBody>
      </p:sp>
      <p:graphicFrame>
        <p:nvGraphicFramePr>
          <p:cNvPr id="5" name="Rezervirano mjesto sadržaja 4">
            <a:extLst>
              <a:ext uri="{FF2B5EF4-FFF2-40B4-BE49-F238E27FC236}">
                <a16:creationId xmlns:a16="http://schemas.microsoft.com/office/drawing/2014/main" id="{96C713BA-CE59-4296-AC1A-5EA8D7ECF0E2}"/>
              </a:ext>
            </a:extLst>
          </p:cNvPr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286408430"/>
              </p:ext>
            </p:extLst>
          </p:nvPr>
        </p:nvGraphicFramePr>
        <p:xfrm>
          <a:off x="8048625" y="238125"/>
          <a:ext cx="4143375" cy="6434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770388" imgH="8962576" progId="Word.Document.12">
                  <p:embed/>
                </p:oleObj>
              </mc:Choice>
              <mc:Fallback>
                <p:oleObj name="Document" r:id="rId2" imgW="5770388" imgH="896257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048625" y="238125"/>
                        <a:ext cx="4143375" cy="6434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Pravokutnik: zaobljeni kutovi 6">
            <a:extLst>
              <a:ext uri="{FF2B5EF4-FFF2-40B4-BE49-F238E27FC236}">
                <a16:creationId xmlns:a16="http://schemas.microsoft.com/office/drawing/2014/main" id="{BBD68060-3D26-4B93-9D5F-F0E1C65FAC2C}"/>
              </a:ext>
            </a:extLst>
          </p:cNvPr>
          <p:cNvSpPr/>
          <p:nvPr/>
        </p:nvSpPr>
        <p:spPr>
          <a:xfrm>
            <a:off x="1280719" y="2698109"/>
            <a:ext cx="4815281" cy="236239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dirty="0"/>
              <a:t>Europski oblik</a:t>
            </a:r>
          </a:p>
          <a:p>
            <a:pPr algn="ctr"/>
            <a:endParaRPr lang="hr-HR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hr-HR" dirty="0"/>
              <a:t>Moguće ga je pisati i s proredom među odlomcima u sadržaju</a:t>
            </a:r>
          </a:p>
          <a:p>
            <a:pPr algn="ctr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296767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zervirano mjesto sadržaja 4">
            <a:extLst>
              <a:ext uri="{FF2B5EF4-FFF2-40B4-BE49-F238E27FC236}">
                <a16:creationId xmlns:a16="http://schemas.microsoft.com/office/drawing/2014/main" id="{859090B9-7F20-4AE2-896F-1BA9FCB5B596}"/>
              </a:ext>
            </a:extLst>
          </p:cNvPr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081605473"/>
              </p:ext>
            </p:extLst>
          </p:nvPr>
        </p:nvGraphicFramePr>
        <p:xfrm>
          <a:off x="8072438" y="220663"/>
          <a:ext cx="4119562" cy="6402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770388" imgH="8967621" progId="Word.Document.12">
                  <p:embed/>
                </p:oleObj>
              </mc:Choice>
              <mc:Fallback>
                <p:oleObj name="Document" r:id="rId2" imgW="5770388" imgH="896762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072438" y="220663"/>
                        <a:ext cx="4119562" cy="6402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Pravokutnik: zaobljeni kutovi 6">
            <a:extLst>
              <a:ext uri="{FF2B5EF4-FFF2-40B4-BE49-F238E27FC236}">
                <a16:creationId xmlns:a16="http://schemas.microsoft.com/office/drawing/2014/main" id="{5EAF4A97-67CF-4E21-993B-AC01672075E9}"/>
              </a:ext>
            </a:extLst>
          </p:cNvPr>
          <p:cNvSpPr/>
          <p:nvPr/>
        </p:nvSpPr>
        <p:spPr>
          <a:xfrm>
            <a:off x="915289" y="2508308"/>
            <a:ext cx="4470444" cy="2592198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dirty="0"/>
              <a:t>Kombinirani oblik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/>
              <a:t>Kombinacija europskog i američkog oblika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/>
              <a:t>Moguće ga je pisati i s proredom među odlomcima u sadržaju</a:t>
            </a:r>
          </a:p>
          <a:p>
            <a:pPr algn="ctr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766799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E42565C-E3CC-4EF0-8093-88FCC788A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F429C4-ABC9-46FC-818A-B5429CDE4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270325" y="3369273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EF98E4-3709-4952-8F42-2305CCE34F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374475" y="1040470"/>
            <a:ext cx="6858003" cy="477704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10BCCF5-D685-47FF-B675-647EAEB72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7914" y="857786"/>
            <a:ext cx="8027347" cy="52089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5D604D1E-E874-4865-815F-D899B3107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9620" y="1471351"/>
            <a:ext cx="7108911" cy="401662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HVALA NA POZORNOSTI!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F000CE3-7476-42E3-B6BC-C1A2149E2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03178" y="1845264"/>
            <a:ext cx="3000907" cy="326879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endParaRPr lang="en-US" sz="2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0EE8A42-107A-4D4C-8D56-BBAE95C7F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524009" y="3366125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04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534368" y="563918"/>
            <a:ext cx="4119932" cy="5978614"/>
            <a:chOff x="7513372" y="803186"/>
            <a:chExt cx="4163968" cy="5978614"/>
          </a:xfrm>
        </p:grpSpPr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Naslov 1">
            <a:extLst>
              <a:ext uri="{FF2B5EF4-FFF2-40B4-BE49-F238E27FC236}">
                <a16:creationId xmlns:a16="http://schemas.microsoft.com/office/drawing/2014/main" id="{E4FEB00E-FB22-493B-8CF4-C432CD5A7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8468" y="885651"/>
            <a:ext cx="3229803" cy="4624603"/>
          </a:xfrm>
        </p:spPr>
        <p:txBody>
          <a:bodyPr>
            <a:normAutofit/>
          </a:bodyPr>
          <a:lstStyle/>
          <a:p>
            <a:r>
              <a:rPr lang="hr-HR" sz="3700" b="1">
                <a:solidFill>
                  <a:srgbClr val="FFFFFF"/>
                </a:solidFill>
                <a:latin typeface="+mn-lt"/>
              </a:rPr>
              <a:t>Pisano komuniciranje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61E151F-266A-448B-B14C-C1C8B09DDC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708" y="885651"/>
            <a:ext cx="6525220" cy="4616849"/>
          </a:xfrm>
        </p:spPr>
        <p:txBody>
          <a:bodyPr anchor="ctr">
            <a:normAutofit/>
          </a:bodyPr>
          <a:lstStyle/>
          <a:p>
            <a:r>
              <a:rPr lang="hr-HR" sz="2400" dirty="0"/>
              <a:t>1. </a:t>
            </a:r>
            <a:r>
              <a:rPr lang="hr-HR" sz="2400" b="1" dirty="0"/>
              <a:t>privatno </a:t>
            </a:r>
            <a:r>
              <a:rPr lang="hr-HR" sz="2400" dirty="0"/>
              <a:t>ili </a:t>
            </a:r>
            <a:r>
              <a:rPr lang="hr-HR" sz="2400" b="1" dirty="0"/>
              <a:t>osobno </a:t>
            </a:r>
            <a:r>
              <a:rPr lang="hr-HR" sz="2400" dirty="0"/>
              <a:t>dopisivanje (</a:t>
            </a:r>
            <a:r>
              <a:rPr lang="hr-HR" sz="2400" b="1" i="1" dirty="0"/>
              <a:t>dopisivanje prijatelja, rođaka i slično</a:t>
            </a:r>
            <a:r>
              <a:rPr lang="hr-HR" sz="2400" dirty="0"/>
              <a:t>);</a:t>
            </a:r>
          </a:p>
          <a:p>
            <a:r>
              <a:rPr lang="hr-HR" sz="2400" dirty="0"/>
              <a:t>2</a:t>
            </a:r>
            <a:r>
              <a:rPr lang="hr-HR" sz="2400" dirty="0">
                <a:solidFill>
                  <a:srgbClr val="FF0000"/>
                </a:solidFill>
              </a:rPr>
              <a:t>. </a:t>
            </a:r>
            <a:r>
              <a:rPr lang="hr-HR" sz="2400" b="1" dirty="0">
                <a:solidFill>
                  <a:srgbClr val="FF0000"/>
                </a:solidFill>
              </a:rPr>
              <a:t>poslovno </a:t>
            </a:r>
            <a:r>
              <a:rPr lang="hr-HR" sz="2400" dirty="0">
                <a:solidFill>
                  <a:srgbClr val="FF0000"/>
                </a:solidFill>
              </a:rPr>
              <a:t>dopisivanje (</a:t>
            </a:r>
            <a:r>
              <a:rPr lang="hr-HR" sz="2400" b="1" i="1" dirty="0">
                <a:solidFill>
                  <a:srgbClr val="FF0000"/>
                </a:solidFill>
              </a:rPr>
              <a:t>dopisivanje poslovnih partnera </a:t>
            </a:r>
            <a:r>
              <a:rPr lang="hr-HR" sz="2400" dirty="0">
                <a:solidFill>
                  <a:srgbClr val="FF0000"/>
                </a:solidFill>
              </a:rPr>
              <a:t>s ciljem sklapanja i obavljanja nekog kupoprodajnog posla ili izvršenja usluge);</a:t>
            </a:r>
          </a:p>
          <a:p>
            <a:r>
              <a:rPr lang="hr-HR" sz="2400" dirty="0"/>
              <a:t>3. </a:t>
            </a:r>
            <a:r>
              <a:rPr lang="hr-HR" sz="2400" b="1" dirty="0"/>
              <a:t>službeno </a:t>
            </a:r>
            <a:r>
              <a:rPr lang="hr-HR" sz="2400" dirty="0"/>
              <a:t>dopisivanje (</a:t>
            </a:r>
            <a:r>
              <a:rPr lang="hr-HR" sz="2400" b="1" i="1" dirty="0"/>
              <a:t>dopisivanje tijela državne uprave, sudova, diplomatskih predstavništava</a:t>
            </a:r>
            <a:r>
              <a:rPr lang="hr-HR" sz="24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470634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: Shape 9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Naslov 1">
            <a:extLst>
              <a:ext uri="{FF2B5EF4-FFF2-40B4-BE49-F238E27FC236}">
                <a16:creationId xmlns:a16="http://schemas.microsoft.com/office/drawing/2014/main" id="{37312F88-2540-448A-8F76-82C8C7B81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lang="hr-HR" sz="4000">
                <a:solidFill>
                  <a:srgbClr val="FFFFFF"/>
                </a:solidFill>
              </a:rPr>
              <a:t>Estetika poslovnog pisma</a:t>
            </a:r>
          </a:p>
        </p:txBody>
      </p:sp>
      <p:graphicFrame>
        <p:nvGraphicFramePr>
          <p:cNvPr id="20" name="Rezervirano mjesto sadržaja 2">
            <a:extLst>
              <a:ext uri="{FF2B5EF4-FFF2-40B4-BE49-F238E27FC236}">
                <a16:creationId xmlns:a16="http://schemas.microsoft.com/office/drawing/2014/main" id="{107CA1DA-D3F3-49E9-9027-E608711BF3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7764612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0447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A5B4632-C963-4296-86F0-79AA9EA5A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8328" y="303591"/>
            <a:ext cx="4335327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018D5820-162B-468E-BC91-69D682A28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37125"/>
            <a:ext cx="3802276" cy="5256371"/>
          </a:xfrm>
        </p:spPr>
        <p:txBody>
          <a:bodyPr>
            <a:normAutofit/>
          </a:bodyPr>
          <a:lstStyle/>
          <a:p>
            <a:r>
              <a:rPr lang="hr-HR" sz="4800">
                <a:solidFill>
                  <a:schemeClr val="bg1"/>
                </a:solidFill>
              </a:rPr>
              <a:t>Načini vizualizacije teksta:</a:t>
            </a:r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C9C950A1-C981-4484-AE9F-5DA00F35B4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2811839"/>
              </p:ext>
            </p:extLst>
          </p:nvPr>
        </p:nvGraphicFramePr>
        <p:xfrm>
          <a:off x="5166985" y="303591"/>
          <a:ext cx="6588691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0069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902343BB-14CA-4E25-9451-FA0194692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hr-HR">
                <a:solidFill>
                  <a:srgbClr val="FFFFFF"/>
                </a:solidFill>
              </a:rPr>
              <a:t>Vodoravni raspored teksta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E87570E-5A6F-4C11-9CDF-7A4DCD7708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hr-HR" sz="3200" dirty="0">
                <a:solidFill>
                  <a:srgbClr val="000000"/>
                </a:solidFill>
              </a:rPr>
              <a:t>Postiže se preglednost teksta po </a:t>
            </a:r>
            <a:r>
              <a:rPr lang="hr-HR" sz="3200" dirty="0">
                <a:solidFill>
                  <a:srgbClr val="FF0000"/>
                </a:solidFill>
              </a:rPr>
              <a:t>dužini</a:t>
            </a:r>
            <a:r>
              <a:rPr lang="hr-HR" sz="3200" dirty="0">
                <a:solidFill>
                  <a:srgbClr val="000000"/>
                </a:solidFill>
              </a:rPr>
              <a:t> poslovnog papira (koristimo ENTER)</a:t>
            </a:r>
          </a:p>
        </p:txBody>
      </p:sp>
    </p:spTree>
    <p:extLst>
      <p:ext uri="{BB962C8B-B14F-4D97-AF65-F5344CB8AC3E}">
        <p14:creationId xmlns:p14="http://schemas.microsoft.com/office/powerpoint/2010/main" val="1578522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E7B3BCF5-FDE6-4437-B83B-CF0F93D6F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hr-HR">
                <a:solidFill>
                  <a:srgbClr val="FFFFFF"/>
                </a:solidFill>
              </a:rPr>
              <a:t>Okomiti raspored teksta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E022CBA-D3D2-4026-A279-33C040EE0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7697" y="382555"/>
            <a:ext cx="6232849" cy="6120882"/>
          </a:xfrm>
        </p:spPr>
        <p:txBody>
          <a:bodyPr anchor="ctr">
            <a:normAutofit/>
          </a:bodyPr>
          <a:lstStyle/>
          <a:p>
            <a:r>
              <a:rPr lang="hr-HR" dirty="0">
                <a:solidFill>
                  <a:srgbClr val="000000"/>
                </a:solidFill>
              </a:rPr>
              <a:t>Postiže se estetski izgled po širini poslovnog papira (koristimo TABULATOR - TAB)</a:t>
            </a:r>
          </a:p>
          <a:p>
            <a:r>
              <a:rPr lang="hr-HR" b="1" dirty="0">
                <a:solidFill>
                  <a:srgbClr val="000000"/>
                </a:solidFill>
              </a:rPr>
              <a:t>Vizualizacija</a:t>
            </a:r>
            <a:r>
              <a:rPr lang="hr-HR" dirty="0">
                <a:solidFill>
                  <a:srgbClr val="000000"/>
                </a:solidFill>
              </a:rPr>
              <a:t> se postiže korištenjem razmaka u rasporedu teksta:</a:t>
            </a:r>
          </a:p>
          <a:p>
            <a:pPr marL="514350" indent="-514350">
              <a:buFont typeface="+mj-lt"/>
              <a:buAutoNum type="alphaLcParenR"/>
            </a:pPr>
            <a:r>
              <a:rPr lang="hr-HR" b="1" dirty="0">
                <a:solidFill>
                  <a:srgbClr val="000000"/>
                </a:solidFill>
              </a:rPr>
              <a:t>Mali razmak </a:t>
            </a:r>
            <a:r>
              <a:rPr lang="hr-HR" dirty="0">
                <a:solidFill>
                  <a:srgbClr val="000000"/>
                </a:solidFill>
              </a:rPr>
              <a:t>(početak pisanja od lijeve margine – 0.tab)</a:t>
            </a:r>
          </a:p>
          <a:p>
            <a:pPr marL="514350" indent="-514350">
              <a:buFont typeface="+mj-lt"/>
              <a:buAutoNum type="alphaLcParenR"/>
            </a:pPr>
            <a:r>
              <a:rPr lang="hr-HR" b="1" dirty="0">
                <a:solidFill>
                  <a:srgbClr val="000000"/>
                </a:solidFill>
              </a:rPr>
              <a:t>Veliki razmak </a:t>
            </a:r>
            <a:r>
              <a:rPr lang="hr-HR" dirty="0">
                <a:solidFill>
                  <a:srgbClr val="000000"/>
                </a:solidFill>
              </a:rPr>
              <a:t>(početak pisanja ulomaka – 1.tab )</a:t>
            </a:r>
          </a:p>
          <a:p>
            <a:pPr marL="514350" indent="-514350">
              <a:buFont typeface="+mj-lt"/>
              <a:buAutoNum type="alphaLcParenR"/>
            </a:pPr>
            <a:r>
              <a:rPr lang="hr-HR" b="1" dirty="0">
                <a:solidFill>
                  <a:srgbClr val="000000"/>
                </a:solidFill>
              </a:rPr>
              <a:t>Razmak potpisa </a:t>
            </a:r>
            <a:r>
              <a:rPr lang="hr-HR" dirty="0">
                <a:solidFill>
                  <a:srgbClr val="000000"/>
                </a:solidFill>
              </a:rPr>
              <a:t>(pisanje potpisa i mjesta i nadnevka – 7. (ili 8.)</a:t>
            </a:r>
            <a:r>
              <a:rPr lang="hr-HR" dirty="0" err="1">
                <a:solidFill>
                  <a:srgbClr val="000000"/>
                </a:solidFill>
              </a:rPr>
              <a:t>tab</a:t>
            </a:r>
            <a:r>
              <a:rPr lang="hr-HR" dirty="0">
                <a:solidFill>
                  <a:srgbClr val="000000"/>
                </a:solidFill>
              </a:rPr>
              <a:t>)</a:t>
            </a:r>
          </a:p>
          <a:p>
            <a:pPr marL="514350" indent="-514350">
              <a:buFont typeface="+mj-lt"/>
              <a:buAutoNum type="alphaLcParenR"/>
            </a:pPr>
            <a:r>
              <a:rPr lang="hr-HR" b="1" dirty="0">
                <a:solidFill>
                  <a:srgbClr val="000000"/>
                </a:solidFill>
              </a:rPr>
              <a:t>Dopuštena granica pisanja </a:t>
            </a:r>
            <a:r>
              <a:rPr lang="hr-HR" dirty="0">
                <a:solidFill>
                  <a:srgbClr val="000000"/>
                </a:solidFill>
              </a:rPr>
              <a:t>(granica određena marginom preko koje ne možemo pisati)</a:t>
            </a:r>
          </a:p>
        </p:txBody>
      </p:sp>
    </p:spTree>
    <p:extLst>
      <p:ext uri="{BB962C8B-B14F-4D97-AF65-F5344CB8AC3E}">
        <p14:creationId xmlns:p14="http://schemas.microsoft.com/office/powerpoint/2010/main" val="1395795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584808F6-9442-4E26-91EC-90D7ADAFB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Pisanje u ulomcima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B912DFC-1A9F-4FB4-B8BC-410B5FE063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Informacije</a:t>
            </a:r>
            <a:r>
              <a:rPr lang="en-US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u </a:t>
            </a:r>
            <a:r>
              <a:rPr lang="en-US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sadržaju</a:t>
            </a:r>
            <a:r>
              <a:rPr lang="en-US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se </a:t>
            </a:r>
            <a:r>
              <a:rPr lang="en-US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smisleno</a:t>
            </a:r>
            <a:r>
              <a:rPr lang="en-US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odvajaju</a:t>
            </a:r>
            <a:r>
              <a:rPr lang="en-US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(</a:t>
            </a:r>
            <a:r>
              <a:rPr lang="en-US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uvod</a:t>
            </a:r>
            <a:r>
              <a:rPr lang="en-US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, bit </a:t>
            </a:r>
            <a:r>
              <a:rPr lang="en-US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ili</a:t>
            </a:r>
            <a:r>
              <a:rPr lang="en-US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jezgra</a:t>
            </a:r>
            <a:r>
              <a:rPr lang="en-US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US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završetak</a:t>
            </a:r>
            <a:r>
              <a:rPr lang="en-US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13133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2C840787-378F-4541-84C8-93B61C349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hr-HR">
                <a:solidFill>
                  <a:srgbClr val="FFFFFF"/>
                </a:solidFill>
              </a:rPr>
              <a:t>Isticanje teksta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75F0AE8-3D33-4195-9A91-95F09F9914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447869"/>
            <a:ext cx="5647336" cy="5980923"/>
          </a:xfrm>
        </p:spPr>
        <p:txBody>
          <a:bodyPr anchor="ctr">
            <a:noAutofit/>
          </a:bodyPr>
          <a:lstStyle/>
          <a:p>
            <a:r>
              <a:rPr lang="hr-HR" dirty="0">
                <a:solidFill>
                  <a:srgbClr val="000000"/>
                </a:solidFill>
              </a:rPr>
              <a:t>Ističe se najvažniji dio sadržaja poslovnog pisma</a:t>
            </a:r>
          </a:p>
          <a:p>
            <a:r>
              <a:rPr lang="hr-HR" dirty="0">
                <a:solidFill>
                  <a:srgbClr val="000000"/>
                </a:solidFill>
              </a:rPr>
              <a:t>Najčešće se ističe: naziv proizvoda ili usluge, cijena, količina, rokovi isporuke….</a:t>
            </a:r>
          </a:p>
          <a:p>
            <a:r>
              <a:rPr lang="hr-HR" dirty="0">
                <a:solidFill>
                  <a:srgbClr val="000000"/>
                </a:solidFill>
              </a:rPr>
              <a:t>Bit se ističe:</a:t>
            </a:r>
          </a:p>
          <a:p>
            <a:pPr marL="514350" indent="-514350">
              <a:buFont typeface="+mj-lt"/>
              <a:buAutoNum type="alphaLcParenR"/>
            </a:pPr>
            <a:r>
              <a:rPr lang="hr-HR" dirty="0">
                <a:solidFill>
                  <a:srgbClr val="000000"/>
                </a:solidFill>
              </a:rPr>
              <a:t>u istom retku s ostalim tekstom</a:t>
            </a:r>
          </a:p>
          <a:p>
            <a:pPr marL="514350" indent="-514350">
              <a:buFont typeface="+mj-lt"/>
              <a:buAutoNum type="alphaLcParenR"/>
            </a:pPr>
            <a:r>
              <a:rPr lang="hr-HR" dirty="0">
                <a:solidFill>
                  <a:srgbClr val="000000"/>
                </a:solidFill>
              </a:rPr>
              <a:t>u novome, posebnom retku, uz uporabu proreda ispred i iza isticanja</a:t>
            </a:r>
          </a:p>
          <a:p>
            <a:pPr marL="0" indent="0">
              <a:buNone/>
            </a:pPr>
            <a:r>
              <a:rPr lang="hr-HR" b="1" dirty="0">
                <a:solidFill>
                  <a:srgbClr val="000000"/>
                </a:solidFill>
              </a:rPr>
              <a:t>Načini isticanja: </a:t>
            </a:r>
            <a:r>
              <a:rPr lang="hr-HR" dirty="0">
                <a:solidFill>
                  <a:srgbClr val="000000"/>
                </a:solidFill>
              </a:rPr>
              <a:t>podebljano, verzalom, podcrtavanjem, promjenom fonta i veličine slova, uokvirivanjem i sl.</a:t>
            </a:r>
          </a:p>
        </p:txBody>
      </p:sp>
    </p:spTree>
    <p:extLst>
      <p:ext uri="{BB962C8B-B14F-4D97-AF65-F5344CB8AC3E}">
        <p14:creationId xmlns:p14="http://schemas.microsoft.com/office/powerpoint/2010/main" val="2005195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7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0" name="Group 9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534368" y="563918"/>
            <a:ext cx="4119932" cy="5978614"/>
            <a:chOff x="7513372" y="803186"/>
            <a:chExt cx="4163968" cy="5978614"/>
          </a:xfrm>
        </p:grpSpPr>
        <p:sp>
          <p:nvSpPr>
            <p:cNvPr id="21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Naslov 1">
            <a:extLst>
              <a:ext uri="{FF2B5EF4-FFF2-40B4-BE49-F238E27FC236}">
                <a16:creationId xmlns:a16="http://schemas.microsoft.com/office/drawing/2014/main" id="{D785421C-D908-4012-8DA3-B77436F2E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8468" y="885651"/>
            <a:ext cx="3229803" cy="4624603"/>
          </a:xfrm>
        </p:spPr>
        <p:txBody>
          <a:bodyPr>
            <a:normAutofit/>
          </a:bodyPr>
          <a:lstStyle/>
          <a:p>
            <a:r>
              <a:rPr lang="hr-HR">
                <a:solidFill>
                  <a:srgbClr val="FFFFFF"/>
                </a:solidFill>
              </a:rPr>
              <a:t>Standardni oblici poslovnih pisama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107569F-82FE-4D4A-BE0E-F0286292CE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708" y="563918"/>
            <a:ext cx="6525220" cy="5521413"/>
          </a:xfrm>
        </p:spPr>
        <p:txBody>
          <a:bodyPr anchor="ctr">
            <a:normAutofit lnSpcReduction="10000"/>
          </a:bodyPr>
          <a:lstStyle/>
          <a:p>
            <a:r>
              <a:rPr lang="hr-HR" sz="2400" b="1" dirty="0"/>
              <a:t>Američki oblik</a:t>
            </a:r>
          </a:p>
          <a:p>
            <a:pPr marL="514350" indent="-514350">
              <a:buFont typeface="+mj-lt"/>
              <a:buAutoNum type="alphaLcParenR"/>
            </a:pPr>
            <a:r>
              <a:rPr lang="hr-HR" sz="2400" dirty="0"/>
              <a:t>Običan američki oblik</a:t>
            </a:r>
          </a:p>
          <a:p>
            <a:pPr marL="514350" indent="-514350">
              <a:buFont typeface="+mj-lt"/>
              <a:buAutoNum type="alphaLcParenR"/>
            </a:pPr>
            <a:r>
              <a:rPr lang="hr-HR" sz="2400" dirty="0"/>
              <a:t>Puni američki oblik</a:t>
            </a:r>
          </a:p>
          <a:p>
            <a:pPr marL="514350" indent="-514350">
              <a:buFont typeface="+mj-lt"/>
              <a:buAutoNum type="alphaLcParenR"/>
            </a:pPr>
            <a:r>
              <a:rPr lang="hr-HR" sz="2400" dirty="0"/>
              <a:t>Modificirani američki oblik</a:t>
            </a:r>
          </a:p>
          <a:p>
            <a:r>
              <a:rPr lang="hr-HR" sz="2400" b="1" dirty="0"/>
              <a:t>Europski oblik</a:t>
            </a:r>
          </a:p>
          <a:p>
            <a:r>
              <a:rPr lang="hr-HR" sz="2400" b="1" dirty="0"/>
              <a:t>Kombinirani oblik</a:t>
            </a:r>
          </a:p>
          <a:p>
            <a:endParaRPr lang="hr-HR" sz="2400" dirty="0"/>
          </a:p>
          <a:p>
            <a:r>
              <a:rPr lang="hr-HR" sz="2400" dirty="0"/>
              <a:t>Svi dijelovi poslovnih pisama ovih oblika su isti, a ono što ih čini različitima i daje obilježje određenog oblika poslovnog pisma jesu: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2400" b="1" i="1" dirty="0"/>
              <a:t>način isticanja odlomaka </a:t>
            </a:r>
            <a:endParaRPr lang="hr-HR" sz="2400" dirty="0"/>
          </a:p>
          <a:p>
            <a:pPr marL="514350" indent="-514350">
              <a:buFont typeface="+mj-lt"/>
              <a:buAutoNum type="arabicPeriod"/>
            </a:pPr>
            <a:r>
              <a:rPr lang="hr-HR" sz="2400" b="1" i="1" dirty="0"/>
              <a:t>način pisanja adrese primatelja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2400" b="1" i="1" dirty="0"/>
              <a:t>način pisanja potpisa i mjesta i datuma</a:t>
            </a:r>
            <a:endParaRPr lang="hr-HR" sz="2400" dirty="0"/>
          </a:p>
          <a:p>
            <a:endParaRPr lang="hr-HR" sz="1700" dirty="0"/>
          </a:p>
        </p:txBody>
      </p:sp>
    </p:spTree>
    <p:extLst>
      <p:ext uri="{BB962C8B-B14F-4D97-AF65-F5344CB8AC3E}">
        <p14:creationId xmlns:p14="http://schemas.microsoft.com/office/powerpoint/2010/main" val="13997262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401</Words>
  <Application>Microsoft Office PowerPoint</Application>
  <PresentationFormat>Široki zaslon</PresentationFormat>
  <Paragraphs>58</Paragraphs>
  <Slides>15</Slides>
  <Notes>0</Notes>
  <HiddenSlides>0</HiddenSlides>
  <MMClips>0</MMClips>
  <ScaleCrop>false</ScaleCrop>
  <HeadingPairs>
    <vt:vector size="8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Uloženi OLE poslužitelji</vt:lpstr>
      </vt:variant>
      <vt:variant>
        <vt:i4>1</vt:i4>
      </vt:variant>
      <vt:variant>
        <vt:lpstr>Naslovi slajdova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Tema sustava Office</vt:lpstr>
      <vt:lpstr>Document</vt:lpstr>
      <vt:lpstr>ESTETIKA I OBLIKOVANJE POSLOVNIH PISAMA</vt:lpstr>
      <vt:lpstr>Pisano komuniciranje</vt:lpstr>
      <vt:lpstr>Estetika poslovnog pisma</vt:lpstr>
      <vt:lpstr>Načini vizualizacije teksta:</vt:lpstr>
      <vt:lpstr>Vodoravni raspored teksta</vt:lpstr>
      <vt:lpstr>Okomiti raspored teksta</vt:lpstr>
      <vt:lpstr>Pisanje u ulomcima</vt:lpstr>
      <vt:lpstr>Isticanje teksta</vt:lpstr>
      <vt:lpstr>Standardni oblici poslovnih pisama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HVALA NA POZORNOSTI!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ESTETIKA I OBLIKOVANJE POSLOVNIH PISAMA</dc:title>
  <dc:creator>Andrijana Hajdukovic</dc:creator>
  <cp:lastModifiedBy>Andrijana Hajdukovic</cp:lastModifiedBy>
  <cp:revision>6</cp:revision>
  <dcterms:created xsi:type="dcterms:W3CDTF">2020-04-20T11:48:42Z</dcterms:created>
  <dcterms:modified xsi:type="dcterms:W3CDTF">2023-09-13T15:15:54Z</dcterms:modified>
</cp:coreProperties>
</file>