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7E67EC-96FF-B83C-1BFE-2202BED37EA7}" v="2" dt="2020-11-07T20:50:50.015"/>
    <p1510:client id="{5BD16D3A-6E78-9E25-8EFE-23EB53FF4558}" v="684" dt="2020-11-07T20:43:42.539"/>
    <p1510:client id="{F32FD722-15D0-4A23-847C-0586C94411B4}" v="4929" dt="2020-11-07T20:18:45.3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A95BBA-C435-4B87-B52E-407D34F2DDC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81200EC3-D500-466A-AB36-6A81C6D56B62}">
      <dgm:prSet/>
      <dgm:spPr/>
      <dgm:t>
        <a:bodyPr/>
        <a:lstStyle/>
        <a:p>
          <a:r>
            <a:rPr lang="en-US"/>
            <a:t>Obrada novih sadržaja - rad s udžbenikom - zadatak analiza teksta metodom šest šešira</a:t>
          </a:r>
        </a:p>
      </dgm:t>
    </dgm:pt>
    <dgm:pt modelId="{1394FB67-FCB7-491A-B3B4-A62E5966860E}" type="parTrans" cxnId="{605A7AE1-5069-47D7-A087-B14AA26ABECA}">
      <dgm:prSet/>
      <dgm:spPr/>
      <dgm:t>
        <a:bodyPr/>
        <a:lstStyle/>
        <a:p>
          <a:endParaRPr lang="en-US"/>
        </a:p>
      </dgm:t>
    </dgm:pt>
    <dgm:pt modelId="{34B55375-4D04-4AAA-A775-092C08394109}" type="sibTrans" cxnId="{605A7AE1-5069-47D7-A087-B14AA26ABECA}">
      <dgm:prSet/>
      <dgm:spPr/>
      <dgm:t>
        <a:bodyPr/>
        <a:lstStyle/>
        <a:p>
          <a:endParaRPr lang="en-US"/>
        </a:p>
      </dgm:t>
    </dgm:pt>
    <dgm:pt modelId="{49DA7A67-6116-4B0A-B37B-78C50D6EA2A6}">
      <dgm:prSet/>
      <dgm:spPr/>
      <dgm:t>
        <a:bodyPr/>
        <a:lstStyle/>
        <a:p>
          <a:r>
            <a:rPr lang="en-US"/>
            <a:t>Ponavljanje novih sadržaja - kviz, zaokruživanje točnih odgovora </a:t>
          </a:r>
        </a:p>
      </dgm:t>
    </dgm:pt>
    <dgm:pt modelId="{5EC1FEED-2E50-4E58-8832-1A0670E04719}" type="parTrans" cxnId="{0F9F2480-0A72-44D7-8328-0862253D0A5F}">
      <dgm:prSet/>
      <dgm:spPr/>
      <dgm:t>
        <a:bodyPr/>
        <a:lstStyle/>
        <a:p>
          <a:endParaRPr lang="en-US"/>
        </a:p>
      </dgm:t>
    </dgm:pt>
    <dgm:pt modelId="{7160CFBB-F9A7-4AA6-B689-4887D4287A51}" type="sibTrans" cxnId="{0F9F2480-0A72-44D7-8328-0862253D0A5F}">
      <dgm:prSet/>
      <dgm:spPr/>
      <dgm:t>
        <a:bodyPr/>
        <a:lstStyle/>
        <a:p>
          <a:endParaRPr lang="en-US"/>
        </a:p>
      </dgm:t>
    </dgm:pt>
    <dgm:pt modelId="{9D86B12B-1FAC-4DA9-BA16-26A98C9C2A91}" type="pres">
      <dgm:prSet presAssocID="{C9A95BBA-C435-4B87-B52E-407D34F2DDC3}" presName="linear" presStyleCnt="0">
        <dgm:presLayoutVars>
          <dgm:animLvl val="lvl"/>
          <dgm:resizeHandles val="exact"/>
        </dgm:presLayoutVars>
      </dgm:prSet>
      <dgm:spPr/>
    </dgm:pt>
    <dgm:pt modelId="{1404D7B5-D9DD-4A09-BF4E-BEF4186F70F4}" type="pres">
      <dgm:prSet presAssocID="{81200EC3-D500-466A-AB36-6A81C6D56B6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22003BB-8F9D-4C50-862F-25A8D5D7AECC}" type="pres">
      <dgm:prSet presAssocID="{34B55375-4D04-4AAA-A775-092C08394109}" presName="spacer" presStyleCnt="0"/>
      <dgm:spPr/>
    </dgm:pt>
    <dgm:pt modelId="{2187566F-F36C-4947-99CB-E754C6AC364E}" type="pres">
      <dgm:prSet presAssocID="{49DA7A67-6116-4B0A-B37B-78C50D6EA2A6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1C4A854E-D806-4105-8AB6-531095399BE8}" type="presOf" srcId="{49DA7A67-6116-4B0A-B37B-78C50D6EA2A6}" destId="{2187566F-F36C-4947-99CB-E754C6AC364E}" srcOrd="0" destOrd="0" presId="urn:microsoft.com/office/officeart/2005/8/layout/vList2"/>
    <dgm:cxn modelId="{0F9F2480-0A72-44D7-8328-0862253D0A5F}" srcId="{C9A95BBA-C435-4B87-B52E-407D34F2DDC3}" destId="{49DA7A67-6116-4B0A-B37B-78C50D6EA2A6}" srcOrd="1" destOrd="0" parTransId="{5EC1FEED-2E50-4E58-8832-1A0670E04719}" sibTransId="{7160CFBB-F9A7-4AA6-B689-4887D4287A51}"/>
    <dgm:cxn modelId="{94F48AB7-7275-434C-A2DA-D4F9D4F488B5}" type="presOf" srcId="{81200EC3-D500-466A-AB36-6A81C6D56B62}" destId="{1404D7B5-D9DD-4A09-BF4E-BEF4186F70F4}" srcOrd="0" destOrd="0" presId="urn:microsoft.com/office/officeart/2005/8/layout/vList2"/>
    <dgm:cxn modelId="{6098A0CF-4E11-44BB-8EF8-721D529001E8}" type="presOf" srcId="{C9A95BBA-C435-4B87-B52E-407D34F2DDC3}" destId="{9D86B12B-1FAC-4DA9-BA16-26A98C9C2A91}" srcOrd="0" destOrd="0" presId="urn:microsoft.com/office/officeart/2005/8/layout/vList2"/>
    <dgm:cxn modelId="{605A7AE1-5069-47D7-A087-B14AA26ABECA}" srcId="{C9A95BBA-C435-4B87-B52E-407D34F2DDC3}" destId="{81200EC3-D500-466A-AB36-6A81C6D56B62}" srcOrd="0" destOrd="0" parTransId="{1394FB67-FCB7-491A-B3B4-A62E5966860E}" sibTransId="{34B55375-4D04-4AAA-A775-092C08394109}"/>
    <dgm:cxn modelId="{D7EE9E03-ED40-49C6-85C1-A5780B02A91F}" type="presParOf" srcId="{9D86B12B-1FAC-4DA9-BA16-26A98C9C2A91}" destId="{1404D7B5-D9DD-4A09-BF4E-BEF4186F70F4}" srcOrd="0" destOrd="0" presId="urn:microsoft.com/office/officeart/2005/8/layout/vList2"/>
    <dgm:cxn modelId="{82242EA5-D02C-4D0C-8F51-7E405BD4664C}" type="presParOf" srcId="{9D86B12B-1FAC-4DA9-BA16-26A98C9C2A91}" destId="{322003BB-8F9D-4C50-862F-25A8D5D7AECC}" srcOrd="1" destOrd="0" presId="urn:microsoft.com/office/officeart/2005/8/layout/vList2"/>
    <dgm:cxn modelId="{BF9BA6DE-A828-49BC-A83C-A03E8187EC5A}" type="presParOf" srcId="{9D86B12B-1FAC-4DA9-BA16-26A98C9C2A91}" destId="{2187566F-F36C-4947-99CB-E754C6AC364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44D823-7719-447B-9DCC-DCA1FB678FA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6933BEF3-168B-4EEC-A555-35F716BD6120}">
      <dgm:prSet/>
      <dgm:spPr/>
      <dgm:t>
        <a:bodyPr/>
        <a:lstStyle/>
        <a:p>
          <a:r>
            <a:rPr lang="en-US"/>
            <a:t>Nedostatak - </a:t>
          </a:r>
        </a:p>
      </dgm:t>
    </dgm:pt>
    <dgm:pt modelId="{5A9441E4-C483-4B72-8309-D6EB244ADE4C}" type="parTrans" cxnId="{48BFABAB-F52C-4EC7-98DB-0524E5AA30E1}">
      <dgm:prSet/>
      <dgm:spPr/>
      <dgm:t>
        <a:bodyPr/>
        <a:lstStyle/>
        <a:p>
          <a:endParaRPr lang="en-US"/>
        </a:p>
      </dgm:t>
    </dgm:pt>
    <dgm:pt modelId="{CE11A6D6-2092-4B17-B7A5-322624B4B1B4}" type="sibTrans" cxnId="{48BFABAB-F52C-4EC7-98DB-0524E5AA30E1}">
      <dgm:prSet/>
      <dgm:spPr/>
      <dgm:t>
        <a:bodyPr/>
        <a:lstStyle/>
        <a:p>
          <a:endParaRPr lang="en-US"/>
        </a:p>
      </dgm:t>
    </dgm:pt>
    <dgm:pt modelId="{98914E71-592C-4813-A478-92EE253B7B95}">
      <dgm:prSet/>
      <dgm:spPr/>
      <dgm:t>
        <a:bodyPr/>
        <a:lstStyle/>
        <a:p>
          <a:r>
            <a:rPr lang="en-US"/>
            <a:t>Rashod od prodaje dionica – ostvaruje se ako se dionice prodaju po cijeni nižoj od troška stjecanja</a:t>
          </a:r>
        </a:p>
      </dgm:t>
    </dgm:pt>
    <dgm:pt modelId="{0F27BBB4-8636-4C74-A68E-ABBFE5EAC094}" type="parTrans" cxnId="{D292B77C-D08F-44C2-9064-0268E797ED0A}">
      <dgm:prSet/>
      <dgm:spPr/>
      <dgm:t>
        <a:bodyPr/>
        <a:lstStyle/>
        <a:p>
          <a:endParaRPr lang="en-US"/>
        </a:p>
      </dgm:t>
    </dgm:pt>
    <dgm:pt modelId="{0A90A0EF-CB7F-4E60-8593-DD2B57551385}" type="sibTrans" cxnId="{D292B77C-D08F-44C2-9064-0268E797ED0A}">
      <dgm:prSet/>
      <dgm:spPr/>
      <dgm:t>
        <a:bodyPr/>
        <a:lstStyle/>
        <a:p>
          <a:endParaRPr lang="en-US"/>
        </a:p>
      </dgm:t>
    </dgm:pt>
    <dgm:pt modelId="{5FD19E78-6A99-4F7C-8CD3-2F5CEE9E321C}">
      <dgm:prSet/>
      <dgm:spPr/>
      <dgm:t>
        <a:bodyPr/>
        <a:lstStyle/>
        <a:p>
          <a:r>
            <a:rPr lang="en-US"/>
            <a:t>Konto 726</a:t>
          </a:r>
        </a:p>
      </dgm:t>
    </dgm:pt>
    <dgm:pt modelId="{ECC46906-17BF-49C1-B72C-07C0920B5294}" type="parTrans" cxnId="{FFF7D834-5C9D-49D4-9F8F-99C53F8589C7}">
      <dgm:prSet/>
      <dgm:spPr/>
      <dgm:t>
        <a:bodyPr/>
        <a:lstStyle/>
        <a:p>
          <a:endParaRPr lang="en-US"/>
        </a:p>
      </dgm:t>
    </dgm:pt>
    <dgm:pt modelId="{577A3E9B-4657-4E26-8AAF-C28F8D5267DA}" type="sibTrans" cxnId="{FFF7D834-5C9D-49D4-9F8F-99C53F8589C7}">
      <dgm:prSet/>
      <dgm:spPr/>
      <dgm:t>
        <a:bodyPr/>
        <a:lstStyle/>
        <a:p>
          <a:endParaRPr lang="en-US"/>
        </a:p>
      </dgm:t>
    </dgm:pt>
    <dgm:pt modelId="{357C83C4-1581-4F20-94C0-4319FB12F144}" type="pres">
      <dgm:prSet presAssocID="{CE44D823-7719-447B-9DCC-DCA1FB678FA9}" presName="root" presStyleCnt="0">
        <dgm:presLayoutVars>
          <dgm:dir/>
          <dgm:resizeHandles val="exact"/>
        </dgm:presLayoutVars>
      </dgm:prSet>
      <dgm:spPr/>
    </dgm:pt>
    <dgm:pt modelId="{AF369289-FD67-489C-811C-F1E3D2C2AC6C}" type="pres">
      <dgm:prSet presAssocID="{6933BEF3-168B-4EEC-A555-35F716BD6120}" presName="compNode" presStyleCnt="0"/>
      <dgm:spPr/>
    </dgm:pt>
    <dgm:pt modelId="{E70A92C6-52A0-4DF1-B3D6-44968DB479F5}" type="pres">
      <dgm:prSet presAssocID="{6933BEF3-168B-4EEC-A555-35F716BD6120}" presName="bgRect" presStyleLbl="bgShp" presStyleIdx="0" presStyleCnt="3"/>
      <dgm:spPr/>
    </dgm:pt>
    <dgm:pt modelId="{59DFC81C-EA16-474F-AA35-375E32A11BAB}" type="pres">
      <dgm:prSet presAssocID="{6933BEF3-168B-4EEC-A555-35F716BD612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lloons"/>
        </a:ext>
      </dgm:extLst>
    </dgm:pt>
    <dgm:pt modelId="{D3969ADD-2527-4CBB-ABF7-8FDDDBFF2E94}" type="pres">
      <dgm:prSet presAssocID="{6933BEF3-168B-4EEC-A555-35F716BD6120}" presName="spaceRect" presStyleCnt="0"/>
      <dgm:spPr/>
    </dgm:pt>
    <dgm:pt modelId="{3BA48F9B-8455-466E-BD90-44FF32D589C9}" type="pres">
      <dgm:prSet presAssocID="{6933BEF3-168B-4EEC-A555-35F716BD6120}" presName="parTx" presStyleLbl="revTx" presStyleIdx="0" presStyleCnt="3">
        <dgm:presLayoutVars>
          <dgm:chMax val="0"/>
          <dgm:chPref val="0"/>
        </dgm:presLayoutVars>
      </dgm:prSet>
      <dgm:spPr/>
    </dgm:pt>
    <dgm:pt modelId="{93C2A702-2ED4-4542-8AAF-38E9B7B72854}" type="pres">
      <dgm:prSet presAssocID="{CE11A6D6-2092-4B17-B7A5-322624B4B1B4}" presName="sibTrans" presStyleCnt="0"/>
      <dgm:spPr/>
    </dgm:pt>
    <dgm:pt modelId="{FA90E81B-E1AC-4C1B-AA48-A51D65E54A68}" type="pres">
      <dgm:prSet presAssocID="{98914E71-592C-4813-A478-92EE253B7B95}" presName="compNode" presStyleCnt="0"/>
      <dgm:spPr/>
    </dgm:pt>
    <dgm:pt modelId="{388296E2-BE35-4A73-B40D-CD5ADDEAD209}" type="pres">
      <dgm:prSet presAssocID="{98914E71-592C-4813-A478-92EE253B7B95}" presName="bgRect" presStyleLbl="bgShp" presStyleIdx="1" presStyleCnt="3"/>
      <dgm:spPr/>
    </dgm:pt>
    <dgm:pt modelId="{25AD9FCF-471D-4D9F-8D3B-A012BE2352E7}" type="pres">
      <dgm:prSet presAssocID="{98914E71-592C-4813-A478-92EE253B7B9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2ED562DE-C7D0-4099-BE95-5C8E6AFB0DA0}" type="pres">
      <dgm:prSet presAssocID="{98914E71-592C-4813-A478-92EE253B7B95}" presName="spaceRect" presStyleCnt="0"/>
      <dgm:spPr/>
    </dgm:pt>
    <dgm:pt modelId="{6CE5BD3F-B395-4265-9406-B1B39BED3046}" type="pres">
      <dgm:prSet presAssocID="{98914E71-592C-4813-A478-92EE253B7B95}" presName="parTx" presStyleLbl="revTx" presStyleIdx="1" presStyleCnt="3">
        <dgm:presLayoutVars>
          <dgm:chMax val="0"/>
          <dgm:chPref val="0"/>
        </dgm:presLayoutVars>
      </dgm:prSet>
      <dgm:spPr/>
    </dgm:pt>
    <dgm:pt modelId="{F96AF8F3-E805-4593-A896-CD4219420C10}" type="pres">
      <dgm:prSet presAssocID="{0A90A0EF-CB7F-4E60-8593-DD2B57551385}" presName="sibTrans" presStyleCnt="0"/>
      <dgm:spPr/>
    </dgm:pt>
    <dgm:pt modelId="{E7C05F60-1244-4C64-9D31-47C561A56815}" type="pres">
      <dgm:prSet presAssocID="{5FD19E78-6A99-4F7C-8CD3-2F5CEE9E321C}" presName="compNode" presStyleCnt="0"/>
      <dgm:spPr/>
    </dgm:pt>
    <dgm:pt modelId="{8C26E77C-B5A2-4521-8EB4-30D2C88E4243}" type="pres">
      <dgm:prSet presAssocID="{5FD19E78-6A99-4F7C-8CD3-2F5CEE9E321C}" presName="bgRect" presStyleLbl="bgShp" presStyleIdx="2" presStyleCnt="3"/>
      <dgm:spPr/>
    </dgm:pt>
    <dgm:pt modelId="{DC353D3F-2D18-4556-BCD7-71784A1C63DE}" type="pres">
      <dgm:prSet presAssocID="{5FD19E78-6A99-4F7C-8CD3-2F5CEE9E321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A7AFF5EA-AE1A-41CA-B332-5378D09BC1E2}" type="pres">
      <dgm:prSet presAssocID="{5FD19E78-6A99-4F7C-8CD3-2F5CEE9E321C}" presName="spaceRect" presStyleCnt="0"/>
      <dgm:spPr/>
    </dgm:pt>
    <dgm:pt modelId="{7D5E8A06-091B-4F62-AAD6-F267F0D4CFFF}" type="pres">
      <dgm:prSet presAssocID="{5FD19E78-6A99-4F7C-8CD3-2F5CEE9E321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BDABF22-916A-4561-B109-3591F628FEFC}" type="presOf" srcId="{98914E71-592C-4813-A478-92EE253B7B95}" destId="{6CE5BD3F-B395-4265-9406-B1B39BED3046}" srcOrd="0" destOrd="0" presId="urn:microsoft.com/office/officeart/2018/2/layout/IconVerticalSolidList"/>
    <dgm:cxn modelId="{FFF7D834-5C9D-49D4-9F8F-99C53F8589C7}" srcId="{CE44D823-7719-447B-9DCC-DCA1FB678FA9}" destId="{5FD19E78-6A99-4F7C-8CD3-2F5CEE9E321C}" srcOrd="2" destOrd="0" parTransId="{ECC46906-17BF-49C1-B72C-07C0920B5294}" sibTransId="{577A3E9B-4657-4E26-8AAF-C28F8D5267DA}"/>
    <dgm:cxn modelId="{EF054D3F-5558-4398-AD31-5621338B1C71}" type="presOf" srcId="{CE44D823-7719-447B-9DCC-DCA1FB678FA9}" destId="{357C83C4-1581-4F20-94C0-4319FB12F144}" srcOrd="0" destOrd="0" presId="urn:microsoft.com/office/officeart/2018/2/layout/IconVerticalSolidList"/>
    <dgm:cxn modelId="{EDC9DB5D-658B-43B9-93E6-F0B542CD9F20}" type="presOf" srcId="{5FD19E78-6A99-4F7C-8CD3-2F5CEE9E321C}" destId="{7D5E8A06-091B-4F62-AAD6-F267F0D4CFFF}" srcOrd="0" destOrd="0" presId="urn:microsoft.com/office/officeart/2018/2/layout/IconVerticalSolidList"/>
    <dgm:cxn modelId="{D292B77C-D08F-44C2-9064-0268E797ED0A}" srcId="{CE44D823-7719-447B-9DCC-DCA1FB678FA9}" destId="{98914E71-592C-4813-A478-92EE253B7B95}" srcOrd="1" destOrd="0" parTransId="{0F27BBB4-8636-4C74-A68E-ABBFE5EAC094}" sibTransId="{0A90A0EF-CB7F-4E60-8593-DD2B57551385}"/>
    <dgm:cxn modelId="{48BFABAB-F52C-4EC7-98DB-0524E5AA30E1}" srcId="{CE44D823-7719-447B-9DCC-DCA1FB678FA9}" destId="{6933BEF3-168B-4EEC-A555-35F716BD6120}" srcOrd="0" destOrd="0" parTransId="{5A9441E4-C483-4B72-8309-D6EB244ADE4C}" sibTransId="{CE11A6D6-2092-4B17-B7A5-322624B4B1B4}"/>
    <dgm:cxn modelId="{914A8EF0-EFD2-4758-83BE-EBE248A7BA1C}" type="presOf" srcId="{6933BEF3-168B-4EEC-A555-35F716BD6120}" destId="{3BA48F9B-8455-466E-BD90-44FF32D589C9}" srcOrd="0" destOrd="0" presId="urn:microsoft.com/office/officeart/2018/2/layout/IconVerticalSolidList"/>
    <dgm:cxn modelId="{A4F36716-3AC6-4C46-AA2A-333A40E54553}" type="presParOf" srcId="{357C83C4-1581-4F20-94C0-4319FB12F144}" destId="{AF369289-FD67-489C-811C-F1E3D2C2AC6C}" srcOrd="0" destOrd="0" presId="urn:microsoft.com/office/officeart/2018/2/layout/IconVerticalSolidList"/>
    <dgm:cxn modelId="{C5B5700D-5376-44D2-B06E-6A9BAB770901}" type="presParOf" srcId="{AF369289-FD67-489C-811C-F1E3D2C2AC6C}" destId="{E70A92C6-52A0-4DF1-B3D6-44968DB479F5}" srcOrd="0" destOrd="0" presId="urn:microsoft.com/office/officeart/2018/2/layout/IconVerticalSolidList"/>
    <dgm:cxn modelId="{4B34F128-6C56-45A8-9E15-EC89A2F691CA}" type="presParOf" srcId="{AF369289-FD67-489C-811C-F1E3D2C2AC6C}" destId="{59DFC81C-EA16-474F-AA35-375E32A11BAB}" srcOrd="1" destOrd="0" presId="urn:microsoft.com/office/officeart/2018/2/layout/IconVerticalSolidList"/>
    <dgm:cxn modelId="{CBA03EE1-F6DE-4765-B0FA-452EDAB1473A}" type="presParOf" srcId="{AF369289-FD67-489C-811C-F1E3D2C2AC6C}" destId="{D3969ADD-2527-4CBB-ABF7-8FDDDBFF2E94}" srcOrd="2" destOrd="0" presId="urn:microsoft.com/office/officeart/2018/2/layout/IconVerticalSolidList"/>
    <dgm:cxn modelId="{B2375379-6F53-4524-A4F5-F6522BAC37E1}" type="presParOf" srcId="{AF369289-FD67-489C-811C-F1E3D2C2AC6C}" destId="{3BA48F9B-8455-466E-BD90-44FF32D589C9}" srcOrd="3" destOrd="0" presId="urn:microsoft.com/office/officeart/2018/2/layout/IconVerticalSolidList"/>
    <dgm:cxn modelId="{949F7951-63AF-463E-93EB-DF7FC5E89349}" type="presParOf" srcId="{357C83C4-1581-4F20-94C0-4319FB12F144}" destId="{93C2A702-2ED4-4542-8AAF-38E9B7B72854}" srcOrd="1" destOrd="0" presId="urn:microsoft.com/office/officeart/2018/2/layout/IconVerticalSolidList"/>
    <dgm:cxn modelId="{B120AE42-AEEE-4CF1-9067-1A6D1B928002}" type="presParOf" srcId="{357C83C4-1581-4F20-94C0-4319FB12F144}" destId="{FA90E81B-E1AC-4C1B-AA48-A51D65E54A68}" srcOrd="2" destOrd="0" presId="urn:microsoft.com/office/officeart/2018/2/layout/IconVerticalSolidList"/>
    <dgm:cxn modelId="{6F31FB04-18BB-4672-BBA8-115C4E5B7928}" type="presParOf" srcId="{FA90E81B-E1AC-4C1B-AA48-A51D65E54A68}" destId="{388296E2-BE35-4A73-B40D-CD5ADDEAD209}" srcOrd="0" destOrd="0" presId="urn:microsoft.com/office/officeart/2018/2/layout/IconVerticalSolidList"/>
    <dgm:cxn modelId="{601A8188-D5DA-449A-94C4-A203E76E4233}" type="presParOf" srcId="{FA90E81B-E1AC-4C1B-AA48-A51D65E54A68}" destId="{25AD9FCF-471D-4D9F-8D3B-A012BE2352E7}" srcOrd="1" destOrd="0" presId="urn:microsoft.com/office/officeart/2018/2/layout/IconVerticalSolidList"/>
    <dgm:cxn modelId="{1ADD1C6A-B648-4C5A-B817-795E617E51DC}" type="presParOf" srcId="{FA90E81B-E1AC-4C1B-AA48-A51D65E54A68}" destId="{2ED562DE-C7D0-4099-BE95-5C8E6AFB0DA0}" srcOrd="2" destOrd="0" presId="urn:microsoft.com/office/officeart/2018/2/layout/IconVerticalSolidList"/>
    <dgm:cxn modelId="{DDF7CEB8-0027-4321-B218-67E2719FC501}" type="presParOf" srcId="{FA90E81B-E1AC-4C1B-AA48-A51D65E54A68}" destId="{6CE5BD3F-B395-4265-9406-B1B39BED3046}" srcOrd="3" destOrd="0" presId="urn:microsoft.com/office/officeart/2018/2/layout/IconVerticalSolidList"/>
    <dgm:cxn modelId="{70011BDB-4AE4-4AEA-B134-494824C2BC0D}" type="presParOf" srcId="{357C83C4-1581-4F20-94C0-4319FB12F144}" destId="{F96AF8F3-E805-4593-A896-CD4219420C10}" srcOrd="3" destOrd="0" presId="urn:microsoft.com/office/officeart/2018/2/layout/IconVerticalSolidList"/>
    <dgm:cxn modelId="{64B6DF8A-657E-4163-835E-6C0C1C8121A3}" type="presParOf" srcId="{357C83C4-1581-4F20-94C0-4319FB12F144}" destId="{E7C05F60-1244-4C64-9D31-47C561A56815}" srcOrd="4" destOrd="0" presId="urn:microsoft.com/office/officeart/2018/2/layout/IconVerticalSolidList"/>
    <dgm:cxn modelId="{0C6DFD51-CE98-4EE7-AE0F-18982E5EA246}" type="presParOf" srcId="{E7C05F60-1244-4C64-9D31-47C561A56815}" destId="{8C26E77C-B5A2-4521-8EB4-30D2C88E4243}" srcOrd="0" destOrd="0" presId="urn:microsoft.com/office/officeart/2018/2/layout/IconVerticalSolidList"/>
    <dgm:cxn modelId="{15F8EBE1-57DC-458B-BFA3-1997FE42A5E8}" type="presParOf" srcId="{E7C05F60-1244-4C64-9D31-47C561A56815}" destId="{DC353D3F-2D18-4556-BCD7-71784A1C63DE}" srcOrd="1" destOrd="0" presId="urn:microsoft.com/office/officeart/2018/2/layout/IconVerticalSolidList"/>
    <dgm:cxn modelId="{CCFF5648-6666-4FB9-8E38-25C7024EF777}" type="presParOf" srcId="{E7C05F60-1244-4C64-9D31-47C561A56815}" destId="{A7AFF5EA-AE1A-41CA-B332-5378D09BC1E2}" srcOrd="2" destOrd="0" presId="urn:microsoft.com/office/officeart/2018/2/layout/IconVerticalSolidList"/>
    <dgm:cxn modelId="{B55E0945-7DCE-44F1-B7FC-93B4F7D3FA08}" type="presParOf" srcId="{E7C05F60-1244-4C64-9D31-47C561A56815}" destId="{7D5E8A06-091B-4F62-AAD6-F267F0D4CFF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8B1FF2-0874-464B-AB60-E7CEAAE83A9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ED60B3B-CE9F-4B27-88C0-BE3237FD32E2}">
      <dgm:prSet/>
      <dgm:spPr/>
      <dgm:t>
        <a:bodyPr/>
        <a:lstStyle/>
        <a:p>
          <a:r>
            <a:rPr lang="en-US"/>
            <a:t>Poboljšati znanje- </a:t>
          </a:r>
        </a:p>
      </dgm:t>
    </dgm:pt>
    <dgm:pt modelId="{EB49EF50-45DD-4C50-8576-17E7A4ADFDCD}" type="parTrans" cxnId="{56918B96-2AD6-4E3A-B6E3-01F783C96CA7}">
      <dgm:prSet/>
      <dgm:spPr/>
      <dgm:t>
        <a:bodyPr/>
        <a:lstStyle/>
        <a:p>
          <a:endParaRPr lang="en-US"/>
        </a:p>
      </dgm:t>
    </dgm:pt>
    <dgm:pt modelId="{D0459BC3-38CC-460C-9962-4CAB6EE83126}" type="sibTrans" cxnId="{56918B96-2AD6-4E3A-B6E3-01F783C96CA7}">
      <dgm:prSet/>
      <dgm:spPr/>
      <dgm:t>
        <a:bodyPr/>
        <a:lstStyle/>
        <a:p>
          <a:endParaRPr lang="en-US"/>
        </a:p>
      </dgm:t>
    </dgm:pt>
    <dgm:pt modelId="{5783DB4D-A135-41C9-B33D-45CF3669889E}">
      <dgm:prSet/>
      <dgm:spPr/>
      <dgm:t>
        <a:bodyPr/>
        <a:lstStyle/>
        <a:p>
          <a:r>
            <a:rPr lang="en-US"/>
            <a:t>Dionice klasificiramo na: </a:t>
          </a:r>
        </a:p>
      </dgm:t>
    </dgm:pt>
    <dgm:pt modelId="{F66B34A6-6FC3-436A-8569-C27CA43629F8}" type="parTrans" cxnId="{0CE82FAF-B62C-4D2F-B2A7-95BAB2032662}">
      <dgm:prSet/>
      <dgm:spPr/>
      <dgm:t>
        <a:bodyPr/>
        <a:lstStyle/>
        <a:p>
          <a:endParaRPr lang="en-US"/>
        </a:p>
      </dgm:t>
    </dgm:pt>
    <dgm:pt modelId="{2C61BEA7-CDCF-4882-BD28-D27C42343CE4}" type="sibTrans" cxnId="{0CE82FAF-B62C-4D2F-B2A7-95BAB2032662}">
      <dgm:prSet/>
      <dgm:spPr/>
      <dgm:t>
        <a:bodyPr/>
        <a:lstStyle/>
        <a:p>
          <a:endParaRPr lang="en-US"/>
        </a:p>
      </dgm:t>
    </dgm:pt>
    <dgm:pt modelId="{A07B25DD-F812-494B-B554-94E6A7F4A6B4}">
      <dgm:prSet/>
      <dgm:spPr/>
      <dgm:t>
        <a:bodyPr/>
        <a:lstStyle/>
        <a:p>
          <a:r>
            <a:rPr lang="en-US"/>
            <a:t>- dionice namijenjene trgovanju</a:t>
          </a:r>
        </a:p>
      </dgm:t>
    </dgm:pt>
    <dgm:pt modelId="{EBF6C904-1698-4346-8A07-1692E061FC5A}" type="parTrans" cxnId="{45FF94B2-9C2F-416B-83F8-AB40B317600B}">
      <dgm:prSet/>
      <dgm:spPr/>
      <dgm:t>
        <a:bodyPr/>
        <a:lstStyle/>
        <a:p>
          <a:endParaRPr lang="en-US"/>
        </a:p>
      </dgm:t>
    </dgm:pt>
    <dgm:pt modelId="{C672C08F-ED14-4164-B6DD-26E977A2883E}" type="sibTrans" cxnId="{45FF94B2-9C2F-416B-83F8-AB40B317600B}">
      <dgm:prSet/>
      <dgm:spPr/>
      <dgm:t>
        <a:bodyPr/>
        <a:lstStyle/>
        <a:p>
          <a:endParaRPr lang="en-US"/>
        </a:p>
      </dgm:t>
    </dgm:pt>
    <dgm:pt modelId="{90975141-8AA3-4A93-91DE-23FBAE9CF6CA}">
      <dgm:prSet/>
      <dgm:spPr/>
      <dgm:t>
        <a:bodyPr/>
        <a:lstStyle/>
        <a:p>
          <a:r>
            <a:rPr lang="en-US"/>
            <a:t>- dionice raspoložive za prodaju</a:t>
          </a:r>
        </a:p>
      </dgm:t>
    </dgm:pt>
    <dgm:pt modelId="{F2832DB6-6744-4021-9118-D858A67CA511}" type="parTrans" cxnId="{F9C2C8DD-0B80-42A6-9E0D-CA24CBDB442B}">
      <dgm:prSet/>
      <dgm:spPr/>
      <dgm:t>
        <a:bodyPr/>
        <a:lstStyle/>
        <a:p>
          <a:endParaRPr lang="en-US"/>
        </a:p>
      </dgm:t>
    </dgm:pt>
    <dgm:pt modelId="{F4A46527-0F3F-4C78-89A5-2169B97C0374}" type="sibTrans" cxnId="{F9C2C8DD-0B80-42A6-9E0D-CA24CBDB442B}">
      <dgm:prSet/>
      <dgm:spPr/>
      <dgm:t>
        <a:bodyPr/>
        <a:lstStyle/>
        <a:p>
          <a:endParaRPr lang="en-US"/>
        </a:p>
      </dgm:t>
    </dgm:pt>
    <dgm:pt modelId="{9800B293-C40D-4EB8-8F31-43818F8DFB78}" type="pres">
      <dgm:prSet presAssocID="{4D8B1FF2-0874-464B-AB60-E7CEAAE83A98}" presName="linear" presStyleCnt="0">
        <dgm:presLayoutVars>
          <dgm:animLvl val="lvl"/>
          <dgm:resizeHandles val="exact"/>
        </dgm:presLayoutVars>
      </dgm:prSet>
      <dgm:spPr/>
    </dgm:pt>
    <dgm:pt modelId="{6AAC687D-D9B6-4C1E-966E-A3D76542592C}" type="pres">
      <dgm:prSet presAssocID="{DED60B3B-CE9F-4B27-88C0-BE3237FD32E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CD09777-CA66-4ABB-AEA5-A61A30A62015}" type="pres">
      <dgm:prSet presAssocID="{D0459BC3-38CC-460C-9962-4CAB6EE83126}" presName="spacer" presStyleCnt="0"/>
      <dgm:spPr/>
    </dgm:pt>
    <dgm:pt modelId="{69DE9630-DB3A-46BF-A1F2-BD821FEA7199}" type="pres">
      <dgm:prSet presAssocID="{5783DB4D-A135-41C9-B33D-45CF3669889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6F0758D-1576-4C95-BD81-1B468D8577E6}" type="pres">
      <dgm:prSet presAssocID="{2C61BEA7-CDCF-4882-BD28-D27C42343CE4}" presName="spacer" presStyleCnt="0"/>
      <dgm:spPr/>
    </dgm:pt>
    <dgm:pt modelId="{939E8D68-0393-4980-B98B-726EFCFAEA3A}" type="pres">
      <dgm:prSet presAssocID="{A07B25DD-F812-494B-B554-94E6A7F4A6B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F2B6F92-6977-4606-8D60-8F7D2D9AC534}" type="pres">
      <dgm:prSet presAssocID="{C672C08F-ED14-4164-B6DD-26E977A2883E}" presName="spacer" presStyleCnt="0"/>
      <dgm:spPr/>
    </dgm:pt>
    <dgm:pt modelId="{AE8AE3C2-C705-4200-B941-D0D9A4DBA499}" type="pres">
      <dgm:prSet presAssocID="{90975141-8AA3-4A93-91DE-23FBAE9CF6C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9FD1926-E40D-4D06-B38A-B8F850AF8E95}" type="presOf" srcId="{A07B25DD-F812-494B-B554-94E6A7F4A6B4}" destId="{939E8D68-0393-4980-B98B-726EFCFAEA3A}" srcOrd="0" destOrd="0" presId="urn:microsoft.com/office/officeart/2005/8/layout/vList2"/>
    <dgm:cxn modelId="{0EF9E726-D501-4205-9A30-5702AC6266D9}" type="presOf" srcId="{5783DB4D-A135-41C9-B33D-45CF3669889E}" destId="{69DE9630-DB3A-46BF-A1F2-BD821FEA7199}" srcOrd="0" destOrd="0" presId="urn:microsoft.com/office/officeart/2005/8/layout/vList2"/>
    <dgm:cxn modelId="{6BF29F38-B75B-47F0-A9A9-9F31EB99CC25}" type="presOf" srcId="{DED60B3B-CE9F-4B27-88C0-BE3237FD32E2}" destId="{6AAC687D-D9B6-4C1E-966E-A3D76542592C}" srcOrd="0" destOrd="0" presId="urn:microsoft.com/office/officeart/2005/8/layout/vList2"/>
    <dgm:cxn modelId="{69B42B63-8F6A-4CC6-AD61-D8CE2F3E71B0}" type="presOf" srcId="{4D8B1FF2-0874-464B-AB60-E7CEAAE83A98}" destId="{9800B293-C40D-4EB8-8F31-43818F8DFB78}" srcOrd="0" destOrd="0" presId="urn:microsoft.com/office/officeart/2005/8/layout/vList2"/>
    <dgm:cxn modelId="{56918B96-2AD6-4E3A-B6E3-01F783C96CA7}" srcId="{4D8B1FF2-0874-464B-AB60-E7CEAAE83A98}" destId="{DED60B3B-CE9F-4B27-88C0-BE3237FD32E2}" srcOrd="0" destOrd="0" parTransId="{EB49EF50-45DD-4C50-8576-17E7A4ADFDCD}" sibTransId="{D0459BC3-38CC-460C-9962-4CAB6EE83126}"/>
    <dgm:cxn modelId="{0CE82FAF-B62C-4D2F-B2A7-95BAB2032662}" srcId="{4D8B1FF2-0874-464B-AB60-E7CEAAE83A98}" destId="{5783DB4D-A135-41C9-B33D-45CF3669889E}" srcOrd="1" destOrd="0" parTransId="{F66B34A6-6FC3-436A-8569-C27CA43629F8}" sibTransId="{2C61BEA7-CDCF-4882-BD28-D27C42343CE4}"/>
    <dgm:cxn modelId="{45FF94B2-9C2F-416B-83F8-AB40B317600B}" srcId="{4D8B1FF2-0874-464B-AB60-E7CEAAE83A98}" destId="{A07B25DD-F812-494B-B554-94E6A7F4A6B4}" srcOrd="2" destOrd="0" parTransId="{EBF6C904-1698-4346-8A07-1692E061FC5A}" sibTransId="{C672C08F-ED14-4164-B6DD-26E977A2883E}"/>
    <dgm:cxn modelId="{F9C2C8DD-0B80-42A6-9E0D-CA24CBDB442B}" srcId="{4D8B1FF2-0874-464B-AB60-E7CEAAE83A98}" destId="{90975141-8AA3-4A93-91DE-23FBAE9CF6CA}" srcOrd="3" destOrd="0" parTransId="{F2832DB6-6744-4021-9118-D858A67CA511}" sibTransId="{F4A46527-0F3F-4C78-89A5-2169B97C0374}"/>
    <dgm:cxn modelId="{355720EA-FFCA-461B-88F5-971CE8FE30C6}" type="presOf" srcId="{90975141-8AA3-4A93-91DE-23FBAE9CF6CA}" destId="{AE8AE3C2-C705-4200-B941-D0D9A4DBA499}" srcOrd="0" destOrd="0" presId="urn:microsoft.com/office/officeart/2005/8/layout/vList2"/>
    <dgm:cxn modelId="{AF8CF91A-CBF3-4C6D-BCA0-9A881A99C363}" type="presParOf" srcId="{9800B293-C40D-4EB8-8F31-43818F8DFB78}" destId="{6AAC687D-D9B6-4C1E-966E-A3D76542592C}" srcOrd="0" destOrd="0" presId="urn:microsoft.com/office/officeart/2005/8/layout/vList2"/>
    <dgm:cxn modelId="{52148DBF-2FC0-4154-AF8F-8E2F959662C3}" type="presParOf" srcId="{9800B293-C40D-4EB8-8F31-43818F8DFB78}" destId="{0CD09777-CA66-4ABB-AEA5-A61A30A62015}" srcOrd="1" destOrd="0" presId="urn:microsoft.com/office/officeart/2005/8/layout/vList2"/>
    <dgm:cxn modelId="{ACC0DF6B-3B9C-4987-915C-F7815E1ED101}" type="presParOf" srcId="{9800B293-C40D-4EB8-8F31-43818F8DFB78}" destId="{69DE9630-DB3A-46BF-A1F2-BD821FEA7199}" srcOrd="2" destOrd="0" presId="urn:microsoft.com/office/officeart/2005/8/layout/vList2"/>
    <dgm:cxn modelId="{F743FC6F-BE0C-4452-B9CD-FB39E6B3EC21}" type="presParOf" srcId="{9800B293-C40D-4EB8-8F31-43818F8DFB78}" destId="{E6F0758D-1576-4C95-BD81-1B468D8577E6}" srcOrd="3" destOrd="0" presId="urn:microsoft.com/office/officeart/2005/8/layout/vList2"/>
    <dgm:cxn modelId="{EA182FD1-81C4-4C29-AE5B-A7B5FCFD2186}" type="presParOf" srcId="{9800B293-C40D-4EB8-8F31-43818F8DFB78}" destId="{939E8D68-0393-4980-B98B-726EFCFAEA3A}" srcOrd="4" destOrd="0" presId="urn:microsoft.com/office/officeart/2005/8/layout/vList2"/>
    <dgm:cxn modelId="{2CBBD904-A108-4A2E-B7B9-3D7DBFCAD24C}" type="presParOf" srcId="{9800B293-C40D-4EB8-8F31-43818F8DFB78}" destId="{1F2B6F92-6977-4606-8D60-8F7D2D9AC534}" srcOrd="5" destOrd="0" presId="urn:microsoft.com/office/officeart/2005/8/layout/vList2"/>
    <dgm:cxn modelId="{2CE6EB16-102A-43D0-9C5D-9E3262BF03F0}" type="presParOf" srcId="{9800B293-C40D-4EB8-8F31-43818F8DFB78}" destId="{AE8AE3C2-C705-4200-B941-D0D9A4DBA49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C623001-06FC-469E-A6C4-2BF78265D121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625C11E-2FD0-49A4-81FF-036C34E97D07}">
      <dgm:prSet/>
      <dgm:spPr/>
      <dgm:t>
        <a:bodyPr/>
        <a:lstStyle/>
        <a:p>
          <a:r>
            <a:rPr lang="en-US"/>
            <a:t>Zaključujemo - </a:t>
          </a:r>
        </a:p>
      </dgm:t>
    </dgm:pt>
    <dgm:pt modelId="{A1F76002-8EF7-4A92-9645-84A9BB42ABB6}" type="parTrans" cxnId="{B8F88B23-8651-49E6-BE3A-D9EB1C275B12}">
      <dgm:prSet/>
      <dgm:spPr/>
      <dgm:t>
        <a:bodyPr/>
        <a:lstStyle/>
        <a:p>
          <a:endParaRPr lang="en-US"/>
        </a:p>
      </dgm:t>
    </dgm:pt>
    <dgm:pt modelId="{43DC9110-E2A7-42D9-BD7A-821BE9C8E7FD}" type="sibTrans" cxnId="{B8F88B23-8651-49E6-BE3A-D9EB1C275B12}">
      <dgm:prSet/>
      <dgm:spPr/>
      <dgm:t>
        <a:bodyPr/>
        <a:lstStyle/>
        <a:p>
          <a:endParaRPr lang="en-US"/>
        </a:p>
      </dgm:t>
    </dgm:pt>
    <dgm:pt modelId="{4159135C-C101-4696-9171-971F3D4D57DD}">
      <dgm:prSet/>
      <dgm:spPr/>
      <dgm:t>
        <a:bodyPr/>
        <a:lstStyle/>
        <a:p>
          <a:r>
            <a:rPr lang="en-US"/>
            <a:t>Konto dionice 113</a:t>
          </a:r>
        </a:p>
      </dgm:t>
    </dgm:pt>
    <dgm:pt modelId="{10F97C96-BFF1-4B9C-BE67-0805030C0BEC}" type="parTrans" cxnId="{3606D4A5-3BD7-42DA-9320-CB3F69851D63}">
      <dgm:prSet/>
      <dgm:spPr/>
      <dgm:t>
        <a:bodyPr/>
        <a:lstStyle/>
        <a:p>
          <a:endParaRPr lang="en-US"/>
        </a:p>
      </dgm:t>
    </dgm:pt>
    <dgm:pt modelId="{92AC2B35-40FC-4133-835C-A3EC85BB04CD}" type="sibTrans" cxnId="{3606D4A5-3BD7-42DA-9320-CB3F69851D63}">
      <dgm:prSet/>
      <dgm:spPr/>
      <dgm:t>
        <a:bodyPr/>
        <a:lstStyle/>
        <a:p>
          <a:endParaRPr lang="en-US"/>
        </a:p>
      </dgm:t>
    </dgm:pt>
    <dgm:pt modelId="{C476AE30-5F76-4F2F-90F8-F8C017B7D1D8}" type="pres">
      <dgm:prSet presAssocID="{9C623001-06FC-469E-A6C4-2BF78265D121}" presName="cycle" presStyleCnt="0">
        <dgm:presLayoutVars>
          <dgm:dir/>
          <dgm:resizeHandles val="exact"/>
        </dgm:presLayoutVars>
      </dgm:prSet>
      <dgm:spPr/>
    </dgm:pt>
    <dgm:pt modelId="{28734922-A47D-4587-AF8A-BDA61AF60CDD}" type="pres">
      <dgm:prSet presAssocID="{7625C11E-2FD0-49A4-81FF-036C34E97D07}" presName="dummy" presStyleCnt="0"/>
      <dgm:spPr/>
    </dgm:pt>
    <dgm:pt modelId="{286628CF-D4B1-4390-9E86-90BB021974E7}" type="pres">
      <dgm:prSet presAssocID="{7625C11E-2FD0-49A4-81FF-036C34E97D07}" presName="node" presStyleLbl="revTx" presStyleIdx="0" presStyleCnt="2">
        <dgm:presLayoutVars>
          <dgm:bulletEnabled val="1"/>
        </dgm:presLayoutVars>
      </dgm:prSet>
      <dgm:spPr/>
    </dgm:pt>
    <dgm:pt modelId="{DE428596-9F9F-4FD5-B658-7AEF3899D130}" type="pres">
      <dgm:prSet presAssocID="{43DC9110-E2A7-42D9-BD7A-821BE9C8E7FD}" presName="sibTrans" presStyleLbl="node1" presStyleIdx="0" presStyleCnt="2"/>
      <dgm:spPr/>
    </dgm:pt>
    <dgm:pt modelId="{3D0B27F3-B5BB-4B2F-B2B5-6BFBF749C380}" type="pres">
      <dgm:prSet presAssocID="{4159135C-C101-4696-9171-971F3D4D57DD}" presName="dummy" presStyleCnt="0"/>
      <dgm:spPr/>
    </dgm:pt>
    <dgm:pt modelId="{AC47E8C8-5675-4681-9417-731F08427290}" type="pres">
      <dgm:prSet presAssocID="{4159135C-C101-4696-9171-971F3D4D57DD}" presName="node" presStyleLbl="revTx" presStyleIdx="1" presStyleCnt="2">
        <dgm:presLayoutVars>
          <dgm:bulletEnabled val="1"/>
        </dgm:presLayoutVars>
      </dgm:prSet>
      <dgm:spPr/>
    </dgm:pt>
    <dgm:pt modelId="{874BE3CE-C306-4FF3-8058-C2856BB03D86}" type="pres">
      <dgm:prSet presAssocID="{92AC2B35-40FC-4133-835C-A3EC85BB04CD}" presName="sibTrans" presStyleLbl="node1" presStyleIdx="1" presStyleCnt="2"/>
      <dgm:spPr/>
    </dgm:pt>
  </dgm:ptLst>
  <dgm:cxnLst>
    <dgm:cxn modelId="{B8F88B23-8651-49E6-BE3A-D9EB1C275B12}" srcId="{9C623001-06FC-469E-A6C4-2BF78265D121}" destId="{7625C11E-2FD0-49A4-81FF-036C34E97D07}" srcOrd="0" destOrd="0" parTransId="{A1F76002-8EF7-4A92-9645-84A9BB42ABB6}" sibTransId="{43DC9110-E2A7-42D9-BD7A-821BE9C8E7FD}"/>
    <dgm:cxn modelId="{1FF53845-3444-49D4-A470-AB9D476B2980}" type="presOf" srcId="{92AC2B35-40FC-4133-835C-A3EC85BB04CD}" destId="{874BE3CE-C306-4FF3-8058-C2856BB03D86}" srcOrd="0" destOrd="0" presId="urn:microsoft.com/office/officeart/2005/8/layout/cycle1"/>
    <dgm:cxn modelId="{963DA648-1E30-4D6A-9E49-3243CBFA87A7}" type="presOf" srcId="{43DC9110-E2A7-42D9-BD7A-821BE9C8E7FD}" destId="{DE428596-9F9F-4FD5-B658-7AEF3899D130}" srcOrd="0" destOrd="0" presId="urn:microsoft.com/office/officeart/2005/8/layout/cycle1"/>
    <dgm:cxn modelId="{85B42071-097C-4280-A787-C500377FF302}" type="presOf" srcId="{9C623001-06FC-469E-A6C4-2BF78265D121}" destId="{C476AE30-5F76-4F2F-90F8-F8C017B7D1D8}" srcOrd="0" destOrd="0" presId="urn:microsoft.com/office/officeart/2005/8/layout/cycle1"/>
    <dgm:cxn modelId="{BEBCE289-A997-4142-8DE6-5317932C2C13}" type="presOf" srcId="{7625C11E-2FD0-49A4-81FF-036C34E97D07}" destId="{286628CF-D4B1-4390-9E86-90BB021974E7}" srcOrd="0" destOrd="0" presId="urn:microsoft.com/office/officeart/2005/8/layout/cycle1"/>
    <dgm:cxn modelId="{3606D4A5-3BD7-42DA-9320-CB3F69851D63}" srcId="{9C623001-06FC-469E-A6C4-2BF78265D121}" destId="{4159135C-C101-4696-9171-971F3D4D57DD}" srcOrd="1" destOrd="0" parTransId="{10F97C96-BFF1-4B9C-BE67-0805030C0BEC}" sibTransId="{92AC2B35-40FC-4133-835C-A3EC85BB04CD}"/>
    <dgm:cxn modelId="{B55F9BE7-B8F8-4F15-AEB1-33EE39749191}" type="presOf" srcId="{4159135C-C101-4696-9171-971F3D4D57DD}" destId="{AC47E8C8-5675-4681-9417-731F08427290}" srcOrd="0" destOrd="0" presId="urn:microsoft.com/office/officeart/2005/8/layout/cycle1"/>
    <dgm:cxn modelId="{AE3C6972-094C-44A3-8EF3-E01FAC2D579C}" type="presParOf" srcId="{C476AE30-5F76-4F2F-90F8-F8C017B7D1D8}" destId="{28734922-A47D-4587-AF8A-BDA61AF60CDD}" srcOrd="0" destOrd="0" presId="urn:microsoft.com/office/officeart/2005/8/layout/cycle1"/>
    <dgm:cxn modelId="{ACDFDE13-A0D3-41CA-B47F-CFE0C5B7340C}" type="presParOf" srcId="{C476AE30-5F76-4F2F-90F8-F8C017B7D1D8}" destId="{286628CF-D4B1-4390-9E86-90BB021974E7}" srcOrd="1" destOrd="0" presId="urn:microsoft.com/office/officeart/2005/8/layout/cycle1"/>
    <dgm:cxn modelId="{E9D6CDCA-276A-4083-B323-9DE5EF5642DF}" type="presParOf" srcId="{C476AE30-5F76-4F2F-90F8-F8C017B7D1D8}" destId="{DE428596-9F9F-4FD5-B658-7AEF3899D130}" srcOrd="2" destOrd="0" presId="urn:microsoft.com/office/officeart/2005/8/layout/cycle1"/>
    <dgm:cxn modelId="{1DD0C3C4-C0DC-43D9-89B2-60BC03DA1132}" type="presParOf" srcId="{C476AE30-5F76-4F2F-90F8-F8C017B7D1D8}" destId="{3D0B27F3-B5BB-4B2F-B2B5-6BFBF749C380}" srcOrd="3" destOrd="0" presId="urn:microsoft.com/office/officeart/2005/8/layout/cycle1"/>
    <dgm:cxn modelId="{E5543EB2-BDDA-4E55-88DF-AFE919397E19}" type="presParOf" srcId="{C476AE30-5F76-4F2F-90F8-F8C017B7D1D8}" destId="{AC47E8C8-5675-4681-9417-731F08427290}" srcOrd="4" destOrd="0" presId="urn:microsoft.com/office/officeart/2005/8/layout/cycle1"/>
    <dgm:cxn modelId="{41BB645C-95AC-4029-AC19-4D86859E702E}" type="presParOf" srcId="{C476AE30-5F76-4F2F-90F8-F8C017B7D1D8}" destId="{874BE3CE-C306-4FF3-8058-C2856BB03D86}" srcOrd="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B839D67-EDAF-41C2-9F35-1178B572518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4340FBB4-7134-46E9-A742-FF43335C31B4}">
      <dgm:prSet/>
      <dgm:spPr/>
      <dgm:t>
        <a:bodyPr/>
        <a:lstStyle/>
        <a:p>
          <a:r>
            <a:rPr lang="en-US"/>
            <a:t>1.) Tvrtka Golubica kupila je na burzi 200 dionica po cijeni 150,00 kn po dionici, izv.sa žr-rn.br.45</a:t>
          </a:r>
        </a:p>
      </dgm:t>
    </dgm:pt>
    <dgm:pt modelId="{F2CF08D0-24FE-416F-A1AC-10DA8BDDC0F4}" type="parTrans" cxnId="{EB3B46CA-3DD8-475C-9241-79FDCD694C0A}">
      <dgm:prSet/>
      <dgm:spPr/>
      <dgm:t>
        <a:bodyPr/>
        <a:lstStyle/>
        <a:p>
          <a:endParaRPr lang="en-US"/>
        </a:p>
      </dgm:t>
    </dgm:pt>
    <dgm:pt modelId="{5763ECC8-6F7A-4F5D-B01D-36F75E44EA9A}" type="sibTrans" cxnId="{EB3B46CA-3DD8-475C-9241-79FDCD694C0A}">
      <dgm:prSet/>
      <dgm:spPr/>
      <dgm:t>
        <a:bodyPr/>
        <a:lstStyle/>
        <a:p>
          <a:endParaRPr lang="en-US"/>
        </a:p>
      </dgm:t>
    </dgm:pt>
    <dgm:pt modelId="{D84EAD40-5B07-4931-A5F3-5C744F570552}">
      <dgm:prSet/>
      <dgm:spPr/>
      <dgm:t>
        <a:bodyPr/>
        <a:lstStyle/>
        <a:p>
          <a:r>
            <a:rPr lang="en-US"/>
            <a:t>2.) Tvrtka Golubica prodala je 100 dionica po cijeni 170,00 kn po dionici, izv.sa žr-rn.br.46</a:t>
          </a:r>
        </a:p>
      </dgm:t>
    </dgm:pt>
    <dgm:pt modelId="{5EEF8C6B-4F79-4B31-A99A-F38B32493C7D}" type="parTrans" cxnId="{784C5CCC-9C69-4AEA-88C7-60F2DA01830F}">
      <dgm:prSet/>
      <dgm:spPr/>
      <dgm:t>
        <a:bodyPr/>
        <a:lstStyle/>
        <a:p>
          <a:endParaRPr lang="en-US"/>
        </a:p>
      </dgm:t>
    </dgm:pt>
    <dgm:pt modelId="{BD2009C2-35E0-4098-BD43-7F65559EF0DE}" type="sibTrans" cxnId="{784C5CCC-9C69-4AEA-88C7-60F2DA01830F}">
      <dgm:prSet/>
      <dgm:spPr/>
      <dgm:t>
        <a:bodyPr/>
        <a:lstStyle/>
        <a:p>
          <a:endParaRPr lang="en-US"/>
        </a:p>
      </dgm:t>
    </dgm:pt>
    <dgm:pt modelId="{0A9D0A4E-965F-46CE-9759-1BDFE15EAF9E}">
      <dgm:prSet/>
      <dgm:spPr/>
      <dgm:t>
        <a:bodyPr/>
        <a:lstStyle/>
        <a:p>
          <a:r>
            <a:rPr lang="en-US"/>
            <a:t>3.) Tvrtka Golubica prodala je preostale dionice po cijeni 140,00 kn po dionici, izv.sa žr-rn.br.47</a:t>
          </a:r>
        </a:p>
      </dgm:t>
    </dgm:pt>
    <dgm:pt modelId="{94C72E6B-4AE9-4E6D-A6C0-7C744EEB81C1}" type="parTrans" cxnId="{4D40F428-D034-4CDD-8ED3-B9C8C8256E82}">
      <dgm:prSet/>
      <dgm:spPr/>
      <dgm:t>
        <a:bodyPr/>
        <a:lstStyle/>
        <a:p>
          <a:endParaRPr lang="en-US"/>
        </a:p>
      </dgm:t>
    </dgm:pt>
    <dgm:pt modelId="{3460C9A4-59BC-4FE0-B07C-BA782616E025}" type="sibTrans" cxnId="{4D40F428-D034-4CDD-8ED3-B9C8C8256E82}">
      <dgm:prSet/>
      <dgm:spPr/>
      <dgm:t>
        <a:bodyPr/>
        <a:lstStyle/>
        <a:p>
          <a:endParaRPr lang="en-US"/>
        </a:p>
      </dgm:t>
    </dgm:pt>
    <dgm:pt modelId="{8902E0A9-BF2C-4773-A929-E6812BC3826B}">
      <dgm:prSet/>
      <dgm:spPr/>
      <dgm:t>
        <a:bodyPr/>
        <a:lstStyle/>
        <a:p>
          <a:r>
            <a:rPr lang="en-US"/>
            <a:t>4.) Trošak brokera za transakciju prodaje dionica na burzi iznosi 780,00 kn i plaćen je sa žr-rn, izv.sa žr-rn.br.48.</a:t>
          </a:r>
        </a:p>
      </dgm:t>
    </dgm:pt>
    <dgm:pt modelId="{E831D5E8-B89C-47F7-91A6-ADBBB8A44047}" type="parTrans" cxnId="{ECB648FC-2D1E-455E-BB27-297D71F1902B}">
      <dgm:prSet/>
      <dgm:spPr/>
      <dgm:t>
        <a:bodyPr/>
        <a:lstStyle/>
        <a:p>
          <a:endParaRPr lang="en-US"/>
        </a:p>
      </dgm:t>
    </dgm:pt>
    <dgm:pt modelId="{879B1C9F-1570-4E09-A61F-C2ABCE30AEA6}" type="sibTrans" cxnId="{ECB648FC-2D1E-455E-BB27-297D71F1902B}">
      <dgm:prSet/>
      <dgm:spPr/>
      <dgm:t>
        <a:bodyPr/>
        <a:lstStyle/>
        <a:p>
          <a:endParaRPr lang="en-US"/>
        </a:p>
      </dgm:t>
    </dgm:pt>
    <dgm:pt modelId="{178BEDF7-C9F5-40B7-8A17-C455C21594B8}" type="pres">
      <dgm:prSet presAssocID="{8B839D67-EDAF-41C2-9F35-1178B5725180}" presName="root" presStyleCnt="0">
        <dgm:presLayoutVars>
          <dgm:dir/>
          <dgm:resizeHandles val="exact"/>
        </dgm:presLayoutVars>
      </dgm:prSet>
      <dgm:spPr/>
    </dgm:pt>
    <dgm:pt modelId="{652C97D7-2DD6-4AB6-8587-38E369E78970}" type="pres">
      <dgm:prSet presAssocID="{4340FBB4-7134-46E9-A742-FF43335C31B4}" presName="compNode" presStyleCnt="0"/>
      <dgm:spPr/>
    </dgm:pt>
    <dgm:pt modelId="{103836E3-EA98-4FAE-8943-9A297AB38FE6}" type="pres">
      <dgm:prSet presAssocID="{4340FBB4-7134-46E9-A742-FF43335C31B4}" presName="bgRect" presStyleLbl="bgShp" presStyleIdx="0" presStyleCnt="4"/>
      <dgm:spPr/>
    </dgm:pt>
    <dgm:pt modelId="{C773A7FB-7023-4BD1-8B58-DE7E9D8EF5E6}" type="pres">
      <dgm:prSet presAssocID="{4340FBB4-7134-46E9-A742-FF43335C31B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C46188A2-5AC8-4554-BDD5-A80FD550191B}" type="pres">
      <dgm:prSet presAssocID="{4340FBB4-7134-46E9-A742-FF43335C31B4}" presName="spaceRect" presStyleCnt="0"/>
      <dgm:spPr/>
    </dgm:pt>
    <dgm:pt modelId="{57EB430B-A537-43F1-9D17-96B2AE6E2095}" type="pres">
      <dgm:prSet presAssocID="{4340FBB4-7134-46E9-A742-FF43335C31B4}" presName="parTx" presStyleLbl="revTx" presStyleIdx="0" presStyleCnt="4">
        <dgm:presLayoutVars>
          <dgm:chMax val="0"/>
          <dgm:chPref val="0"/>
        </dgm:presLayoutVars>
      </dgm:prSet>
      <dgm:spPr/>
    </dgm:pt>
    <dgm:pt modelId="{614AA5DA-0BF8-4D3C-B50D-6A1094776E43}" type="pres">
      <dgm:prSet presAssocID="{5763ECC8-6F7A-4F5D-B01D-36F75E44EA9A}" presName="sibTrans" presStyleCnt="0"/>
      <dgm:spPr/>
    </dgm:pt>
    <dgm:pt modelId="{09F826A6-8F79-46FA-8257-AF87A9559C2E}" type="pres">
      <dgm:prSet presAssocID="{D84EAD40-5B07-4931-A5F3-5C744F570552}" presName="compNode" presStyleCnt="0"/>
      <dgm:spPr/>
    </dgm:pt>
    <dgm:pt modelId="{B4E8258B-547B-4940-AD30-B29BD61F833B}" type="pres">
      <dgm:prSet presAssocID="{D84EAD40-5B07-4931-A5F3-5C744F570552}" presName="bgRect" presStyleLbl="bgShp" presStyleIdx="1" presStyleCnt="4"/>
      <dgm:spPr/>
    </dgm:pt>
    <dgm:pt modelId="{DF617932-85BC-4EF6-BB6B-139BE8682E12}" type="pres">
      <dgm:prSet presAssocID="{D84EAD40-5B07-4931-A5F3-5C744F57055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rget Audience"/>
        </a:ext>
      </dgm:extLst>
    </dgm:pt>
    <dgm:pt modelId="{E4A789A7-3DFE-402D-A27E-C5C40AE03E32}" type="pres">
      <dgm:prSet presAssocID="{D84EAD40-5B07-4931-A5F3-5C744F570552}" presName="spaceRect" presStyleCnt="0"/>
      <dgm:spPr/>
    </dgm:pt>
    <dgm:pt modelId="{9739322B-6FEE-413D-A727-90296508C101}" type="pres">
      <dgm:prSet presAssocID="{D84EAD40-5B07-4931-A5F3-5C744F570552}" presName="parTx" presStyleLbl="revTx" presStyleIdx="1" presStyleCnt="4">
        <dgm:presLayoutVars>
          <dgm:chMax val="0"/>
          <dgm:chPref val="0"/>
        </dgm:presLayoutVars>
      </dgm:prSet>
      <dgm:spPr/>
    </dgm:pt>
    <dgm:pt modelId="{B05966DB-1226-46CE-A1B0-21E8E277ECD7}" type="pres">
      <dgm:prSet presAssocID="{BD2009C2-35E0-4098-BD43-7F65559EF0DE}" presName="sibTrans" presStyleCnt="0"/>
      <dgm:spPr/>
    </dgm:pt>
    <dgm:pt modelId="{F9CBE1C3-7A6E-4898-A1C0-4E4A0BDA6D10}" type="pres">
      <dgm:prSet presAssocID="{0A9D0A4E-965F-46CE-9759-1BDFE15EAF9E}" presName="compNode" presStyleCnt="0"/>
      <dgm:spPr/>
    </dgm:pt>
    <dgm:pt modelId="{A5AC0FA0-2D8B-4E94-9A1D-9E367D3613FB}" type="pres">
      <dgm:prSet presAssocID="{0A9D0A4E-965F-46CE-9759-1BDFE15EAF9E}" presName="bgRect" presStyleLbl="bgShp" presStyleIdx="2" presStyleCnt="4"/>
      <dgm:spPr/>
    </dgm:pt>
    <dgm:pt modelId="{94C2513C-A1CD-4EC6-85AD-0F0B1120C8A6}" type="pres">
      <dgm:prSet presAssocID="{0A9D0A4E-965F-46CE-9759-1BDFE15EAF9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F93C8C59-88AF-4777-BFC2-BB0CB250A4F4}" type="pres">
      <dgm:prSet presAssocID="{0A9D0A4E-965F-46CE-9759-1BDFE15EAF9E}" presName="spaceRect" presStyleCnt="0"/>
      <dgm:spPr/>
    </dgm:pt>
    <dgm:pt modelId="{EDCFC249-5901-4AD5-AFB8-FD0F20801FC6}" type="pres">
      <dgm:prSet presAssocID="{0A9D0A4E-965F-46CE-9759-1BDFE15EAF9E}" presName="parTx" presStyleLbl="revTx" presStyleIdx="2" presStyleCnt="4">
        <dgm:presLayoutVars>
          <dgm:chMax val="0"/>
          <dgm:chPref val="0"/>
        </dgm:presLayoutVars>
      </dgm:prSet>
      <dgm:spPr/>
    </dgm:pt>
    <dgm:pt modelId="{CC613E8F-86B7-4606-958F-A09CE1489BB7}" type="pres">
      <dgm:prSet presAssocID="{3460C9A4-59BC-4FE0-B07C-BA782616E025}" presName="sibTrans" presStyleCnt="0"/>
      <dgm:spPr/>
    </dgm:pt>
    <dgm:pt modelId="{C57C5DC0-8965-4FE6-A6CC-361C27D9254E}" type="pres">
      <dgm:prSet presAssocID="{8902E0A9-BF2C-4773-A929-E6812BC3826B}" presName="compNode" presStyleCnt="0"/>
      <dgm:spPr/>
    </dgm:pt>
    <dgm:pt modelId="{DAECEF23-046A-473C-A712-EE8D937B33A8}" type="pres">
      <dgm:prSet presAssocID="{8902E0A9-BF2C-4773-A929-E6812BC3826B}" presName="bgRect" presStyleLbl="bgShp" presStyleIdx="3" presStyleCnt="4"/>
      <dgm:spPr/>
    </dgm:pt>
    <dgm:pt modelId="{6117A5E1-B69B-4D5A-9EDB-4671F1DAF939}" type="pres">
      <dgm:prSet presAssocID="{8902E0A9-BF2C-4773-A929-E6812BC3826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604030CF-0264-4CF2-B865-1A73D49A416F}" type="pres">
      <dgm:prSet presAssocID="{8902E0A9-BF2C-4773-A929-E6812BC3826B}" presName="spaceRect" presStyleCnt="0"/>
      <dgm:spPr/>
    </dgm:pt>
    <dgm:pt modelId="{83043417-C23D-425E-B52F-CF4F42B9991F}" type="pres">
      <dgm:prSet presAssocID="{8902E0A9-BF2C-4773-A929-E6812BC3826B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94CDD805-5E1D-4F18-8157-69A2CE8D4421}" type="presOf" srcId="{D84EAD40-5B07-4931-A5F3-5C744F570552}" destId="{9739322B-6FEE-413D-A727-90296508C101}" srcOrd="0" destOrd="0" presId="urn:microsoft.com/office/officeart/2018/2/layout/IconVerticalSolidList"/>
    <dgm:cxn modelId="{4D40F428-D034-4CDD-8ED3-B9C8C8256E82}" srcId="{8B839D67-EDAF-41C2-9F35-1178B5725180}" destId="{0A9D0A4E-965F-46CE-9759-1BDFE15EAF9E}" srcOrd="2" destOrd="0" parTransId="{94C72E6B-4AE9-4E6D-A6C0-7C744EEB81C1}" sibTransId="{3460C9A4-59BC-4FE0-B07C-BA782616E025}"/>
    <dgm:cxn modelId="{8A163B51-214E-458D-888C-36E4AF4A8705}" type="presOf" srcId="{4340FBB4-7134-46E9-A742-FF43335C31B4}" destId="{57EB430B-A537-43F1-9D17-96B2AE6E2095}" srcOrd="0" destOrd="0" presId="urn:microsoft.com/office/officeart/2018/2/layout/IconVerticalSolidList"/>
    <dgm:cxn modelId="{5FC15D79-168E-482C-A896-E23B1D311FEA}" type="presOf" srcId="{8B839D67-EDAF-41C2-9F35-1178B5725180}" destId="{178BEDF7-C9F5-40B7-8A17-C455C21594B8}" srcOrd="0" destOrd="0" presId="urn:microsoft.com/office/officeart/2018/2/layout/IconVerticalSolidList"/>
    <dgm:cxn modelId="{EB3B46CA-3DD8-475C-9241-79FDCD694C0A}" srcId="{8B839D67-EDAF-41C2-9F35-1178B5725180}" destId="{4340FBB4-7134-46E9-A742-FF43335C31B4}" srcOrd="0" destOrd="0" parTransId="{F2CF08D0-24FE-416F-A1AC-10DA8BDDC0F4}" sibTransId="{5763ECC8-6F7A-4F5D-B01D-36F75E44EA9A}"/>
    <dgm:cxn modelId="{784C5CCC-9C69-4AEA-88C7-60F2DA01830F}" srcId="{8B839D67-EDAF-41C2-9F35-1178B5725180}" destId="{D84EAD40-5B07-4931-A5F3-5C744F570552}" srcOrd="1" destOrd="0" parTransId="{5EEF8C6B-4F79-4B31-A99A-F38B32493C7D}" sibTransId="{BD2009C2-35E0-4098-BD43-7F65559EF0DE}"/>
    <dgm:cxn modelId="{59EFF6DA-CD93-4A94-AC74-7E2D889DA9F9}" type="presOf" srcId="{0A9D0A4E-965F-46CE-9759-1BDFE15EAF9E}" destId="{EDCFC249-5901-4AD5-AFB8-FD0F20801FC6}" srcOrd="0" destOrd="0" presId="urn:microsoft.com/office/officeart/2018/2/layout/IconVerticalSolidList"/>
    <dgm:cxn modelId="{1B35B8F9-720B-4160-9BC3-0AC9675E31D6}" type="presOf" srcId="{8902E0A9-BF2C-4773-A929-E6812BC3826B}" destId="{83043417-C23D-425E-B52F-CF4F42B9991F}" srcOrd="0" destOrd="0" presId="urn:microsoft.com/office/officeart/2018/2/layout/IconVerticalSolidList"/>
    <dgm:cxn modelId="{ECB648FC-2D1E-455E-BB27-297D71F1902B}" srcId="{8B839D67-EDAF-41C2-9F35-1178B5725180}" destId="{8902E0A9-BF2C-4773-A929-E6812BC3826B}" srcOrd="3" destOrd="0" parTransId="{E831D5E8-B89C-47F7-91A6-ADBBB8A44047}" sibTransId="{879B1C9F-1570-4E09-A61F-C2ABCE30AEA6}"/>
    <dgm:cxn modelId="{14702091-5513-49F8-987A-7A914FF2C30F}" type="presParOf" srcId="{178BEDF7-C9F5-40B7-8A17-C455C21594B8}" destId="{652C97D7-2DD6-4AB6-8587-38E369E78970}" srcOrd="0" destOrd="0" presId="urn:microsoft.com/office/officeart/2018/2/layout/IconVerticalSolidList"/>
    <dgm:cxn modelId="{75A3903C-D7C3-4512-A382-32ECF06AFBDC}" type="presParOf" srcId="{652C97D7-2DD6-4AB6-8587-38E369E78970}" destId="{103836E3-EA98-4FAE-8943-9A297AB38FE6}" srcOrd="0" destOrd="0" presId="urn:microsoft.com/office/officeart/2018/2/layout/IconVerticalSolidList"/>
    <dgm:cxn modelId="{86D93FE6-0F4B-4649-87EC-A72328A0FCBB}" type="presParOf" srcId="{652C97D7-2DD6-4AB6-8587-38E369E78970}" destId="{C773A7FB-7023-4BD1-8B58-DE7E9D8EF5E6}" srcOrd="1" destOrd="0" presId="urn:microsoft.com/office/officeart/2018/2/layout/IconVerticalSolidList"/>
    <dgm:cxn modelId="{C1415645-874A-4F72-8556-5AD10C71D157}" type="presParOf" srcId="{652C97D7-2DD6-4AB6-8587-38E369E78970}" destId="{C46188A2-5AC8-4554-BDD5-A80FD550191B}" srcOrd="2" destOrd="0" presId="urn:microsoft.com/office/officeart/2018/2/layout/IconVerticalSolidList"/>
    <dgm:cxn modelId="{933FF672-16E0-42CB-B1E2-5591768BF8DD}" type="presParOf" srcId="{652C97D7-2DD6-4AB6-8587-38E369E78970}" destId="{57EB430B-A537-43F1-9D17-96B2AE6E2095}" srcOrd="3" destOrd="0" presId="urn:microsoft.com/office/officeart/2018/2/layout/IconVerticalSolidList"/>
    <dgm:cxn modelId="{220AD1AE-4AAA-4C4E-937F-F69741B273C0}" type="presParOf" srcId="{178BEDF7-C9F5-40B7-8A17-C455C21594B8}" destId="{614AA5DA-0BF8-4D3C-B50D-6A1094776E43}" srcOrd="1" destOrd="0" presId="urn:microsoft.com/office/officeart/2018/2/layout/IconVerticalSolidList"/>
    <dgm:cxn modelId="{F7D1AC82-7ACC-4635-B65B-A87FAEDDCE37}" type="presParOf" srcId="{178BEDF7-C9F5-40B7-8A17-C455C21594B8}" destId="{09F826A6-8F79-46FA-8257-AF87A9559C2E}" srcOrd="2" destOrd="0" presId="urn:microsoft.com/office/officeart/2018/2/layout/IconVerticalSolidList"/>
    <dgm:cxn modelId="{783D9DCA-BE43-4BAB-8E39-944BC4E7358E}" type="presParOf" srcId="{09F826A6-8F79-46FA-8257-AF87A9559C2E}" destId="{B4E8258B-547B-4940-AD30-B29BD61F833B}" srcOrd="0" destOrd="0" presId="urn:microsoft.com/office/officeart/2018/2/layout/IconVerticalSolidList"/>
    <dgm:cxn modelId="{88B02349-3AA7-4941-B80D-01BD4EEB6CF9}" type="presParOf" srcId="{09F826A6-8F79-46FA-8257-AF87A9559C2E}" destId="{DF617932-85BC-4EF6-BB6B-139BE8682E12}" srcOrd="1" destOrd="0" presId="urn:microsoft.com/office/officeart/2018/2/layout/IconVerticalSolidList"/>
    <dgm:cxn modelId="{9DC879A6-91FF-4123-9020-9FF1C9C7F92E}" type="presParOf" srcId="{09F826A6-8F79-46FA-8257-AF87A9559C2E}" destId="{E4A789A7-3DFE-402D-A27E-C5C40AE03E32}" srcOrd="2" destOrd="0" presId="urn:microsoft.com/office/officeart/2018/2/layout/IconVerticalSolidList"/>
    <dgm:cxn modelId="{11E476B4-CC99-4D05-B3BF-C278BB7731D6}" type="presParOf" srcId="{09F826A6-8F79-46FA-8257-AF87A9559C2E}" destId="{9739322B-6FEE-413D-A727-90296508C101}" srcOrd="3" destOrd="0" presId="urn:microsoft.com/office/officeart/2018/2/layout/IconVerticalSolidList"/>
    <dgm:cxn modelId="{0225398A-6678-4004-A2F8-74BB5A4F1DF3}" type="presParOf" srcId="{178BEDF7-C9F5-40B7-8A17-C455C21594B8}" destId="{B05966DB-1226-46CE-A1B0-21E8E277ECD7}" srcOrd="3" destOrd="0" presId="urn:microsoft.com/office/officeart/2018/2/layout/IconVerticalSolidList"/>
    <dgm:cxn modelId="{BD6C7AF7-49D7-410D-AE8D-61DB018FEC83}" type="presParOf" srcId="{178BEDF7-C9F5-40B7-8A17-C455C21594B8}" destId="{F9CBE1C3-7A6E-4898-A1C0-4E4A0BDA6D10}" srcOrd="4" destOrd="0" presId="urn:microsoft.com/office/officeart/2018/2/layout/IconVerticalSolidList"/>
    <dgm:cxn modelId="{343DC5D6-04DD-44E6-8E23-C988AEBFF4D5}" type="presParOf" srcId="{F9CBE1C3-7A6E-4898-A1C0-4E4A0BDA6D10}" destId="{A5AC0FA0-2D8B-4E94-9A1D-9E367D3613FB}" srcOrd="0" destOrd="0" presId="urn:microsoft.com/office/officeart/2018/2/layout/IconVerticalSolidList"/>
    <dgm:cxn modelId="{0CA7CA1C-A0BA-44A9-A4EF-CDD398DDE575}" type="presParOf" srcId="{F9CBE1C3-7A6E-4898-A1C0-4E4A0BDA6D10}" destId="{94C2513C-A1CD-4EC6-85AD-0F0B1120C8A6}" srcOrd="1" destOrd="0" presId="urn:microsoft.com/office/officeart/2018/2/layout/IconVerticalSolidList"/>
    <dgm:cxn modelId="{CCB64ED2-12B3-4A15-91E8-DBD82339923C}" type="presParOf" srcId="{F9CBE1C3-7A6E-4898-A1C0-4E4A0BDA6D10}" destId="{F93C8C59-88AF-4777-BFC2-BB0CB250A4F4}" srcOrd="2" destOrd="0" presId="urn:microsoft.com/office/officeart/2018/2/layout/IconVerticalSolidList"/>
    <dgm:cxn modelId="{37E78834-FBCB-470A-9EE9-881BACC51AEA}" type="presParOf" srcId="{F9CBE1C3-7A6E-4898-A1C0-4E4A0BDA6D10}" destId="{EDCFC249-5901-4AD5-AFB8-FD0F20801FC6}" srcOrd="3" destOrd="0" presId="urn:microsoft.com/office/officeart/2018/2/layout/IconVerticalSolidList"/>
    <dgm:cxn modelId="{13573E3A-9A09-49A5-BE2A-E3FEE692E929}" type="presParOf" srcId="{178BEDF7-C9F5-40B7-8A17-C455C21594B8}" destId="{CC613E8F-86B7-4606-958F-A09CE1489BB7}" srcOrd="5" destOrd="0" presId="urn:microsoft.com/office/officeart/2018/2/layout/IconVerticalSolidList"/>
    <dgm:cxn modelId="{D5ECA502-A9A1-42E0-B249-101DB4A93C0B}" type="presParOf" srcId="{178BEDF7-C9F5-40B7-8A17-C455C21594B8}" destId="{C57C5DC0-8965-4FE6-A6CC-361C27D9254E}" srcOrd="6" destOrd="0" presId="urn:microsoft.com/office/officeart/2018/2/layout/IconVerticalSolidList"/>
    <dgm:cxn modelId="{3B691708-0BCF-4548-9DC2-60A462FF9618}" type="presParOf" srcId="{C57C5DC0-8965-4FE6-A6CC-361C27D9254E}" destId="{DAECEF23-046A-473C-A712-EE8D937B33A8}" srcOrd="0" destOrd="0" presId="urn:microsoft.com/office/officeart/2018/2/layout/IconVerticalSolidList"/>
    <dgm:cxn modelId="{139C82A7-77AF-4C78-8304-07B55445393E}" type="presParOf" srcId="{C57C5DC0-8965-4FE6-A6CC-361C27D9254E}" destId="{6117A5E1-B69B-4D5A-9EDB-4671F1DAF939}" srcOrd="1" destOrd="0" presId="urn:microsoft.com/office/officeart/2018/2/layout/IconVerticalSolidList"/>
    <dgm:cxn modelId="{03D5B2E7-D880-4F79-BA0D-EC72CE9B27BE}" type="presParOf" srcId="{C57C5DC0-8965-4FE6-A6CC-361C27D9254E}" destId="{604030CF-0264-4CF2-B865-1A73D49A416F}" srcOrd="2" destOrd="0" presId="urn:microsoft.com/office/officeart/2018/2/layout/IconVerticalSolidList"/>
    <dgm:cxn modelId="{F2556588-4038-441E-B9D5-C9EC4E63A5F0}" type="presParOf" srcId="{C57C5DC0-8965-4FE6-A6CC-361C27D9254E}" destId="{83043417-C23D-425E-B52F-CF4F42B9991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04D7B5-D9DD-4A09-BF4E-BEF4186F70F4}">
      <dsp:nvSpPr>
        <dsp:cNvPr id="0" name=""/>
        <dsp:cNvSpPr/>
      </dsp:nvSpPr>
      <dsp:spPr>
        <a:xfrm>
          <a:off x="0" y="58373"/>
          <a:ext cx="5257800" cy="264069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Obrada novih sadržaja - rad s udžbenikom - zadatak analiza teksta metodom šest šešira</a:t>
          </a:r>
        </a:p>
      </dsp:txBody>
      <dsp:txXfrm>
        <a:off x="128908" y="187281"/>
        <a:ext cx="4999984" cy="2382874"/>
      </dsp:txXfrm>
    </dsp:sp>
    <dsp:sp modelId="{2187566F-F36C-4947-99CB-E754C6AC364E}">
      <dsp:nvSpPr>
        <dsp:cNvPr id="0" name=""/>
        <dsp:cNvSpPr/>
      </dsp:nvSpPr>
      <dsp:spPr>
        <a:xfrm>
          <a:off x="0" y="2805623"/>
          <a:ext cx="5257800" cy="264069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Ponavljanje novih sadržaja - kviz, zaokruživanje točnih odgovora </a:t>
          </a:r>
        </a:p>
      </dsp:txBody>
      <dsp:txXfrm>
        <a:off x="128908" y="2934531"/>
        <a:ext cx="4999984" cy="23828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0A92C6-52A0-4DF1-B3D6-44968DB479F5}">
      <dsp:nvSpPr>
        <dsp:cNvPr id="0" name=""/>
        <dsp:cNvSpPr/>
      </dsp:nvSpPr>
      <dsp:spPr>
        <a:xfrm>
          <a:off x="0" y="718"/>
          <a:ext cx="6513603" cy="16811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DFC81C-EA16-474F-AA35-375E32A11BAB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A48F9B-8455-466E-BD90-44FF32D589C9}">
      <dsp:nvSpPr>
        <dsp:cNvPr id="0" name=""/>
        <dsp:cNvSpPr/>
      </dsp:nvSpPr>
      <dsp:spPr>
        <a:xfrm>
          <a:off x="1941716" y="718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Nedostatak - </a:t>
          </a:r>
        </a:p>
      </dsp:txBody>
      <dsp:txXfrm>
        <a:off x="1941716" y="718"/>
        <a:ext cx="4571887" cy="1681139"/>
      </dsp:txXfrm>
    </dsp:sp>
    <dsp:sp modelId="{388296E2-BE35-4A73-B40D-CD5ADDEAD209}">
      <dsp:nvSpPr>
        <dsp:cNvPr id="0" name=""/>
        <dsp:cNvSpPr/>
      </dsp:nvSpPr>
      <dsp:spPr>
        <a:xfrm>
          <a:off x="0" y="2102143"/>
          <a:ext cx="6513603" cy="16811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AD9FCF-471D-4D9F-8D3B-A012BE2352E7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E5BD3F-B395-4265-9406-B1B39BED3046}">
      <dsp:nvSpPr>
        <dsp:cNvPr id="0" name=""/>
        <dsp:cNvSpPr/>
      </dsp:nvSpPr>
      <dsp:spPr>
        <a:xfrm>
          <a:off x="1941716" y="2102143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Rashod od prodaje dionica – ostvaruje se ako se dionice prodaju po cijeni nižoj od troška stjecanja</a:t>
          </a:r>
        </a:p>
      </dsp:txBody>
      <dsp:txXfrm>
        <a:off x="1941716" y="2102143"/>
        <a:ext cx="4571887" cy="1681139"/>
      </dsp:txXfrm>
    </dsp:sp>
    <dsp:sp modelId="{8C26E77C-B5A2-4521-8EB4-30D2C88E4243}">
      <dsp:nvSpPr>
        <dsp:cNvPr id="0" name=""/>
        <dsp:cNvSpPr/>
      </dsp:nvSpPr>
      <dsp:spPr>
        <a:xfrm>
          <a:off x="0" y="4203567"/>
          <a:ext cx="6513603" cy="16811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353D3F-2D18-4556-BCD7-71784A1C63DE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5E8A06-091B-4F62-AAD6-F267F0D4CFFF}">
      <dsp:nvSpPr>
        <dsp:cNvPr id="0" name=""/>
        <dsp:cNvSpPr/>
      </dsp:nvSpPr>
      <dsp:spPr>
        <a:xfrm>
          <a:off x="1941716" y="4203567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Konto 726</a:t>
          </a:r>
        </a:p>
      </dsp:txBody>
      <dsp:txXfrm>
        <a:off x="1941716" y="4203567"/>
        <a:ext cx="4571887" cy="16811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AC687D-D9B6-4C1E-966E-A3D76542592C}">
      <dsp:nvSpPr>
        <dsp:cNvPr id="0" name=""/>
        <dsp:cNvSpPr/>
      </dsp:nvSpPr>
      <dsp:spPr>
        <a:xfrm>
          <a:off x="0" y="71693"/>
          <a:ext cx="5257800" cy="127120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Poboljšati znanje- </a:t>
          </a:r>
        </a:p>
      </dsp:txBody>
      <dsp:txXfrm>
        <a:off x="62055" y="133748"/>
        <a:ext cx="5133690" cy="1147095"/>
      </dsp:txXfrm>
    </dsp:sp>
    <dsp:sp modelId="{69DE9630-DB3A-46BF-A1F2-BD821FEA7199}">
      <dsp:nvSpPr>
        <dsp:cNvPr id="0" name=""/>
        <dsp:cNvSpPr/>
      </dsp:nvSpPr>
      <dsp:spPr>
        <a:xfrm>
          <a:off x="0" y="1435058"/>
          <a:ext cx="5257800" cy="1271205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Dionice klasificiramo na: </a:t>
          </a:r>
        </a:p>
      </dsp:txBody>
      <dsp:txXfrm>
        <a:off x="62055" y="1497113"/>
        <a:ext cx="5133690" cy="1147095"/>
      </dsp:txXfrm>
    </dsp:sp>
    <dsp:sp modelId="{939E8D68-0393-4980-B98B-726EFCFAEA3A}">
      <dsp:nvSpPr>
        <dsp:cNvPr id="0" name=""/>
        <dsp:cNvSpPr/>
      </dsp:nvSpPr>
      <dsp:spPr>
        <a:xfrm>
          <a:off x="0" y="2798423"/>
          <a:ext cx="5257800" cy="1271205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- dionice namijenjene trgovanju</a:t>
          </a:r>
        </a:p>
      </dsp:txBody>
      <dsp:txXfrm>
        <a:off x="62055" y="2860478"/>
        <a:ext cx="5133690" cy="1147095"/>
      </dsp:txXfrm>
    </dsp:sp>
    <dsp:sp modelId="{AE8AE3C2-C705-4200-B941-D0D9A4DBA499}">
      <dsp:nvSpPr>
        <dsp:cNvPr id="0" name=""/>
        <dsp:cNvSpPr/>
      </dsp:nvSpPr>
      <dsp:spPr>
        <a:xfrm>
          <a:off x="0" y="4161789"/>
          <a:ext cx="5257800" cy="127120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- dionice raspoložive za prodaju</a:t>
          </a:r>
        </a:p>
      </dsp:txBody>
      <dsp:txXfrm>
        <a:off x="62055" y="4223844"/>
        <a:ext cx="5133690" cy="11470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6628CF-D4B1-4390-9E86-90BB021974E7}">
      <dsp:nvSpPr>
        <dsp:cNvPr id="0" name=""/>
        <dsp:cNvSpPr/>
      </dsp:nvSpPr>
      <dsp:spPr>
        <a:xfrm>
          <a:off x="3118658" y="1518655"/>
          <a:ext cx="1910506" cy="1910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Zaključujemo - </a:t>
          </a:r>
        </a:p>
      </dsp:txBody>
      <dsp:txXfrm>
        <a:off x="3118658" y="1518655"/>
        <a:ext cx="1910506" cy="1910506"/>
      </dsp:txXfrm>
    </dsp:sp>
    <dsp:sp modelId="{DE428596-9F9F-4FD5-B658-7AEF3899D130}">
      <dsp:nvSpPr>
        <dsp:cNvPr id="0" name=""/>
        <dsp:cNvSpPr/>
      </dsp:nvSpPr>
      <dsp:spPr>
        <a:xfrm>
          <a:off x="551693" y="511002"/>
          <a:ext cx="3925812" cy="3925812"/>
        </a:xfrm>
        <a:prstGeom prst="circularArrow">
          <a:avLst>
            <a:gd name="adj1" fmla="val 9490"/>
            <a:gd name="adj2" fmla="val 685587"/>
            <a:gd name="adj3" fmla="val 7847696"/>
            <a:gd name="adj4" fmla="val 2266717"/>
            <a:gd name="adj5" fmla="val 1107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47E8C8-5675-4681-9417-731F08427290}">
      <dsp:nvSpPr>
        <dsp:cNvPr id="0" name=""/>
        <dsp:cNvSpPr/>
      </dsp:nvSpPr>
      <dsp:spPr>
        <a:xfrm>
          <a:off x="34" y="1518655"/>
          <a:ext cx="1910506" cy="1910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Konto dionice 113</a:t>
          </a:r>
        </a:p>
      </dsp:txBody>
      <dsp:txXfrm>
        <a:off x="34" y="1518655"/>
        <a:ext cx="1910506" cy="1910506"/>
      </dsp:txXfrm>
    </dsp:sp>
    <dsp:sp modelId="{874BE3CE-C306-4FF3-8058-C2856BB03D86}">
      <dsp:nvSpPr>
        <dsp:cNvPr id="0" name=""/>
        <dsp:cNvSpPr/>
      </dsp:nvSpPr>
      <dsp:spPr>
        <a:xfrm>
          <a:off x="551693" y="511002"/>
          <a:ext cx="3925812" cy="3925812"/>
        </a:xfrm>
        <a:prstGeom prst="circularArrow">
          <a:avLst>
            <a:gd name="adj1" fmla="val 9490"/>
            <a:gd name="adj2" fmla="val 685587"/>
            <a:gd name="adj3" fmla="val 18647696"/>
            <a:gd name="adj4" fmla="val 13066717"/>
            <a:gd name="adj5" fmla="val 1107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3836E3-EA98-4FAE-8943-9A297AB38FE6}">
      <dsp:nvSpPr>
        <dsp:cNvPr id="0" name=""/>
        <dsp:cNvSpPr/>
      </dsp:nvSpPr>
      <dsp:spPr>
        <a:xfrm>
          <a:off x="0" y="2312"/>
          <a:ext cx="6269038" cy="117210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73A7FB-7023-4BD1-8B58-DE7E9D8EF5E6}">
      <dsp:nvSpPr>
        <dsp:cNvPr id="0" name=""/>
        <dsp:cNvSpPr/>
      </dsp:nvSpPr>
      <dsp:spPr>
        <a:xfrm>
          <a:off x="354561" y="266036"/>
          <a:ext cx="644657" cy="64465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EB430B-A537-43F1-9D17-96B2AE6E2095}">
      <dsp:nvSpPr>
        <dsp:cNvPr id="0" name=""/>
        <dsp:cNvSpPr/>
      </dsp:nvSpPr>
      <dsp:spPr>
        <a:xfrm>
          <a:off x="1353781" y="2312"/>
          <a:ext cx="4915256" cy="1172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048" tIns="124048" rIns="124048" bIns="12404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1.) Tvrtka Golubica kupila je na burzi 200 dionica po cijeni 150,00 kn po dionici, izv.sa žr-rn.br.45</a:t>
          </a:r>
        </a:p>
      </dsp:txBody>
      <dsp:txXfrm>
        <a:off x="1353781" y="2312"/>
        <a:ext cx="4915256" cy="1172105"/>
      </dsp:txXfrm>
    </dsp:sp>
    <dsp:sp modelId="{B4E8258B-547B-4940-AD30-B29BD61F833B}">
      <dsp:nvSpPr>
        <dsp:cNvPr id="0" name=""/>
        <dsp:cNvSpPr/>
      </dsp:nvSpPr>
      <dsp:spPr>
        <a:xfrm>
          <a:off x="0" y="1467444"/>
          <a:ext cx="6269038" cy="117210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617932-85BC-4EF6-BB6B-139BE8682E12}">
      <dsp:nvSpPr>
        <dsp:cNvPr id="0" name=""/>
        <dsp:cNvSpPr/>
      </dsp:nvSpPr>
      <dsp:spPr>
        <a:xfrm>
          <a:off x="354561" y="1731167"/>
          <a:ext cx="644657" cy="64465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39322B-6FEE-413D-A727-90296508C101}">
      <dsp:nvSpPr>
        <dsp:cNvPr id="0" name=""/>
        <dsp:cNvSpPr/>
      </dsp:nvSpPr>
      <dsp:spPr>
        <a:xfrm>
          <a:off x="1353781" y="1467444"/>
          <a:ext cx="4915256" cy="1172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048" tIns="124048" rIns="124048" bIns="12404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2.) Tvrtka Golubica prodala je 100 dionica po cijeni 170,00 kn po dionici, izv.sa žr-rn.br.46</a:t>
          </a:r>
        </a:p>
      </dsp:txBody>
      <dsp:txXfrm>
        <a:off x="1353781" y="1467444"/>
        <a:ext cx="4915256" cy="1172105"/>
      </dsp:txXfrm>
    </dsp:sp>
    <dsp:sp modelId="{A5AC0FA0-2D8B-4E94-9A1D-9E367D3613FB}">
      <dsp:nvSpPr>
        <dsp:cNvPr id="0" name=""/>
        <dsp:cNvSpPr/>
      </dsp:nvSpPr>
      <dsp:spPr>
        <a:xfrm>
          <a:off x="0" y="2932575"/>
          <a:ext cx="6269038" cy="117210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C2513C-A1CD-4EC6-85AD-0F0B1120C8A6}">
      <dsp:nvSpPr>
        <dsp:cNvPr id="0" name=""/>
        <dsp:cNvSpPr/>
      </dsp:nvSpPr>
      <dsp:spPr>
        <a:xfrm>
          <a:off x="354561" y="3196299"/>
          <a:ext cx="644657" cy="64465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CFC249-5901-4AD5-AFB8-FD0F20801FC6}">
      <dsp:nvSpPr>
        <dsp:cNvPr id="0" name=""/>
        <dsp:cNvSpPr/>
      </dsp:nvSpPr>
      <dsp:spPr>
        <a:xfrm>
          <a:off x="1353781" y="2932575"/>
          <a:ext cx="4915256" cy="1172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048" tIns="124048" rIns="124048" bIns="12404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3.) Tvrtka Golubica prodala je preostale dionice po cijeni 140,00 kn po dionici, izv.sa žr-rn.br.47</a:t>
          </a:r>
        </a:p>
      </dsp:txBody>
      <dsp:txXfrm>
        <a:off x="1353781" y="2932575"/>
        <a:ext cx="4915256" cy="1172105"/>
      </dsp:txXfrm>
    </dsp:sp>
    <dsp:sp modelId="{DAECEF23-046A-473C-A712-EE8D937B33A8}">
      <dsp:nvSpPr>
        <dsp:cNvPr id="0" name=""/>
        <dsp:cNvSpPr/>
      </dsp:nvSpPr>
      <dsp:spPr>
        <a:xfrm>
          <a:off x="0" y="4397707"/>
          <a:ext cx="6269038" cy="117210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17A5E1-B69B-4D5A-9EDB-4671F1DAF939}">
      <dsp:nvSpPr>
        <dsp:cNvPr id="0" name=""/>
        <dsp:cNvSpPr/>
      </dsp:nvSpPr>
      <dsp:spPr>
        <a:xfrm>
          <a:off x="354561" y="4661430"/>
          <a:ext cx="644657" cy="64465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043417-C23D-425E-B52F-CF4F42B9991F}">
      <dsp:nvSpPr>
        <dsp:cNvPr id="0" name=""/>
        <dsp:cNvSpPr/>
      </dsp:nvSpPr>
      <dsp:spPr>
        <a:xfrm>
          <a:off x="1353781" y="4397707"/>
          <a:ext cx="4915256" cy="1172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048" tIns="124048" rIns="124048" bIns="12404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4.) Trošak brokera za transakciju prodaje dionica na burzi iznosi 780,00 kn i plaćen je sa žr-rn, izv.sa žr-rn.br.48.</a:t>
          </a:r>
        </a:p>
      </dsp:txBody>
      <dsp:txXfrm>
        <a:off x="1353781" y="4397707"/>
        <a:ext cx="4915256" cy="11721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6410909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BDBDA5-6616-4C2C-8A36-B45D8E779C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23914" b="-5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>
                <a:cs typeface="Calibri Light"/>
              </a:rPr>
              <a:t>Ulaganje u vrijednosne papire</a:t>
            </a:r>
            <a:endParaRPr lang="en-US" sz="4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2000">
                <a:cs typeface="Calibri"/>
              </a:rPr>
              <a:t>DIONICE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D1D8088-559A-46A5-A801-CDF0B9476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3E2E96F-17F7-4C8C-BDF1-6BB90A0C1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2380868"/>
            <a:ext cx="11982332" cy="2087795"/>
            <a:chOff x="143163" y="5763486"/>
            <a:chExt cx="11982332" cy="73955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46BD00C-9313-4A22-94F7-3875A46C6D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EAF30D0-AA67-427C-9938-A2C8A9B5D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Logo&#10;&#10;Description automatically generated">
            <a:extLst>
              <a:ext uri="{FF2B5EF4-FFF2-40B4-BE49-F238E27FC236}">
                <a16:creationId xmlns:a16="http://schemas.microsoft.com/office/drawing/2014/main" id="{CDCAD6D2-A9C8-453C-BCD6-830528A20F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039" b="6067"/>
          <a:stretch/>
        </p:blipFill>
        <p:spPr>
          <a:xfrm>
            <a:off x="838200" y="704765"/>
            <a:ext cx="10628376" cy="544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72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B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6734F5-6CE8-4035-BF04-9C04E065E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41BA237D-E5AA-49A4-B412-7D279B78A6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172" r="2" b="2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0299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706278-F169-4669-BFE3-E85C2807F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37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F79B5B8B-F953-4CA6-BD96-5666C57319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098" b="-1"/>
          <a:stretch/>
        </p:blipFill>
        <p:spPr>
          <a:xfrm>
            <a:off x="545238" y="858525"/>
            <a:ext cx="7608304" cy="521190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75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48BEAC-2605-452D-A018-BE575BF7B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en-US" sz="4000" err="1">
                <a:solidFill>
                  <a:srgbClr val="FFFFFF"/>
                </a:solidFill>
                <a:cs typeface="Calibri Light"/>
              </a:rPr>
              <a:t>Metoda</a:t>
            </a:r>
            <a:r>
              <a:rPr lang="en-US" sz="400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4000" err="1">
                <a:solidFill>
                  <a:srgbClr val="FFFFFF"/>
                </a:solidFill>
                <a:cs typeface="Calibri Light"/>
              </a:rPr>
              <a:t>asocijacije</a:t>
            </a:r>
            <a:endParaRPr lang="en-US" sz="4000" err="1">
              <a:solidFill>
                <a:srgbClr val="FFFFFF"/>
              </a:solidFill>
            </a:endParaRP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15063-82B8-4EEB-8687-918986DEF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>
                <a:solidFill>
                  <a:srgbClr val="FEFFFF"/>
                </a:solidFill>
                <a:cs typeface="Calibri"/>
              </a:rPr>
              <a:t>Nakon svake slike zapišite asocijaciju na sliku</a:t>
            </a:r>
          </a:p>
          <a:p>
            <a:endParaRPr lang="en-US" sz="2400">
              <a:solidFill>
                <a:srgbClr val="FEFFFF"/>
              </a:solidFill>
              <a:cs typeface="Calibri"/>
            </a:endParaRPr>
          </a:p>
          <a:p>
            <a:r>
              <a:rPr lang="en-US" sz="2400">
                <a:solidFill>
                  <a:srgbClr val="FEFFFF"/>
                </a:solidFill>
                <a:cs typeface="Calibri"/>
              </a:rPr>
              <a:t>Od zapisanih pojmova, sastavite kratku priču</a:t>
            </a:r>
          </a:p>
          <a:p>
            <a:endParaRPr lang="en-US" sz="2400">
              <a:solidFill>
                <a:srgbClr val="FE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6166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D2DE72-B8B5-4697-99DD-728B05A96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 Light"/>
              </a:rPr>
              <a:t>Dionice I udjeli u investicijskim fondovima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62B01-252A-417A-8C27-67DC5592B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>
                <a:solidFill>
                  <a:srgbClr val="000000"/>
                </a:solidFill>
                <a:cs typeface="Calibri"/>
              </a:rPr>
              <a:t>Cilj nastavne jedinice: Objasniti dionice kao oblik kratkotrajne financijske imovine</a:t>
            </a:r>
          </a:p>
          <a:p>
            <a:endParaRPr lang="en-US" sz="2400">
              <a:solidFill>
                <a:srgbClr val="000000"/>
              </a:solidFill>
              <a:cs typeface="Calibri"/>
            </a:endParaRPr>
          </a:p>
          <a:p>
            <a:r>
              <a:rPr lang="en-US" sz="2400">
                <a:solidFill>
                  <a:srgbClr val="000000"/>
                </a:solidFill>
                <a:cs typeface="Calibri"/>
              </a:rPr>
              <a:t>Ishodi učenja:</a:t>
            </a:r>
          </a:p>
          <a:p>
            <a:r>
              <a:rPr lang="en-US" sz="2400">
                <a:solidFill>
                  <a:srgbClr val="000000"/>
                </a:solidFill>
                <a:cs typeface="Calibri"/>
              </a:rPr>
              <a:t>Objasniti pojam dionice kao oblik kratkotrajne financijske imovine</a:t>
            </a:r>
          </a:p>
          <a:p>
            <a:r>
              <a:rPr lang="en-US" sz="2400">
                <a:solidFill>
                  <a:srgbClr val="000000"/>
                </a:solidFill>
                <a:cs typeface="Calibri"/>
              </a:rPr>
              <a:t>Opisati prednosti vlasništva nad dionicama</a:t>
            </a:r>
          </a:p>
          <a:p>
            <a:r>
              <a:rPr lang="en-US" sz="2400">
                <a:solidFill>
                  <a:srgbClr val="000000"/>
                </a:solidFill>
                <a:cs typeface="Calibri"/>
              </a:rPr>
              <a:t>Prikazati evidenciju dionica na kontima glavne knjige</a:t>
            </a:r>
          </a:p>
          <a:p>
            <a:r>
              <a:rPr lang="en-US" sz="2400">
                <a:solidFill>
                  <a:srgbClr val="000000"/>
                </a:solidFill>
                <a:cs typeface="Calibri"/>
              </a:rPr>
              <a:t>Razlikovati uvjete ostvarenja prihoda/rashoda kod prodaje dionica</a:t>
            </a:r>
          </a:p>
        </p:txBody>
      </p:sp>
    </p:spTree>
    <p:extLst>
      <p:ext uri="{BB962C8B-B14F-4D97-AF65-F5344CB8AC3E}">
        <p14:creationId xmlns:p14="http://schemas.microsoft.com/office/powerpoint/2010/main" val="1486852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4549D-D40F-4B6C-9E4B-E6BEDF969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MEĐUPREDMETNE TEME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D49FD-EE54-4532-A81F-DA371EA0A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>
                <a:ea typeface="+mn-lt"/>
                <a:cs typeface="+mn-lt"/>
              </a:rPr>
              <a:t>ZDR B.5.1.A. Procjenjuje važnost razvijanja i unapređivanja komunikacijskih vještina i njihove primjene u svakodnevnome životu.</a:t>
            </a:r>
            <a:endParaRPr lang="en-US">
              <a:cs typeface="Calibri" panose="020F0502020204030204"/>
            </a:endParaRPr>
          </a:p>
          <a:p>
            <a:r>
              <a:rPr lang="en-US">
                <a:ea typeface="+mn-lt"/>
                <a:cs typeface="+mn-lt"/>
              </a:rPr>
              <a:t>OSR A.5.3. Razvija svoje potencijale.</a:t>
            </a:r>
            <a:endParaRPr lang="en-US"/>
          </a:p>
          <a:p>
            <a:r>
              <a:rPr lang="en-US">
                <a:ea typeface="+mn-lt"/>
                <a:cs typeface="+mn-lt"/>
              </a:rPr>
              <a:t>OSR A.5.4. Upravlja svojim obrazovnim i profesionalnim putem.</a:t>
            </a:r>
            <a:endParaRPr lang="en-US"/>
          </a:p>
          <a:p>
            <a:r>
              <a:rPr lang="en-US">
                <a:ea typeface="+mn-lt"/>
                <a:cs typeface="+mn-lt"/>
              </a:rPr>
              <a:t>OSR B.5.3. Preuzima odgovornost za svoje ponašanje.</a:t>
            </a:r>
            <a:endParaRPr lang="en-US"/>
          </a:p>
          <a:p>
            <a:r>
              <a:rPr lang="en-US">
                <a:ea typeface="+mn-lt"/>
                <a:cs typeface="+mn-lt"/>
              </a:rPr>
              <a:t>UKU A.4/5.2. Koristi različitim strategijama učenja i samostalno ih primjenjuje u ostvarivanju ciljeva učenja i rješavanju problema u svim područjima učenja.</a:t>
            </a:r>
            <a:endParaRPr lang="en-US"/>
          </a:p>
          <a:p>
            <a:r>
              <a:rPr lang="en-US">
                <a:ea typeface="+mn-lt"/>
                <a:cs typeface="+mn-lt"/>
              </a:rPr>
              <a:t>UKU A.4/5.4. Samostalno kritički promišlja i vrednuje ideje</a:t>
            </a:r>
            <a:endParaRPr lang="en-US"/>
          </a:p>
          <a:p>
            <a:r>
              <a:rPr lang="en-US">
                <a:ea typeface="+mn-lt"/>
                <a:cs typeface="+mn-lt"/>
              </a:rPr>
              <a:t>UKU B.4/5.2. Prati učinkovitost učenja i svoje napredovanje tijekom učenja.</a:t>
            </a:r>
            <a:endParaRPr lang="en-US"/>
          </a:p>
          <a:p>
            <a:r>
              <a:rPr lang="en-US">
                <a:ea typeface="+mn-lt"/>
                <a:cs typeface="+mn-lt"/>
              </a:rPr>
              <a:t>UKU B.4/5.4. Samovrednuje proces učenja i svoje rezultate, procjenjuje ostvareni napredak te na temelju toga planira buduće učenje.</a:t>
            </a:r>
            <a:endParaRPr lang="en-US"/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4549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F9B3F-4B30-4E35-90B5-258F3ED4D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45" y="621792"/>
            <a:ext cx="5181503" cy="5504688"/>
          </a:xfrm>
        </p:spPr>
        <p:txBody>
          <a:bodyPr>
            <a:normAutofit/>
          </a:bodyPr>
          <a:lstStyle/>
          <a:p>
            <a:r>
              <a:rPr lang="en-US" sz="4800">
                <a:cs typeface="Calibri Light"/>
              </a:rPr>
              <a:t>PLAN RADA:</a:t>
            </a:r>
            <a:endParaRPr lang="en-US" sz="4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56F8EA-3356-4455-9899-320874F6E4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A99B2D1-3CD7-4B01-87B2-08A4AB7BEF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729488"/>
              </p:ext>
            </p:extLst>
          </p:nvPr>
        </p:nvGraphicFramePr>
        <p:xfrm>
          <a:off x="6099048" y="621792"/>
          <a:ext cx="525780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8982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323740-31C0-41CD-98DE-88E5B4EF9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00000"/>
                </a:solidFill>
                <a:cs typeface="Calibri Light"/>
              </a:rPr>
              <a:t>ZADATAK: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Checkmark">
            <a:extLst>
              <a:ext uri="{FF2B5EF4-FFF2-40B4-BE49-F238E27FC236}">
                <a16:creationId xmlns:a16="http://schemas.microsoft.com/office/drawing/2014/main" id="{FD4A798F-63E7-48D7-B15D-CC639FF13A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08D0D-BE35-4B35-B6E1-1A6AEE2A0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>
                <a:solidFill>
                  <a:srgbClr val="000000"/>
                </a:solidFill>
                <a:cs typeface="Calibri"/>
              </a:rPr>
              <a:t>Cilj zadatka: Objasniti dionice kao oblik kratkotrajne financijske imovine I evidenciju istih na kontima</a:t>
            </a:r>
          </a:p>
          <a:p>
            <a:endParaRPr lang="en-US" sz="2000">
              <a:solidFill>
                <a:srgbClr val="000000"/>
              </a:solidFill>
              <a:cs typeface="Calibri"/>
            </a:endParaRPr>
          </a:p>
          <a:p>
            <a:r>
              <a:rPr lang="en-US" sz="2000">
                <a:solidFill>
                  <a:srgbClr val="000000"/>
                </a:solidFill>
                <a:cs typeface="Calibri"/>
              </a:rPr>
              <a:t>Učenici trebaju:</a:t>
            </a:r>
          </a:p>
          <a:p>
            <a:r>
              <a:rPr lang="en-US" sz="2000">
                <a:solidFill>
                  <a:srgbClr val="000000"/>
                </a:solidFill>
                <a:cs typeface="Calibri"/>
              </a:rPr>
              <a:t>Pročitati iz udžb.tekst na str.65.-67.pod nazivom Dionice I udjeli u investicijskim fondovima a zatim analizirati isti tekst metodom šest šešira</a:t>
            </a:r>
          </a:p>
        </p:txBody>
      </p:sp>
    </p:spTree>
    <p:extLst>
      <p:ext uri="{BB962C8B-B14F-4D97-AF65-F5344CB8AC3E}">
        <p14:creationId xmlns:p14="http://schemas.microsoft.com/office/powerpoint/2010/main" val="2674886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>
            <a:extLst>
              <a:ext uri="{FF2B5EF4-FFF2-40B4-BE49-F238E27FC236}">
                <a16:creationId xmlns:a16="http://schemas.microsoft.com/office/drawing/2014/main" id="{F9BB45BB-875C-46C4-8EB3-116E69547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8" y="643464"/>
            <a:ext cx="3969458" cy="5571072"/>
          </a:xfrm>
          <a:prstGeom prst="rect">
            <a:avLst/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8B3694B1-1312-4B28-814F-D678F40EC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883" y="806751"/>
            <a:ext cx="3616369" cy="5244498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7" name="Picture 7" descr="Diagram&#10;&#10;Description automatically generated">
            <a:extLst>
              <a:ext uri="{FF2B5EF4-FFF2-40B4-BE49-F238E27FC236}">
                <a16:creationId xmlns:a16="http://schemas.microsoft.com/office/drawing/2014/main" id="{D633D84A-5104-4CB5-8BA6-1E6C38E015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2" b="2147"/>
          <a:stretch/>
        </p:blipFill>
        <p:spPr>
          <a:xfrm>
            <a:off x="997061" y="973685"/>
            <a:ext cx="3262013" cy="491063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D129406-7638-4F06-A449-C61BF912F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58000" y="253548"/>
            <a:ext cx="6693368" cy="6102802"/>
          </a:xfrm>
          <a:prstGeom prst="rect">
            <a:avLst/>
          </a:prstGeom>
          <a:solidFill>
            <a:srgbClr val="AFABAB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438B6B-8A3E-44E0-AD0A-182D6718D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2632" y="749412"/>
            <a:ext cx="5712872" cy="51349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>
                <a:cs typeface="Calibri Light"/>
              </a:rPr>
              <a:t>6 šešira</a:t>
            </a:r>
            <a:br>
              <a:rPr lang="en-US" sz="6000">
                <a:cs typeface="Calibri Light"/>
              </a:rPr>
            </a:br>
            <a:endParaRPr lang="en-US" sz="600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3865502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FFA7AA-7CDA-4E3D-9E17-E6B4D583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 Light"/>
              </a:rPr>
              <a:t>Bijeli šešir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B6F25-5416-405F-A304-FEB8A8FC2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>
                <a:solidFill>
                  <a:srgbClr val="000000"/>
                </a:solidFill>
                <a:cs typeface="Calibri"/>
              </a:rPr>
              <a:t>Dionice - vrijednosni papiri koji dokazuju vlasništvo nad kapitalom uloženim u d.d.</a:t>
            </a:r>
          </a:p>
          <a:p>
            <a:endParaRPr lang="en-US" sz="2400">
              <a:solidFill>
                <a:srgbClr val="000000"/>
              </a:solidFill>
              <a:cs typeface="Calibri"/>
            </a:endParaRPr>
          </a:p>
          <a:p>
            <a:endParaRPr lang="en-US" sz="2400">
              <a:solidFill>
                <a:srgbClr val="000000"/>
              </a:solidFill>
              <a:cs typeface="Calibri"/>
            </a:endParaRPr>
          </a:p>
          <a:p>
            <a:r>
              <a:rPr lang="en-US" sz="2400">
                <a:solidFill>
                  <a:srgbClr val="000000"/>
                </a:solidFill>
                <a:cs typeface="Calibri"/>
              </a:rPr>
              <a:t>Fer vrijednost – naknada za dionice koja je trošak stjecanja dionice </a:t>
            </a:r>
          </a:p>
        </p:txBody>
      </p:sp>
    </p:spTree>
    <p:extLst>
      <p:ext uri="{BB962C8B-B14F-4D97-AF65-F5344CB8AC3E}">
        <p14:creationId xmlns:p14="http://schemas.microsoft.com/office/powerpoint/2010/main" val="4120126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4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2972DF-743A-4C03-91F0-29157D160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879" y="998002"/>
            <a:ext cx="3182940" cy="1471959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rgbClr val="FFFFFF"/>
                </a:solidFill>
                <a:cs typeface="Calibri Light"/>
              </a:rPr>
              <a:t>Domaća zadaća</a:t>
            </a: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9E80D-6A9A-41A4-A710-DB0654A8E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635" y="2546161"/>
            <a:ext cx="3200451" cy="29859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>
                <a:solidFill>
                  <a:srgbClr val="FEFFFF"/>
                </a:solidFill>
                <a:cs typeface="Calibri"/>
              </a:rPr>
              <a:t>r.bilježnica, str. 41. Zadatak 13</a:t>
            </a:r>
          </a:p>
          <a:p>
            <a:endParaRPr lang="en-US" sz="2400">
              <a:solidFill>
                <a:srgbClr val="FEFFFF"/>
              </a:solidFill>
              <a:cs typeface="Calibri"/>
            </a:endParaRPr>
          </a:p>
          <a:p>
            <a:pPr marL="0" indent="0">
              <a:buNone/>
            </a:pPr>
            <a:endParaRPr lang="en-US" sz="2400">
              <a:solidFill>
                <a:srgbClr val="FEFFFF"/>
              </a:solidFill>
              <a:cs typeface="Calibri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6AAB4EE-5667-4D1E-B5DE-DC23862246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443364"/>
              </p:ext>
            </p:extLst>
          </p:nvPr>
        </p:nvGraphicFramePr>
        <p:xfrm>
          <a:off x="5160893" y="643467"/>
          <a:ext cx="6213828" cy="4101893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1410988">
                  <a:extLst>
                    <a:ext uri="{9D8B030D-6E8A-4147-A177-3AD203B41FA5}">
                      <a16:colId xmlns:a16="http://schemas.microsoft.com/office/drawing/2014/main" val="3911233611"/>
                    </a:ext>
                  </a:extLst>
                </a:gridCol>
                <a:gridCol w="1430299">
                  <a:extLst>
                    <a:ext uri="{9D8B030D-6E8A-4147-A177-3AD203B41FA5}">
                      <a16:colId xmlns:a16="http://schemas.microsoft.com/office/drawing/2014/main" val="2111291284"/>
                    </a:ext>
                  </a:extLst>
                </a:gridCol>
                <a:gridCol w="997779">
                  <a:extLst>
                    <a:ext uri="{9D8B030D-6E8A-4147-A177-3AD203B41FA5}">
                      <a16:colId xmlns:a16="http://schemas.microsoft.com/office/drawing/2014/main" val="2618538989"/>
                    </a:ext>
                  </a:extLst>
                </a:gridCol>
                <a:gridCol w="1090415">
                  <a:extLst>
                    <a:ext uri="{9D8B030D-6E8A-4147-A177-3AD203B41FA5}">
                      <a16:colId xmlns:a16="http://schemas.microsoft.com/office/drawing/2014/main" val="3041967342"/>
                    </a:ext>
                  </a:extLst>
                </a:gridCol>
                <a:gridCol w="1284347">
                  <a:extLst>
                    <a:ext uri="{9D8B030D-6E8A-4147-A177-3AD203B41FA5}">
                      <a16:colId xmlns:a16="http://schemas.microsoft.com/office/drawing/2014/main" val="1136953209"/>
                    </a:ext>
                  </a:extLst>
                </a:gridCol>
              </a:tblGrid>
              <a:tr h="601223">
                <a:tc>
                  <a:txBody>
                    <a:bodyPr/>
                    <a:lstStyle/>
                    <a:p>
                      <a:r>
                        <a:rPr lang="en-US" sz="1200" b="1" cap="all" spc="60" err="1">
                          <a:solidFill>
                            <a:schemeClr val="tx1"/>
                          </a:solidFill>
                        </a:rPr>
                        <a:t>Br.promjene</a:t>
                      </a:r>
                    </a:p>
                  </a:txBody>
                  <a:tcPr marL="135194" marR="135194" marT="93941" marB="9394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cap="all" spc="60" err="1">
                          <a:solidFill>
                            <a:schemeClr val="tx1"/>
                          </a:solidFill>
                        </a:rPr>
                        <a:t>opis</a:t>
                      </a:r>
                    </a:p>
                  </a:txBody>
                  <a:tcPr marL="135194" marR="135194" marT="93941" marB="9394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cap="all" spc="60" err="1">
                          <a:solidFill>
                            <a:schemeClr val="tx1"/>
                          </a:solidFill>
                        </a:rPr>
                        <a:t>konto</a:t>
                      </a:r>
                    </a:p>
                  </a:txBody>
                  <a:tcPr marL="135194" marR="135194" marT="93941" marB="9394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cap="all" spc="60" err="1">
                          <a:solidFill>
                            <a:schemeClr val="tx1"/>
                          </a:solidFill>
                        </a:rPr>
                        <a:t>duguje</a:t>
                      </a:r>
                    </a:p>
                  </a:txBody>
                  <a:tcPr marL="135194" marR="135194" marT="93941" marB="9394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cap="all" spc="60" err="1">
                          <a:solidFill>
                            <a:schemeClr val="tx1"/>
                          </a:solidFill>
                        </a:rPr>
                        <a:t>potražuje</a:t>
                      </a:r>
                    </a:p>
                  </a:txBody>
                  <a:tcPr marL="135194" marR="135194" marT="93941" marB="9394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9447119"/>
                  </a:ext>
                </a:extLst>
              </a:tr>
              <a:tr h="700134">
                <a:tc>
                  <a:txBody>
                    <a:bodyPr/>
                    <a:lstStyle/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1.</a:t>
                      </a:r>
                    </a:p>
                  </a:txBody>
                  <a:tcPr marL="135194" marR="135194" marT="67598" marB="93941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cap="none" spc="0" err="1">
                          <a:solidFill>
                            <a:schemeClr val="tx1"/>
                          </a:solidFill>
                        </a:rPr>
                        <a:t>Potraž.od</a:t>
                      </a:r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cap="none" spc="0" err="1">
                          <a:solidFill>
                            <a:schemeClr val="tx1"/>
                          </a:solidFill>
                        </a:rPr>
                        <a:t>kupaca</a:t>
                      </a:r>
                    </a:p>
                  </a:txBody>
                  <a:tcPr marL="135194" marR="135194" marT="67598" marB="939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120</a:t>
                      </a:r>
                    </a:p>
                  </a:txBody>
                  <a:tcPr marL="135194" marR="135194" marT="67598" marB="939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42 000,00</a:t>
                      </a:r>
                    </a:p>
                  </a:txBody>
                  <a:tcPr marL="135194" marR="135194" marT="67598" marB="939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35194" marR="135194" marT="67598" marB="939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3831647"/>
                  </a:ext>
                </a:extLst>
              </a:tr>
              <a:tr h="700134">
                <a:tc>
                  <a:txBody>
                    <a:bodyPr/>
                    <a:lstStyle/>
                    <a:p>
                      <a:endParaRPr lang="en-US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35194" marR="135194" marT="67598" marB="939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cap="none" spc="0" err="1">
                          <a:solidFill>
                            <a:schemeClr val="tx1"/>
                          </a:solidFill>
                        </a:rPr>
                        <a:t>Obveza</a:t>
                      </a:r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 za PDV</a:t>
                      </a:r>
                    </a:p>
                  </a:txBody>
                  <a:tcPr marL="135194" marR="135194" marT="67598" marB="939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281</a:t>
                      </a:r>
                    </a:p>
                  </a:txBody>
                  <a:tcPr marL="135194" marR="135194" marT="67598" marB="939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35194" marR="135194" marT="67598" marB="939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8 400,00</a:t>
                      </a:r>
                    </a:p>
                  </a:txBody>
                  <a:tcPr marL="135194" marR="135194" marT="67598" marB="939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462341"/>
                  </a:ext>
                </a:extLst>
              </a:tr>
              <a:tr h="700134">
                <a:tc>
                  <a:txBody>
                    <a:bodyPr/>
                    <a:lstStyle/>
                    <a:p>
                      <a:endParaRPr lang="en-US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35194" marR="135194" marT="67598" marB="93941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cap="none" spc="0" err="1">
                          <a:solidFill>
                            <a:schemeClr val="tx1"/>
                          </a:solidFill>
                        </a:rPr>
                        <a:t>Prihod</a:t>
                      </a:r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 od </a:t>
                      </a:r>
                      <a:r>
                        <a:rPr lang="en-US" sz="1600" cap="none" spc="0" err="1">
                          <a:solidFill>
                            <a:schemeClr val="tx1"/>
                          </a:solidFill>
                        </a:rPr>
                        <a:t>prodaje</a:t>
                      </a:r>
                    </a:p>
                  </a:txBody>
                  <a:tcPr marL="135194" marR="135194" marT="67598" marB="939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751</a:t>
                      </a:r>
                    </a:p>
                  </a:txBody>
                  <a:tcPr marL="135194" marR="135194" marT="67598" marB="939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35194" marR="135194" marT="67598" marB="939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33 600,00</a:t>
                      </a:r>
                    </a:p>
                  </a:txBody>
                  <a:tcPr marL="135194" marR="135194" marT="67598" marB="939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6796657"/>
                  </a:ext>
                </a:extLst>
              </a:tr>
              <a:tr h="700134">
                <a:tc>
                  <a:txBody>
                    <a:bodyPr/>
                    <a:lstStyle/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2.</a:t>
                      </a:r>
                    </a:p>
                  </a:txBody>
                  <a:tcPr marL="135194" marR="135194" marT="67598" marB="939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Proizvodi u </a:t>
                      </a:r>
                      <a:r>
                        <a:rPr lang="en-US" sz="1600" cap="none" spc="0" err="1">
                          <a:solidFill>
                            <a:schemeClr val="tx1"/>
                          </a:solidFill>
                        </a:rPr>
                        <a:t>skladištu</a:t>
                      </a:r>
                    </a:p>
                  </a:txBody>
                  <a:tcPr marL="135194" marR="135194" marT="67598" marB="939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630</a:t>
                      </a:r>
                    </a:p>
                  </a:txBody>
                  <a:tcPr marL="135194" marR="135194" marT="67598" marB="939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35194" marR="135194" marT="67598" marB="939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26 520,00</a:t>
                      </a:r>
                    </a:p>
                  </a:txBody>
                  <a:tcPr marL="135194" marR="135194" marT="67598" marB="939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363905"/>
                  </a:ext>
                </a:extLst>
              </a:tr>
              <a:tr h="700134">
                <a:tc>
                  <a:txBody>
                    <a:bodyPr/>
                    <a:lstStyle/>
                    <a:p>
                      <a:endParaRPr lang="en-US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35194" marR="135194" marT="67598" marB="93941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cap="none" spc="0" err="1">
                          <a:solidFill>
                            <a:schemeClr val="tx1"/>
                          </a:solidFill>
                        </a:rPr>
                        <a:t>Trošak</a:t>
                      </a:r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cap="none" spc="0" err="1">
                          <a:solidFill>
                            <a:schemeClr val="tx1"/>
                          </a:solidFill>
                        </a:rPr>
                        <a:t>nabave</a:t>
                      </a:r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</a:txBody>
                  <a:tcPr marL="135194" marR="135194" marT="67598" marB="939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700</a:t>
                      </a:r>
                    </a:p>
                  </a:txBody>
                  <a:tcPr marL="135194" marR="135194" marT="67598" marB="939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26 520,00</a:t>
                      </a:r>
                    </a:p>
                  </a:txBody>
                  <a:tcPr marL="135194" marR="135194" marT="67598" marB="939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35194" marR="135194" marT="67598" marB="939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42868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66243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33EBBF-C716-4442-BD06-4BD0DAEA0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5400">
                <a:cs typeface="Calibri Light"/>
              </a:rPr>
              <a:t>Žuti šešir</a:t>
            </a:r>
            <a:endParaRPr lang="en-US" sz="54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FD41E-B80E-4627-AAA5-7B8E474FE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>
                <a:cs typeface="Calibri"/>
              </a:rPr>
              <a:t>Prednosti –</a:t>
            </a:r>
            <a:endParaRPr lang="en-US" sz="2400"/>
          </a:p>
          <a:p>
            <a:r>
              <a:rPr lang="en-US" sz="2400">
                <a:cs typeface="Calibri"/>
              </a:rPr>
              <a:t> dionice daju pravo vlasništva nad kapitalom uloženim u d.d.</a:t>
            </a:r>
            <a:endParaRPr lang="en-US" sz="2400"/>
          </a:p>
          <a:p>
            <a:r>
              <a:rPr lang="en-US" sz="2400">
                <a:cs typeface="Calibri"/>
              </a:rPr>
              <a:t>Osiguravaju udjel u rezultatu poslovanje u obliku DIVIDENDE</a:t>
            </a:r>
          </a:p>
          <a:p>
            <a:r>
              <a:rPr lang="en-US" sz="2400">
                <a:cs typeface="Calibri"/>
              </a:rPr>
              <a:t>Daju pravo sudjelovanja u tijelima uprave d.d.</a:t>
            </a:r>
          </a:p>
          <a:p>
            <a:endParaRPr lang="en-US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56703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267552-359B-4116-8C33-F98ECEDD8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 Light"/>
              </a:rPr>
              <a:t>Crni šešir</a:t>
            </a: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3EBE2E7-D74A-489C-8BEC-E25BC6F3CB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7470648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87604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E1ED15-93E6-4D2F-B4FE-4D9C1C32A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US" sz="6600">
                <a:solidFill>
                  <a:srgbClr val="FF0000"/>
                </a:solidFill>
                <a:cs typeface="Calibri Light"/>
              </a:rPr>
              <a:t>Crveni šešir</a:t>
            </a:r>
            <a:endParaRPr lang="en-US" sz="6600">
              <a:solidFill>
                <a:srgbClr val="FF0000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09EBC-C645-4739-ADB9-23134B082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>
                <a:cs typeface="Calibri"/>
              </a:rPr>
              <a:t>Prednosti -</a:t>
            </a:r>
          </a:p>
          <a:p>
            <a:r>
              <a:rPr lang="en-US" sz="2400">
                <a:cs typeface="Calibri"/>
              </a:rPr>
              <a:t>Ukoliko se dionice prodaju po cijeni većoj od troška stjecanja, ostvaruje se prihod od prodaje dionica</a:t>
            </a:r>
          </a:p>
          <a:p>
            <a:r>
              <a:rPr lang="en-US" sz="2400">
                <a:cs typeface="Calibri"/>
              </a:rPr>
              <a:t>Konto 7796</a:t>
            </a:r>
          </a:p>
        </p:txBody>
      </p:sp>
    </p:spTree>
    <p:extLst>
      <p:ext uri="{BB962C8B-B14F-4D97-AF65-F5344CB8AC3E}">
        <p14:creationId xmlns:p14="http://schemas.microsoft.com/office/powerpoint/2010/main" val="1301260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18B6B-2C58-4327-A4D4-AB90DF48E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45" y="621792"/>
            <a:ext cx="5181503" cy="5504688"/>
          </a:xfrm>
        </p:spPr>
        <p:txBody>
          <a:bodyPr>
            <a:normAutofit/>
          </a:bodyPr>
          <a:lstStyle/>
          <a:p>
            <a:r>
              <a:rPr lang="en-US" sz="4800">
                <a:solidFill>
                  <a:schemeClr val="accent6"/>
                </a:solidFill>
                <a:cs typeface="Calibri Light"/>
              </a:rPr>
              <a:t>Zeleni šešir</a:t>
            </a:r>
            <a:endParaRPr lang="en-US" sz="4800">
              <a:solidFill>
                <a:schemeClr val="accent6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56F8EA-3356-4455-9899-320874F6E4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91FCCF3-293F-48DF-8FB6-DD368EF6F9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1804211"/>
              </p:ext>
            </p:extLst>
          </p:nvPr>
        </p:nvGraphicFramePr>
        <p:xfrm>
          <a:off x="6099048" y="621792"/>
          <a:ext cx="525780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63908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7">
            <a:extLst>
              <a:ext uri="{FF2B5EF4-FFF2-40B4-BE49-F238E27FC236}">
                <a16:creationId xmlns:a16="http://schemas.microsoft.com/office/drawing/2014/main" id="{457D4A72-F4F1-498A-B083-59E8C50B7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9">
            <a:extLst>
              <a:ext uri="{FF2B5EF4-FFF2-40B4-BE49-F238E27FC236}">
                <a16:creationId xmlns:a16="http://schemas.microsoft.com/office/drawing/2014/main" id="{C7FF3303-6FC3-4637-A201-B4CCC1C99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063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D2A032-1DCD-48DB-9B53-78703B1BA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23236"/>
            <a:ext cx="3659777" cy="2820908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cs typeface="Calibri Light"/>
              </a:rPr>
              <a:t>Plavi šešir</a:t>
            </a:r>
            <a:endParaRPr lang="en-US" sz="4000">
              <a:solidFill>
                <a:srgbClr val="FFFFFF"/>
              </a:solidFill>
            </a:endParaRPr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E1B9D574-227A-4FD9-B79F-BB27A69E2A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7317462"/>
              </p:ext>
            </p:extLst>
          </p:nvPr>
        </p:nvGraphicFramePr>
        <p:xfrm>
          <a:off x="6355080" y="955653"/>
          <a:ext cx="5029200" cy="494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978226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7E55DD-1546-48CD-95A3-EE2122FE4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Plavi šešir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BB5B45B-E383-4D3D-97FE-3E7C7D7E1E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8088587"/>
              </p:ext>
            </p:extLst>
          </p:nvPr>
        </p:nvGraphicFramePr>
        <p:xfrm>
          <a:off x="392185" y="2427541"/>
          <a:ext cx="11352533" cy="3997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6955">
                  <a:extLst>
                    <a:ext uri="{9D8B030D-6E8A-4147-A177-3AD203B41FA5}">
                      <a16:colId xmlns:a16="http://schemas.microsoft.com/office/drawing/2014/main" val="2765951642"/>
                    </a:ext>
                  </a:extLst>
                </a:gridCol>
                <a:gridCol w="2525558">
                  <a:extLst>
                    <a:ext uri="{9D8B030D-6E8A-4147-A177-3AD203B41FA5}">
                      <a16:colId xmlns:a16="http://schemas.microsoft.com/office/drawing/2014/main" val="2200222830"/>
                    </a:ext>
                  </a:extLst>
                </a:gridCol>
                <a:gridCol w="1606110">
                  <a:extLst>
                    <a:ext uri="{9D8B030D-6E8A-4147-A177-3AD203B41FA5}">
                      <a16:colId xmlns:a16="http://schemas.microsoft.com/office/drawing/2014/main" val="409993611"/>
                    </a:ext>
                  </a:extLst>
                </a:gridCol>
                <a:gridCol w="2406955">
                  <a:extLst>
                    <a:ext uri="{9D8B030D-6E8A-4147-A177-3AD203B41FA5}">
                      <a16:colId xmlns:a16="http://schemas.microsoft.com/office/drawing/2014/main" val="4283481755"/>
                    </a:ext>
                  </a:extLst>
                </a:gridCol>
                <a:gridCol w="2406955">
                  <a:extLst>
                    <a:ext uri="{9D8B030D-6E8A-4147-A177-3AD203B41FA5}">
                      <a16:colId xmlns:a16="http://schemas.microsoft.com/office/drawing/2014/main" val="2844818852"/>
                    </a:ext>
                  </a:extLst>
                </a:gridCol>
              </a:tblGrid>
              <a:tr h="460461">
                <a:tc>
                  <a:txBody>
                    <a:bodyPr/>
                    <a:lstStyle/>
                    <a:p>
                      <a:r>
                        <a:rPr lang="en-US" sz="2100"/>
                        <a:t>Br.promjene</a:t>
                      </a:r>
                    </a:p>
                  </a:txBody>
                  <a:tcPr marL="104650" marR="104650" marT="52325" marB="52325"/>
                </a:tc>
                <a:tc>
                  <a:txBody>
                    <a:bodyPr/>
                    <a:lstStyle/>
                    <a:p>
                      <a:r>
                        <a:rPr lang="en-US" sz="2100"/>
                        <a:t>Opis</a:t>
                      </a:r>
                    </a:p>
                  </a:txBody>
                  <a:tcPr marL="104650" marR="104650" marT="52325" marB="52325"/>
                </a:tc>
                <a:tc>
                  <a:txBody>
                    <a:bodyPr/>
                    <a:lstStyle/>
                    <a:p>
                      <a:r>
                        <a:rPr lang="en-US" sz="2100"/>
                        <a:t>Konto</a:t>
                      </a:r>
                    </a:p>
                  </a:txBody>
                  <a:tcPr marL="104650" marR="104650" marT="52325" marB="52325"/>
                </a:tc>
                <a:tc>
                  <a:txBody>
                    <a:bodyPr/>
                    <a:lstStyle/>
                    <a:p>
                      <a:r>
                        <a:rPr lang="en-US" sz="2100"/>
                        <a:t>Duguje</a:t>
                      </a:r>
                    </a:p>
                  </a:txBody>
                  <a:tcPr marL="104650" marR="104650" marT="52325" marB="52325"/>
                </a:tc>
                <a:tc>
                  <a:txBody>
                    <a:bodyPr/>
                    <a:lstStyle/>
                    <a:p>
                      <a:r>
                        <a:rPr lang="en-US" sz="2100"/>
                        <a:t>Potražuje</a:t>
                      </a:r>
                    </a:p>
                  </a:txBody>
                  <a:tcPr marL="104650" marR="104650" marT="52325" marB="52325"/>
                </a:tc>
                <a:extLst>
                  <a:ext uri="{0D108BD9-81ED-4DB2-BD59-A6C34878D82A}">
                    <a16:rowId xmlns:a16="http://schemas.microsoft.com/office/drawing/2014/main" val="2905449442"/>
                  </a:ext>
                </a:extLst>
              </a:tr>
              <a:tr h="460461">
                <a:tc>
                  <a:txBody>
                    <a:bodyPr/>
                    <a:lstStyle/>
                    <a:p>
                      <a:r>
                        <a:rPr lang="en-US" sz="2100"/>
                        <a:t>  1)</a:t>
                      </a:r>
                    </a:p>
                  </a:txBody>
                  <a:tcPr marL="104650" marR="104650" marT="52325" marB="52325"/>
                </a:tc>
                <a:tc>
                  <a:txBody>
                    <a:bodyPr/>
                    <a:lstStyle/>
                    <a:p>
                      <a:r>
                        <a:rPr lang="en-US" sz="2100"/>
                        <a:t>dionice</a:t>
                      </a:r>
                    </a:p>
                  </a:txBody>
                  <a:tcPr marL="104650" marR="104650" marT="52325" marB="52325"/>
                </a:tc>
                <a:tc>
                  <a:txBody>
                    <a:bodyPr/>
                    <a:lstStyle/>
                    <a:p>
                      <a:r>
                        <a:rPr lang="en-US" sz="2100"/>
                        <a:t>113</a:t>
                      </a:r>
                    </a:p>
                  </a:txBody>
                  <a:tcPr marL="104650" marR="104650" marT="52325" marB="52325"/>
                </a:tc>
                <a:tc>
                  <a:txBody>
                    <a:bodyPr/>
                    <a:lstStyle/>
                    <a:p>
                      <a:r>
                        <a:rPr lang="en-US" sz="2100"/>
                        <a:t>800 000,00</a:t>
                      </a:r>
                    </a:p>
                  </a:txBody>
                  <a:tcPr marL="104650" marR="104650" marT="52325" marB="52325"/>
                </a:tc>
                <a:tc>
                  <a:txBody>
                    <a:bodyPr/>
                    <a:lstStyle/>
                    <a:p>
                      <a:endParaRPr lang="en-US" sz="2100"/>
                    </a:p>
                  </a:txBody>
                  <a:tcPr marL="104650" marR="104650" marT="52325" marB="52325"/>
                </a:tc>
                <a:extLst>
                  <a:ext uri="{0D108BD9-81ED-4DB2-BD59-A6C34878D82A}">
                    <a16:rowId xmlns:a16="http://schemas.microsoft.com/office/drawing/2014/main" val="2017461001"/>
                  </a:ext>
                </a:extLst>
              </a:tr>
              <a:tr h="460461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2100"/>
                    </a:p>
                  </a:txBody>
                  <a:tcPr marL="104650" marR="104650" marT="52325" marB="52325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100"/>
                        <a:t>žiroračun</a:t>
                      </a:r>
                    </a:p>
                  </a:txBody>
                  <a:tcPr marL="104650" marR="104650" marT="52325" marB="52325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100"/>
                        <a:t>1000</a:t>
                      </a:r>
                    </a:p>
                  </a:txBody>
                  <a:tcPr marL="104650" marR="104650" marT="52325" marB="52325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2100"/>
                    </a:p>
                  </a:txBody>
                  <a:tcPr marL="104650" marR="104650" marT="52325" marB="52325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100"/>
                        <a:t>800 000,00</a:t>
                      </a:r>
                    </a:p>
                  </a:txBody>
                  <a:tcPr marL="104650" marR="104650" marT="52325" marB="52325"/>
                </a:tc>
                <a:extLst>
                  <a:ext uri="{0D108BD9-81ED-4DB2-BD59-A6C34878D82A}">
                    <a16:rowId xmlns:a16="http://schemas.microsoft.com/office/drawing/2014/main" val="4004860411"/>
                  </a:ext>
                </a:extLst>
              </a:tr>
              <a:tr h="460461">
                <a:tc gridSpan="5">
                  <a:txBody>
                    <a:bodyPr/>
                    <a:lstStyle/>
                    <a:p>
                      <a:r>
                        <a:rPr lang="en-US" sz="2100"/>
                        <a:t>Kupili smo dionice, izvadak sa žiroračuna br.35</a:t>
                      </a:r>
                    </a:p>
                  </a:txBody>
                  <a:tcPr marL="104650" marR="104650" marT="52325" marB="523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3868947"/>
                  </a:ext>
                </a:extLst>
              </a:tr>
              <a:tr h="460461">
                <a:tc>
                  <a:txBody>
                    <a:bodyPr/>
                    <a:lstStyle/>
                    <a:p>
                      <a:r>
                        <a:rPr lang="en-US" sz="2100"/>
                        <a:t>  2)</a:t>
                      </a:r>
                    </a:p>
                  </a:txBody>
                  <a:tcPr marL="104650" marR="104650" marT="52325" marB="52325"/>
                </a:tc>
                <a:tc>
                  <a:txBody>
                    <a:bodyPr/>
                    <a:lstStyle/>
                    <a:p>
                      <a:r>
                        <a:rPr lang="en-US" sz="2100"/>
                        <a:t>žiroračun</a:t>
                      </a:r>
                    </a:p>
                  </a:txBody>
                  <a:tcPr marL="104650" marR="104650" marT="52325" marB="52325"/>
                </a:tc>
                <a:tc>
                  <a:txBody>
                    <a:bodyPr/>
                    <a:lstStyle/>
                    <a:p>
                      <a:r>
                        <a:rPr lang="en-US" sz="2100"/>
                        <a:t>1000</a:t>
                      </a:r>
                    </a:p>
                  </a:txBody>
                  <a:tcPr marL="104650" marR="104650" marT="52325" marB="52325"/>
                </a:tc>
                <a:tc>
                  <a:txBody>
                    <a:bodyPr/>
                    <a:lstStyle/>
                    <a:p>
                      <a:r>
                        <a:rPr lang="en-US" sz="2100"/>
                        <a:t>690 000,00</a:t>
                      </a:r>
                    </a:p>
                  </a:txBody>
                  <a:tcPr marL="104650" marR="104650" marT="52325" marB="52325"/>
                </a:tc>
                <a:tc>
                  <a:txBody>
                    <a:bodyPr/>
                    <a:lstStyle/>
                    <a:p>
                      <a:endParaRPr lang="en-US" sz="2100"/>
                    </a:p>
                  </a:txBody>
                  <a:tcPr marL="104650" marR="104650" marT="52325" marB="52325"/>
                </a:tc>
                <a:extLst>
                  <a:ext uri="{0D108BD9-81ED-4DB2-BD59-A6C34878D82A}">
                    <a16:rowId xmlns:a16="http://schemas.microsoft.com/office/drawing/2014/main" val="2236027929"/>
                  </a:ext>
                </a:extLst>
              </a:tr>
              <a:tr h="460461">
                <a:tc>
                  <a:txBody>
                    <a:bodyPr/>
                    <a:lstStyle/>
                    <a:p>
                      <a:endParaRPr lang="en-US" sz="2100"/>
                    </a:p>
                  </a:txBody>
                  <a:tcPr marL="104650" marR="104650" marT="52325" marB="52325"/>
                </a:tc>
                <a:tc>
                  <a:txBody>
                    <a:bodyPr/>
                    <a:lstStyle/>
                    <a:p>
                      <a:r>
                        <a:rPr lang="en-US" sz="2100"/>
                        <a:t>dionice</a:t>
                      </a:r>
                    </a:p>
                  </a:txBody>
                  <a:tcPr marL="104650" marR="104650" marT="52325" marB="52325"/>
                </a:tc>
                <a:tc>
                  <a:txBody>
                    <a:bodyPr/>
                    <a:lstStyle/>
                    <a:p>
                      <a:r>
                        <a:rPr lang="en-US" sz="2100"/>
                        <a:t>113</a:t>
                      </a:r>
                    </a:p>
                  </a:txBody>
                  <a:tcPr marL="104650" marR="104650" marT="52325" marB="52325"/>
                </a:tc>
                <a:tc>
                  <a:txBody>
                    <a:bodyPr/>
                    <a:lstStyle/>
                    <a:p>
                      <a:endParaRPr lang="en-US" sz="2100"/>
                    </a:p>
                  </a:txBody>
                  <a:tcPr marL="104650" marR="104650" marT="52325" marB="52325"/>
                </a:tc>
                <a:tc>
                  <a:txBody>
                    <a:bodyPr/>
                    <a:lstStyle/>
                    <a:p>
                      <a:r>
                        <a:rPr lang="en-US" sz="2100"/>
                        <a:t>600 000,00</a:t>
                      </a:r>
                    </a:p>
                  </a:txBody>
                  <a:tcPr marL="104650" marR="104650" marT="52325" marB="52325"/>
                </a:tc>
                <a:extLst>
                  <a:ext uri="{0D108BD9-81ED-4DB2-BD59-A6C34878D82A}">
                    <a16:rowId xmlns:a16="http://schemas.microsoft.com/office/drawing/2014/main" val="4242210282"/>
                  </a:ext>
                </a:extLst>
              </a:tr>
              <a:tr h="774412">
                <a:tc>
                  <a:txBody>
                    <a:bodyPr/>
                    <a:lstStyle/>
                    <a:p>
                      <a:endParaRPr lang="en-US" sz="2100"/>
                    </a:p>
                  </a:txBody>
                  <a:tcPr marL="104650" marR="104650" marT="52325" marB="52325"/>
                </a:tc>
                <a:tc>
                  <a:txBody>
                    <a:bodyPr/>
                    <a:lstStyle/>
                    <a:p>
                      <a:r>
                        <a:rPr lang="en-US" sz="2100"/>
                        <a:t>Prihod od prodaje d.</a:t>
                      </a:r>
                    </a:p>
                  </a:txBody>
                  <a:tcPr marL="104650" marR="104650" marT="52325" marB="52325"/>
                </a:tc>
                <a:tc>
                  <a:txBody>
                    <a:bodyPr/>
                    <a:lstStyle/>
                    <a:p>
                      <a:r>
                        <a:rPr lang="en-US" sz="2100"/>
                        <a:t>7796</a:t>
                      </a:r>
                    </a:p>
                  </a:txBody>
                  <a:tcPr marL="104650" marR="104650" marT="52325" marB="52325"/>
                </a:tc>
                <a:tc>
                  <a:txBody>
                    <a:bodyPr/>
                    <a:lstStyle/>
                    <a:p>
                      <a:endParaRPr lang="en-US" sz="2100"/>
                    </a:p>
                  </a:txBody>
                  <a:tcPr marL="104650" marR="104650" marT="52325" marB="52325"/>
                </a:tc>
                <a:tc>
                  <a:txBody>
                    <a:bodyPr/>
                    <a:lstStyle/>
                    <a:p>
                      <a:r>
                        <a:rPr lang="en-US" sz="2100"/>
                        <a:t>90 000,00</a:t>
                      </a:r>
                    </a:p>
                  </a:txBody>
                  <a:tcPr marL="104650" marR="104650" marT="52325" marB="52325"/>
                </a:tc>
                <a:extLst>
                  <a:ext uri="{0D108BD9-81ED-4DB2-BD59-A6C34878D82A}">
                    <a16:rowId xmlns:a16="http://schemas.microsoft.com/office/drawing/2014/main" val="4063800400"/>
                  </a:ext>
                </a:extLst>
              </a:tr>
              <a:tr h="460461">
                <a:tc gridSpan="5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100"/>
                        <a:t>Prodali smo dionice po većoj cijeni od kupovne</a:t>
                      </a:r>
                    </a:p>
                  </a:txBody>
                  <a:tcPr marL="104650" marR="104650" marT="52325" marB="523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34558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49212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802518-34F8-462B-8A2F-C83FC2D70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184" y="174032"/>
            <a:ext cx="10175631" cy="1111843"/>
          </a:xfrm>
        </p:spPr>
        <p:txBody>
          <a:bodyPr anchor="ctr">
            <a:normAutofit/>
          </a:bodyPr>
          <a:lstStyle/>
          <a:p>
            <a:pPr algn="ctr"/>
            <a:endParaRPr lang="en-US" sz="400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96E71A5-C6C7-44B1-A2BC-5F8496F2D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184" y="1459907"/>
            <a:ext cx="10175630" cy="767904"/>
          </a:xfrm>
        </p:spPr>
        <p:txBody>
          <a:bodyPr anchor="ctr">
            <a:normAutofit/>
          </a:bodyPr>
          <a:lstStyle/>
          <a:p>
            <a:pPr algn="ctr"/>
            <a:endParaRPr lang="en-US" sz="2000"/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2788065B-AA07-4BA4-AD8E-E96217500D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1221861"/>
              </p:ext>
            </p:extLst>
          </p:nvPr>
        </p:nvGraphicFramePr>
        <p:xfrm>
          <a:off x="835154" y="2552409"/>
          <a:ext cx="10515598" cy="3604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3047">
                  <a:extLst>
                    <a:ext uri="{9D8B030D-6E8A-4147-A177-3AD203B41FA5}">
                      <a16:colId xmlns:a16="http://schemas.microsoft.com/office/drawing/2014/main" val="1925267703"/>
                    </a:ext>
                  </a:extLst>
                </a:gridCol>
                <a:gridCol w="2253047">
                  <a:extLst>
                    <a:ext uri="{9D8B030D-6E8A-4147-A177-3AD203B41FA5}">
                      <a16:colId xmlns:a16="http://schemas.microsoft.com/office/drawing/2014/main" val="2404712155"/>
                    </a:ext>
                  </a:extLst>
                </a:gridCol>
                <a:gridCol w="1503410">
                  <a:extLst>
                    <a:ext uri="{9D8B030D-6E8A-4147-A177-3AD203B41FA5}">
                      <a16:colId xmlns:a16="http://schemas.microsoft.com/office/drawing/2014/main" val="2948240794"/>
                    </a:ext>
                  </a:extLst>
                </a:gridCol>
                <a:gridCol w="2253047">
                  <a:extLst>
                    <a:ext uri="{9D8B030D-6E8A-4147-A177-3AD203B41FA5}">
                      <a16:colId xmlns:a16="http://schemas.microsoft.com/office/drawing/2014/main" val="2479126125"/>
                    </a:ext>
                  </a:extLst>
                </a:gridCol>
                <a:gridCol w="2253047">
                  <a:extLst>
                    <a:ext uri="{9D8B030D-6E8A-4147-A177-3AD203B41FA5}">
                      <a16:colId xmlns:a16="http://schemas.microsoft.com/office/drawing/2014/main" val="3923573717"/>
                    </a:ext>
                  </a:extLst>
                </a:gridCol>
              </a:tblGrid>
              <a:tr h="431018">
                <a:tc>
                  <a:txBody>
                    <a:bodyPr/>
                    <a:lstStyle/>
                    <a:p>
                      <a:r>
                        <a:rPr lang="en-US" sz="1900"/>
                        <a:t>Br.promjene</a:t>
                      </a:r>
                    </a:p>
                  </a:txBody>
                  <a:tcPr marL="97959" marR="97959" marT="48979" marB="48979"/>
                </a:tc>
                <a:tc>
                  <a:txBody>
                    <a:bodyPr/>
                    <a:lstStyle/>
                    <a:p>
                      <a:r>
                        <a:rPr lang="en-US" sz="1900"/>
                        <a:t>Opis</a:t>
                      </a:r>
                    </a:p>
                  </a:txBody>
                  <a:tcPr marL="97959" marR="97959" marT="48979" marB="48979"/>
                </a:tc>
                <a:tc>
                  <a:txBody>
                    <a:bodyPr/>
                    <a:lstStyle/>
                    <a:p>
                      <a:r>
                        <a:rPr lang="en-US" sz="1900"/>
                        <a:t>Konto</a:t>
                      </a:r>
                    </a:p>
                  </a:txBody>
                  <a:tcPr marL="97959" marR="97959" marT="48979" marB="48979"/>
                </a:tc>
                <a:tc>
                  <a:txBody>
                    <a:bodyPr/>
                    <a:lstStyle/>
                    <a:p>
                      <a:r>
                        <a:rPr lang="en-US" sz="1900"/>
                        <a:t>Duguje</a:t>
                      </a:r>
                    </a:p>
                  </a:txBody>
                  <a:tcPr marL="97959" marR="97959" marT="48979" marB="48979"/>
                </a:tc>
                <a:tc>
                  <a:txBody>
                    <a:bodyPr/>
                    <a:lstStyle/>
                    <a:p>
                      <a:r>
                        <a:rPr lang="en-US" sz="1900"/>
                        <a:t>Potražuje</a:t>
                      </a:r>
                    </a:p>
                  </a:txBody>
                  <a:tcPr marL="97959" marR="97959" marT="48979" marB="48979"/>
                </a:tc>
                <a:extLst>
                  <a:ext uri="{0D108BD9-81ED-4DB2-BD59-A6C34878D82A}">
                    <a16:rowId xmlns:a16="http://schemas.microsoft.com/office/drawing/2014/main" val="2313852193"/>
                  </a:ext>
                </a:extLst>
              </a:tr>
              <a:tr h="431018">
                <a:tc>
                  <a:txBody>
                    <a:bodyPr/>
                    <a:lstStyle/>
                    <a:p>
                      <a:r>
                        <a:rPr lang="en-US" sz="1900"/>
                        <a:t>3)</a:t>
                      </a:r>
                    </a:p>
                  </a:txBody>
                  <a:tcPr marL="97959" marR="97959" marT="48979" marB="48979"/>
                </a:tc>
                <a:tc>
                  <a:txBody>
                    <a:bodyPr/>
                    <a:lstStyle/>
                    <a:p>
                      <a:r>
                        <a:rPr lang="en-US" sz="1900"/>
                        <a:t>Žiroračun </a:t>
                      </a:r>
                    </a:p>
                  </a:txBody>
                  <a:tcPr marL="97959" marR="97959" marT="48979" marB="48979"/>
                </a:tc>
                <a:tc>
                  <a:txBody>
                    <a:bodyPr/>
                    <a:lstStyle/>
                    <a:p>
                      <a:r>
                        <a:rPr lang="en-US" sz="1900"/>
                        <a:t>1000</a:t>
                      </a:r>
                    </a:p>
                  </a:txBody>
                  <a:tcPr marL="97959" marR="97959" marT="48979" marB="48979"/>
                </a:tc>
                <a:tc>
                  <a:txBody>
                    <a:bodyPr/>
                    <a:lstStyle/>
                    <a:p>
                      <a:r>
                        <a:rPr lang="en-US" sz="1900"/>
                        <a:t>190 000,00</a:t>
                      </a:r>
                    </a:p>
                  </a:txBody>
                  <a:tcPr marL="97959" marR="97959" marT="48979" marB="48979"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7959" marR="97959" marT="48979" marB="48979"/>
                </a:tc>
                <a:extLst>
                  <a:ext uri="{0D108BD9-81ED-4DB2-BD59-A6C34878D82A}">
                    <a16:rowId xmlns:a16="http://schemas.microsoft.com/office/drawing/2014/main" val="1653766871"/>
                  </a:ext>
                </a:extLst>
              </a:tr>
              <a:tr h="431018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7959" marR="97959" marT="48979" marB="48979"/>
                </a:tc>
                <a:tc>
                  <a:txBody>
                    <a:bodyPr/>
                    <a:lstStyle/>
                    <a:p>
                      <a:r>
                        <a:rPr lang="en-US" sz="1900"/>
                        <a:t>Dionice </a:t>
                      </a:r>
                    </a:p>
                  </a:txBody>
                  <a:tcPr marL="97959" marR="97959" marT="48979" marB="48979"/>
                </a:tc>
                <a:tc>
                  <a:txBody>
                    <a:bodyPr/>
                    <a:lstStyle/>
                    <a:p>
                      <a:r>
                        <a:rPr lang="en-US" sz="1900"/>
                        <a:t>113</a:t>
                      </a:r>
                    </a:p>
                  </a:txBody>
                  <a:tcPr marL="97959" marR="97959" marT="48979" marB="48979"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7959" marR="97959" marT="48979" marB="48979"/>
                </a:tc>
                <a:tc>
                  <a:txBody>
                    <a:bodyPr/>
                    <a:lstStyle/>
                    <a:p>
                      <a:r>
                        <a:rPr lang="en-US" sz="1900"/>
                        <a:t>200 000,00</a:t>
                      </a:r>
                    </a:p>
                  </a:txBody>
                  <a:tcPr marL="97959" marR="97959" marT="48979" marB="48979"/>
                </a:tc>
                <a:extLst>
                  <a:ext uri="{0D108BD9-81ED-4DB2-BD59-A6C34878D82A}">
                    <a16:rowId xmlns:a16="http://schemas.microsoft.com/office/drawing/2014/main" val="4162932362"/>
                  </a:ext>
                </a:extLst>
              </a:tr>
              <a:tr h="724894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7959" marR="97959" marT="48979" marB="48979"/>
                </a:tc>
                <a:tc>
                  <a:txBody>
                    <a:bodyPr/>
                    <a:lstStyle/>
                    <a:p>
                      <a:r>
                        <a:rPr lang="en-US" sz="1900"/>
                        <a:t>Rashod od prodaje dionica</a:t>
                      </a:r>
                    </a:p>
                  </a:txBody>
                  <a:tcPr marL="97959" marR="97959" marT="48979" marB="48979"/>
                </a:tc>
                <a:tc>
                  <a:txBody>
                    <a:bodyPr/>
                    <a:lstStyle/>
                    <a:p>
                      <a:r>
                        <a:rPr lang="en-US" sz="1900"/>
                        <a:t>726</a:t>
                      </a:r>
                    </a:p>
                  </a:txBody>
                  <a:tcPr marL="97959" marR="97959" marT="48979" marB="48979"/>
                </a:tc>
                <a:tc>
                  <a:txBody>
                    <a:bodyPr/>
                    <a:lstStyle/>
                    <a:p>
                      <a:r>
                        <a:rPr lang="en-US" sz="1900"/>
                        <a:t>10 000,00</a:t>
                      </a:r>
                    </a:p>
                  </a:txBody>
                  <a:tcPr marL="97959" marR="97959" marT="48979" marB="48979"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7959" marR="97959" marT="48979" marB="48979"/>
                </a:tc>
                <a:extLst>
                  <a:ext uri="{0D108BD9-81ED-4DB2-BD59-A6C34878D82A}">
                    <a16:rowId xmlns:a16="http://schemas.microsoft.com/office/drawing/2014/main" val="521697185"/>
                  </a:ext>
                </a:extLst>
              </a:tr>
              <a:tr h="431018">
                <a:tc gridSpan="5">
                  <a:txBody>
                    <a:bodyPr/>
                    <a:lstStyle/>
                    <a:p>
                      <a:r>
                        <a:rPr lang="en-US" sz="1900"/>
                        <a:t>Prodali smo dionice npo nižoj vrijednosti od kupovne</a:t>
                      </a:r>
                    </a:p>
                  </a:txBody>
                  <a:tcPr marL="97959" marR="97959" marT="48979" marB="48979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7496313"/>
                  </a:ext>
                </a:extLst>
              </a:tr>
              <a:tr h="724894">
                <a:tc>
                  <a:txBody>
                    <a:bodyPr/>
                    <a:lstStyle/>
                    <a:p>
                      <a:r>
                        <a:rPr lang="en-US" sz="1900"/>
                        <a:t>4)</a:t>
                      </a:r>
                    </a:p>
                  </a:txBody>
                  <a:tcPr marL="97959" marR="97959" marT="48979" marB="48979"/>
                </a:tc>
                <a:tc>
                  <a:txBody>
                    <a:bodyPr/>
                    <a:lstStyle/>
                    <a:p>
                      <a:r>
                        <a:rPr lang="en-US" sz="1900"/>
                        <a:t>Usluge posredovanja</a:t>
                      </a:r>
                    </a:p>
                  </a:txBody>
                  <a:tcPr marL="97959" marR="97959" marT="48979" marB="48979"/>
                </a:tc>
                <a:tc>
                  <a:txBody>
                    <a:bodyPr/>
                    <a:lstStyle/>
                    <a:p>
                      <a:r>
                        <a:rPr lang="en-US" sz="1900"/>
                        <a:t>4190</a:t>
                      </a:r>
                    </a:p>
                  </a:txBody>
                  <a:tcPr marL="97959" marR="97959" marT="48979" marB="48979"/>
                </a:tc>
                <a:tc>
                  <a:txBody>
                    <a:bodyPr/>
                    <a:lstStyle/>
                    <a:p>
                      <a:r>
                        <a:rPr lang="en-US" sz="1900"/>
                        <a:t>3 500,00</a:t>
                      </a:r>
                    </a:p>
                  </a:txBody>
                  <a:tcPr marL="97959" marR="97959" marT="48979" marB="48979"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7959" marR="97959" marT="48979" marB="48979"/>
                </a:tc>
                <a:extLst>
                  <a:ext uri="{0D108BD9-81ED-4DB2-BD59-A6C34878D82A}">
                    <a16:rowId xmlns:a16="http://schemas.microsoft.com/office/drawing/2014/main" val="2637135928"/>
                  </a:ext>
                </a:extLst>
              </a:tr>
              <a:tr h="431018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7959" marR="97959" marT="48979" marB="48979"/>
                </a:tc>
                <a:tc>
                  <a:txBody>
                    <a:bodyPr/>
                    <a:lstStyle/>
                    <a:p>
                      <a:r>
                        <a:rPr lang="en-US" sz="1900"/>
                        <a:t>Žiroračun </a:t>
                      </a:r>
                    </a:p>
                  </a:txBody>
                  <a:tcPr marL="97959" marR="97959" marT="48979" marB="48979"/>
                </a:tc>
                <a:tc>
                  <a:txBody>
                    <a:bodyPr/>
                    <a:lstStyle/>
                    <a:p>
                      <a:r>
                        <a:rPr lang="en-US" sz="1900"/>
                        <a:t>1000</a:t>
                      </a:r>
                    </a:p>
                  </a:txBody>
                  <a:tcPr marL="97959" marR="97959" marT="48979" marB="48979"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7959" marR="97959" marT="48979" marB="48979"/>
                </a:tc>
                <a:tc>
                  <a:txBody>
                    <a:bodyPr/>
                    <a:lstStyle/>
                    <a:p>
                      <a:r>
                        <a:rPr lang="en-US" sz="1900"/>
                        <a:t>3 500,00 </a:t>
                      </a:r>
                    </a:p>
                  </a:txBody>
                  <a:tcPr marL="97959" marR="97959" marT="48979" marB="48979"/>
                </a:tc>
                <a:extLst>
                  <a:ext uri="{0D108BD9-81ED-4DB2-BD59-A6C34878D82A}">
                    <a16:rowId xmlns:a16="http://schemas.microsoft.com/office/drawing/2014/main" val="2947375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00201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F16469-0216-45F7-BDFD-4F043D990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00000"/>
                </a:solidFill>
                <a:cs typeface="Calibri Light"/>
              </a:rPr>
              <a:t>Domaća zadaća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Checkmark">
            <a:extLst>
              <a:ext uri="{FF2B5EF4-FFF2-40B4-BE49-F238E27FC236}">
                <a16:creationId xmlns:a16="http://schemas.microsoft.com/office/drawing/2014/main" id="{AA082CDC-0FB3-46A8-A565-F2CDDC17F5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7A25D-5DF0-4588-AD7F-648F4B44D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Pronaći na internetu primjer za dionička društva koja posluju u lokalnoj zajednici i pripremiti za prezentaciju ostalim učenicima.   </a:t>
            </a:r>
          </a:p>
          <a:p>
            <a:endParaRPr lang="en-US" sz="2000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44807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73D26A-DD4C-4CFF-97AE-558BDD7B6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 Light"/>
              </a:rPr>
              <a:t>Ponavljanje novih sadržaja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69BBF-E9C5-4034-A17C-8C62E65E6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>
                <a:solidFill>
                  <a:srgbClr val="000000"/>
                </a:solidFill>
                <a:cs typeface="Calibri"/>
              </a:rPr>
              <a:t>Riješite kviz na slijedećoj poveznici, zaokružite točan odgovor :</a:t>
            </a:r>
          </a:p>
          <a:p>
            <a:endParaRPr lang="en-US" sz="2400">
              <a:solidFill>
                <a:srgbClr val="000000"/>
              </a:solidFill>
              <a:cs typeface="Calibri"/>
            </a:endParaRPr>
          </a:p>
          <a:p>
            <a:pPr marL="0" indent="0">
              <a:buNone/>
            </a:pPr>
            <a:r>
              <a:rPr lang="en-US" sz="2400">
                <a:solidFill>
                  <a:srgbClr val="000000"/>
                </a:solidFill>
                <a:ea typeface="+mn-lt"/>
                <a:cs typeface="+mn-lt"/>
              </a:rPr>
              <a:t>  </a:t>
            </a:r>
          </a:p>
          <a:p>
            <a:pPr marL="0" indent="0">
              <a:buNone/>
            </a:pPr>
            <a:r>
              <a:rPr lang="en-US" sz="2400" b="1" i="1">
                <a:solidFill>
                  <a:srgbClr val="000000"/>
                </a:solidFill>
                <a:ea typeface="+mn-lt"/>
                <a:cs typeface="+mn-lt"/>
                <a:hlinkClick r:id="rId3"/>
              </a:rPr>
              <a:t>https://wordwall.net/resource/6410909</a:t>
            </a:r>
            <a:r>
              <a:rPr lang="en-US" sz="2400">
                <a:solidFill>
                  <a:srgbClr val="000000"/>
                </a:solidFill>
                <a:ea typeface="+mn-lt"/>
                <a:cs typeface="+mn-lt"/>
              </a:rPr>
              <a:t> </a:t>
            </a: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8454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F8C7A-19ED-4F5F-84C4-F671036EB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Rješenje kviza:</a:t>
            </a:r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88E1A59-0A5F-4DC8-AE6D-B8C9B1E081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8588181"/>
              </p:ext>
            </p:extLst>
          </p:nvPr>
        </p:nvGraphicFramePr>
        <p:xfrm>
          <a:off x="838200" y="1825625"/>
          <a:ext cx="10515590" cy="2355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6737">
                  <a:extLst>
                    <a:ext uri="{9D8B030D-6E8A-4147-A177-3AD203B41FA5}">
                      <a16:colId xmlns:a16="http://schemas.microsoft.com/office/drawing/2014/main" val="3908401306"/>
                    </a:ext>
                  </a:extLst>
                </a:gridCol>
                <a:gridCol w="857460">
                  <a:extLst>
                    <a:ext uri="{9D8B030D-6E8A-4147-A177-3AD203B41FA5}">
                      <a16:colId xmlns:a16="http://schemas.microsoft.com/office/drawing/2014/main" val="3068477692"/>
                    </a:ext>
                  </a:extLst>
                </a:gridCol>
                <a:gridCol w="857460">
                  <a:extLst>
                    <a:ext uri="{9D8B030D-6E8A-4147-A177-3AD203B41FA5}">
                      <a16:colId xmlns:a16="http://schemas.microsoft.com/office/drawing/2014/main" val="3386694965"/>
                    </a:ext>
                  </a:extLst>
                </a:gridCol>
                <a:gridCol w="857460">
                  <a:extLst>
                    <a:ext uri="{9D8B030D-6E8A-4147-A177-3AD203B41FA5}">
                      <a16:colId xmlns:a16="http://schemas.microsoft.com/office/drawing/2014/main" val="350051895"/>
                    </a:ext>
                  </a:extLst>
                </a:gridCol>
                <a:gridCol w="857460">
                  <a:extLst>
                    <a:ext uri="{9D8B030D-6E8A-4147-A177-3AD203B41FA5}">
                      <a16:colId xmlns:a16="http://schemas.microsoft.com/office/drawing/2014/main" val="2125733872"/>
                    </a:ext>
                  </a:extLst>
                </a:gridCol>
                <a:gridCol w="857460">
                  <a:extLst>
                    <a:ext uri="{9D8B030D-6E8A-4147-A177-3AD203B41FA5}">
                      <a16:colId xmlns:a16="http://schemas.microsoft.com/office/drawing/2014/main" val="3068289321"/>
                    </a:ext>
                  </a:extLst>
                </a:gridCol>
                <a:gridCol w="857460">
                  <a:extLst>
                    <a:ext uri="{9D8B030D-6E8A-4147-A177-3AD203B41FA5}">
                      <a16:colId xmlns:a16="http://schemas.microsoft.com/office/drawing/2014/main" val="3442931078"/>
                    </a:ext>
                  </a:extLst>
                </a:gridCol>
                <a:gridCol w="857460">
                  <a:extLst>
                    <a:ext uri="{9D8B030D-6E8A-4147-A177-3AD203B41FA5}">
                      <a16:colId xmlns:a16="http://schemas.microsoft.com/office/drawing/2014/main" val="4167223870"/>
                    </a:ext>
                  </a:extLst>
                </a:gridCol>
                <a:gridCol w="857460">
                  <a:extLst>
                    <a:ext uri="{9D8B030D-6E8A-4147-A177-3AD203B41FA5}">
                      <a16:colId xmlns:a16="http://schemas.microsoft.com/office/drawing/2014/main" val="2626695268"/>
                    </a:ext>
                  </a:extLst>
                </a:gridCol>
                <a:gridCol w="857460">
                  <a:extLst>
                    <a:ext uri="{9D8B030D-6E8A-4147-A177-3AD203B41FA5}">
                      <a16:colId xmlns:a16="http://schemas.microsoft.com/office/drawing/2014/main" val="4224857684"/>
                    </a:ext>
                  </a:extLst>
                </a:gridCol>
                <a:gridCol w="891713">
                  <a:extLst>
                    <a:ext uri="{9D8B030D-6E8A-4147-A177-3AD203B41FA5}">
                      <a16:colId xmlns:a16="http://schemas.microsoft.com/office/drawing/2014/main" val="3407759975"/>
                    </a:ext>
                  </a:extLst>
                </a:gridCol>
              </a:tblGrid>
              <a:tr h="1177636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Pitanje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1.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2.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3.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4.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5.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6.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7.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8.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9.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10.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89489360"/>
                  </a:ext>
                </a:extLst>
              </a:tr>
              <a:tr h="1177636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Odgovor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a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c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c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d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e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a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b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c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d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a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4205994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6B45F25-7076-4C9F-A7C0-E0B48A2AAD74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759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A4859-8928-4243-A44D-641BAF294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cs typeface="Calibri Light"/>
              </a:rPr>
              <a:t>D.z</a:t>
            </a:r>
            <a:r>
              <a:rPr lang="en-US">
                <a:cs typeface="Calibri Light"/>
              </a:rPr>
              <a:t>. - </a:t>
            </a:r>
            <a:r>
              <a:rPr lang="en-US" err="1">
                <a:cs typeface="Calibri Light"/>
              </a:rPr>
              <a:t>r.bilježnica</a:t>
            </a:r>
            <a:r>
              <a:rPr lang="en-US">
                <a:cs typeface="Calibri Light"/>
              </a:rPr>
              <a:t>, str.41, </a:t>
            </a:r>
            <a:r>
              <a:rPr lang="en-US" err="1">
                <a:cs typeface="Calibri Light"/>
              </a:rPr>
              <a:t>zad</a:t>
            </a:r>
            <a:r>
              <a:rPr lang="en-US">
                <a:cs typeface="Calibri Light"/>
              </a:rPr>
              <a:t> 13.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5D8FEE7-216E-4134-954F-5B5DDD6AB4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7899685"/>
              </p:ext>
            </p:extLst>
          </p:nvPr>
        </p:nvGraphicFramePr>
        <p:xfrm>
          <a:off x="838200" y="1825625"/>
          <a:ext cx="10515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429377994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37098920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7708013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79607716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5220108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err="1"/>
                        <a:t>Br.promjene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err="1"/>
                        <a:t>opis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err="1"/>
                        <a:t>konto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err="1"/>
                        <a:t>duguje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err="1"/>
                        <a:t>potražuje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6198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err="1"/>
                        <a:t>mjenice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43 400,00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9106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err="1"/>
                        <a:t>Potr.od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kupca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42 000,00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4711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Kamate u </a:t>
                      </a:r>
                      <a:r>
                        <a:rPr lang="en-US" err="1"/>
                        <a:t>mjenici</a:t>
                      </a:r>
                      <a:r>
                        <a:rPr lang="en-US"/>
                        <a:t>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1119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1 400,00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396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err="1"/>
                        <a:t>Mjenica</a:t>
                      </a:r>
                      <a:r>
                        <a:rPr lang="en-US"/>
                        <a:t>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43 400,00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6549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err="1"/>
                        <a:t>Žiroračun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43 400,00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825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46274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AAC7B-472F-4ED6-9DFE-7607DF31A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Kriterij za samovrednovanje</a:t>
            </a:r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EF69230-E5AB-416B-A966-43DEF6DD53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5138835"/>
              </p:ext>
            </p:extLst>
          </p:nvPr>
        </p:nvGraphicFramePr>
        <p:xfrm>
          <a:off x="833886" y="1624641"/>
          <a:ext cx="10515593" cy="32038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6956">
                  <a:extLst>
                    <a:ext uri="{9D8B030D-6E8A-4147-A177-3AD203B41FA5}">
                      <a16:colId xmlns:a16="http://schemas.microsoft.com/office/drawing/2014/main" val="4147211271"/>
                    </a:ext>
                  </a:extLst>
                </a:gridCol>
                <a:gridCol w="1746956">
                  <a:extLst>
                    <a:ext uri="{9D8B030D-6E8A-4147-A177-3AD203B41FA5}">
                      <a16:colId xmlns:a16="http://schemas.microsoft.com/office/drawing/2014/main" val="3466763010"/>
                    </a:ext>
                  </a:extLst>
                </a:gridCol>
                <a:gridCol w="1746956">
                  <a:extLst>
                    <a:ext uri="{9D8B030D-6E8A-4147-A177-3AD203B41FA5}">
                      <a16:colId xmlns:a16="http://schemas.microsoft.com/office/drawing/2014/main" val="1712575216"/>
                    </a:ext>
                  </a:extLst>
                </a:gridCol>
                <a:gridCol w="1746956">
                  <a:extLst>
                    <a:ext uri="{9D8B030D-6E8A-4147-A177-3AD203B41FA5}">
                      <a16:colId xmlns:a16="http://schemas.microsoft.com/office/drawing/2014/main" val="2032484752"/>
                    </a:ext>
                  </a:extLst>
                </a:gridCol>
                <a:gridCol w="1749136">
                  <a:extLst>
                    <a:ext uri="{9D8B030D-6E8A-4147-A177-3AD203B41FA5}">
                      <a16:colId xmlns:a16="http://schemas.microsoft.com/office/drawing/2014/main" val="1994193260"/>
                    </a:ext>
                  </a:extLst>
                </a:gridCol>
                <a:gridCol w="1778633">
                  <a:extLst>
                    <a:ext uri="{9D8B030D-6E8A-4147-A177-3AD203B41FA5}">
                      <a16:colId xmlns:a16="http://schemas.microsoft.com/office/drawing/2014/main" val="2357046240"/>
                    </a:ext>
                  </a:extLst>
                </a:gridCol>
              </a:tblGrid>
              <a:tr h="1073214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Broj bodova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0, 1, 3, 4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5,  6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7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8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9, 10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883407"/>
                  </a:ext>
                </a:extLst>
              </a:tr>
              <a:tr h="2130655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Ocjena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nedovoljan (1)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dovoljan (2)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dobar</a:t>
                      </a:r>
                      <a:endParaRPr lang="en-US">
                        <a:effectLst/>
                      </a:endParaRPr>
                    </a:p>
                    <a:p>
                      <a:pPr algn="ctr"/>
                      <a:r>
                        <a:rPr lang="en-US" sz="1400">
                          <a:effectLst/>
                        </a:rPr>
                        <a:t>(3)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vrlo dobar (4)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odličan</a:t>
                      </a:r>
                      <a:endParaRPr lang="en-US">
                        <a:effectLst/>
                      </a:endParaRPr>
                    </a:p>
                    <a:p>
                      <a:pPr algn="ctr"/>
                      <a:r>
                        <a:rPr lang="en-US" sz="1400">
                          <a:effectLst/>
                        </a:rPr>
                        <a:t>(5)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2356501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70CA7AC-DFF5-4ED0-83D7-E473D1E285BB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3504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2DC697-A461-449C-BBC3-BC2CAE9B0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rgbClr val="FFFFFF"/>
                </a:solidFill>
                <a:cs typeface="Calibri Light"/>
              </a:rPr>
              <a:t>Radni list 1 – zadatak u etapi VRJEDNOVANJE</a:t>
            </a:r>
            <a:endParaRPr lang="en-US" sz="3700">
              <a:solidFill>
                <a:srgbClr val="FFFFFF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85216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52B4E65-DA81-47AA-86E9-5CAAE0F652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9788929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90687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CD705-84E3-4B00-B9AC-E67E76CD3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Rješenje zadatka u etapi VRJEDNOVANJE</a:t>
            </a:r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B0713DF-67D7-4336-A266-CC099142EB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1837358"/>
              </p:ext>
            </p:extLst>
          </p:nvPr>
        </p:nvGraphicFramePr>
        <p:xfrm>
          <a:off x="838200" y="1825625"/>
          <a:ext cx="10515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3115356536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41221583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79184446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45582410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1024366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Br.promjene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Opis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Konto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Duguje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Potražuje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8478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     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dionice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30 000,00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3085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žiroračun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30 000,00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5953169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r>
                        <a:rPr lang="en-US"/>
                        <a:t>Kupnja dionica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7932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     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žiroračun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17 000,00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8785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dionice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15 000,00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633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Prihod od prodaje 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7796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2 000,00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4311363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r>
                        <a:rPr lang="en-US"/>
                        <a:t>Prodano po većoj vrijednosti od kupovne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9472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87578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0AE60-7035-440F-9B63-65F23FE5A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cs typeface="Calibri Light"/>
              </a:rPr>
              <a:t>Rješenje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zadatka</a:t>
            </a:r>
            <a:r>
              <a:rPr lang="en-US">
                <a:cs typeface="Calibri Light"/>
              </a:rPr>
              <a:t> u </a:t>
            </a:r>
            <a:r>
              <a:rPr lang="en-US" err="1">
                <a:cs typeface="Calibri Light"/>
              </a:rPr>
              <a:t>etapi</a:t>
            </a:r>
            <a:r>
              <a:rPr lang="en-US">
                <a:cs typeface="Calibri Light"/>
              </a:rPr>
              <a:t> VRJEDNOVANJE</a:t>
            </a:r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443F4C5-5CF8-44D3-B7DA-051DDB999E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996667"/>
              </p:ext>
            </p:extLst>
          </p:nvPr>
        </p:nvGraphicFramePr>
        <p:xfrm>
          <a:off x="838200" y="1825625"/>
          <a:ext cx="10515600" cy="3505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376838616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84642558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00573713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91511878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3285358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err="1"/>
                        <a:t>Br.promjene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Opis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err="1"/>
                        <a:t>Konto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err="1"/>
                        <a:t>Duguje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err="1"/>
                        <a:t>Potražuje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841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   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err="1"/>
                        <a:t>Žiroračun</a:t>
                      </a:r>
                      <a:r>
                        <a:rPr lang="en-US"/>
                        <a:t>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14 000,00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686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err="1"/>
                        <a:t>dionice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15 000,00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0481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Rashod od </a:t>
                      </a:r>
                      <a:r>
                        <a:rPr lang="en-US" err="1"/>
                        <a:t>prodaje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dionica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726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0996283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r>
                        <a:rPr lang="en-US" err="1"/>
                        <a:t>Prodane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dionice</a:t>
                      </a:r>
                      <a:r>
                        <a:rPr lang="en-US"/>
                        <a:t> po </a:t>
                      </a:r>
                      <a:r>
                        <a:rPr lang="en-US" err="1"/>
                        <a:t>vrijednosti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nižoj</a:t>
                      </a:r>
                      <a:r>
                        <a:rPr lang="en-US"/>
                        <a:t> od </a:t>
                      </a:r>
                      <a:r>
                        <a:rPr lang="en-US" err="1"/>
                        <a:t>kupovne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2589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  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err="1"/>
                        <a:t>Usluge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posredovanja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4190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780,00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4531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err="1"/>
                        <a:t>Žiroračun</a:t>
                      </a:r>
                      <a:r>
                        <a:rPr lang="en-US"/>
                        <a:t>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780,00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5208230"/>
                  </a:ext>
                </a:extLst>
              </a:tr>
              <a:tr h="370839">
                <a:tc gridSpan="5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err="1"/>
                        <a:t>Podmirenje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troškova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brokera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39488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34737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5D2DE3-72F3-468A-8F6F-989B4A4F2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662" y="4267832"/>
            <a:ext cx="4805996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Domaća zadaća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96296-73E5-48B9-A9E3-733A71516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0966" y="3428999"/>
            <a:ext cx="4805691" cy="8388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sz="1800" kern="12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Zadatak iz udžb.str.68.</a:t>
            </a:r>
          </a:p>
        </p:txBody>
      </p:sp>
      <p:sp>
        <p:nvSpPr>
          <p:cNvPr id="14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Skeleton">
            <a:extLst>
              <a:ext uri="{FF2B5EF4-FFF2-40B4-BE49-F238E27FC236}">
                <a16:creationId xmlns:a16="http://schemas.microsoft.com/office/drawing/2014/main" id="{CA117280-023E-4748-8B95-92BF8BA81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054946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301E07F-4F79-4B58-8698-EF24DC1EC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91583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EE6F773-742A-491A-9A00-A2A150DF5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9419" y="366810"/>
            <a:ext cx="6124381" cy="61243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A5F9E0-D018-44E6-A44C-7206F4E9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7593"/>
            <a:ext cx="4467792" cy="30605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Najava slijedeće nastavne jedinice: Obveznice</a:t>
            </a:r>
          </a:p>
        </p:txBody>
      </p:sp>
      <p:pic>
        <p:nvPicPr>
          <p:cNvPr id="7" name="Graphic 6" descr="Fan">
            <a:extLst>
              <a:ext uri="{FF2B5EF4-FFF2-40B4-BE49-F238E27FC236}">
                <a16:creationId xmlns:a16="http://schemas.microsoft.com/office/drawing/2014/main" id="{63E00AEF-3C1D-496E-9B73-DC3AD2BD1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23623" y="1374798"/>
            <a:ext cx="4108404" cy="4108404"/>
          </a:xfrm>
          <a:custGeom>
            <a:avLst/>
            <a:gdLst/>
            <a:ahLst/>
            <a:cxnLst/>
            <a:rect l="l" t="t" r="r" b="b"/>
            <a:pathLst>
              <a:path w="4273177" h="4470400">
                <a:moveTo>
                  <a:pt x="75080" y="0"/>
                </a:moveTo>
                <a:lnTo>
                  <a:pt x="4198097" y="0"/>
                </a:lnTo>
                <a:cubicBezTo>
                  <a:pt x="4239563" y="0"/>
                  <a:pt x="4273177" y="33614"/>
                  <a:pt x="4273177" y="75080"/>
                </a:cubicBezTo>
                <a:lnTo>
                  <a:pt x="4273177" y="4395320"/>
                </a:lnTo>
                <a:cubicBezTo>
                  <a:pt x="4273177" y="4436786"/>
                  <a:pt x="4239563" y="4470400"/>
                  <a:pt x="4198097" y="4470400"/>
                </a:cubicBezTo>
                <a:lnTo>
                  <a:pt x="75080" y="4470400"/>
                </a:lnTo>
                <a:cubicBezTo>
                  <a:pt x="33614" y="4470400"/>
                  <a:pt x="0" y="4436786"/>
                  <a:pt x="0" y="4395320"/>
                </a:cubicBezTo>
                <a:lnTo>
                  <a:pt x="0" y="75080"/>
                </a:lnTo>
                <a:cubicBezTo>
                  <a:pt x="0" y="33614"/>
                  <a:pt x="33614" y="0"/>
                  <a:pt x="7508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4531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E347F0-7C0C-47E2-AA4C-A8E232050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Metoda asocijacije</a:t>
            </a: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Text, calendar&#10;&#10;Description automatically generated">
            <a:extLst>
              <a:ext uri="{FF2B5EF4-FFF2-40B4-BE49-F238E27FC236}">
                <a16:creationId xmlns:a16="http://schemas.microsoft.com/office/drawing/2014/main" id="{A276A271-B48A-4697-8320-F329677990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10384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45244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4" descr="Shape, arrow&#10;&#10;Description automatically generated">
            <a:extLst>
              <a:ext uri="{FF2B5EF4-FFF2-40B4-BE49-F238E27FC236}">
                <a16:creationId xmlns:a16="http://schemas.microsoft.com/office/drawing/2014/main" id="{F2E67B6A-EBAC-4DA6-BE34-D7147B07A5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445" b="60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734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826B85-D58A-48FB-ABB8-881A5F8CC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68376C-BB25-4D0E-89B6-349479A88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5419725"/>
            <a:ext cx="10271760" cy="9366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4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20B579A7-44A3-4863-B4F6-E1E3D667A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120" y="990600"/>
            <a:ext cx="10271760" cy="43053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close up of a keyboard&#10;&#10;Description automatically generated">
            <a:extLst>
              <a:ext uri="{FF2B5EF4-FFF2-40B4-BE49-F238E27FC236}">
                <a16:creationId xmlns:a16="http://schemas.microsoft.com/office/drawing/2014/main" id="{DFD3845B-8428-40A0-9CD3-97E8C4E01A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0911" r="1" b="7803"/>
          <a:stretch/>
        </p:blipFill>
        <p:spPr>
          <a:xfrm>
            <a:off x="1281684" y="1309878"/>
            <a:ext cx="9628632" cy="366674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11772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FCEED426-3380-43E4-96E6-184E8B25F6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368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74972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5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A62D91-E41D-4DBB-BC2F-CADCABF70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0FE5F406-550F-4430-B49E-8C6D7CBA32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80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799582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 descr="Icon&#10;&#10;Description automatically generated">
            <a:extLst>
              <a:ext uri="{FF2B5EF4-FFF2-40B4-BE49-F238E27FC236}">
                <a16:creationId xmlns:a16="http://schemas.microsoft.com/office/drawing/2014/main" id="{78E0D4CF-4B40-4C13-94FD-CDCE9986D2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68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36162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35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Ulaganje u vrijednosne papire</vt:lpstr>
      <vt:lpstr>Domaća zadaća</vt:lpstr>
      <vt:lpstr>D.z. - r.bilježnica, str.41, zad 13.</vt:lpstr>
      <vt:lpstr>Metoda asocijacije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Metoda asocijacije</vt:lpstr>
      <vt:lpstr>Dionice I udjeli u investicijskim fondovima</vt:lpstr>
      <vt:lpstr>MEĐUPREDMETNE TEME</vt:lpstr>
      <vt:lpstr>PLAN RADA:</vt:lpstr>
      <vt:lpstr>ZADATAK:</vt:lpstr>
      <vt:lpstr>6 šešira </vt:lpstr>
      <vt:lpstr>Bijeli šešir</vt:lpstr>
      <vt:lpstr>Žuti šešir</vt:lpstr>
      <vt:lpstr>Crni šešir</vt:lpstr>
      <vt:lpstr>Crveni šešir</vt:lpstr>
      <vt:lpstr>Zeleni šešir</vt:lpstr>
      <vt:lpstr>Plavi šešir</vt:lpstr>
      <vt:lpstr>Plavi šešir</vt:lpstr>
      <vt:lpstr>PowerPoint Presentation</vt:lpstr>
      <vt:lpstr>Domaća zadaća</vt:lpstr>
      <vt:lpstr>Ponavljanje novih sadržaja</vt:lpstr>
      <vt:lpstr>Rješenje kviza:</vt:lpstr>
      <vt:lpstr>Kriterij za samovrednovanje</vt:lpstr>
      <vt:lpstr>Radni list 1 – zadatak u etapi VRJEDNOVANJE</vt:lpstr>
      <vt:lpstr>Rješenje zadatka u etapi VRJEDNOVANJE</vt:lpstr>
      <vt:lpstr>Rješenje zadatka u etapi VRJEDNOVANJE</vt:lpstr>
      <vt:lpstr>Domaća zadaća</vt:lpstr>
      <vt:lpstr>Najava slijedeće nastavne jedinice: Obveznice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5</cp:revision>
  <dcterms:created xsi:type="dcterms:W3CDTF">2020-11-07T17:30:27Z</dcterms:created>
  <dcterms:modified xsi:type="dcterms:W3CDTF">2020-11-07T20:53:30Z</dcterms:modified>
</cp:coreProperties>
</file>