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921D6A-E622-4F2B-AA7E-381330619F0B}" v="672" dt="2020-11-24T20:15:46.7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22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99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85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5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95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5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413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97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34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43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4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887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77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3CEB4D1-AA3F-4A8F-8207-6E71EC12C5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FEDAFA-2FCC-4A87-B9A6-0C64C5FD3A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797" r="-2" b="3109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EED8D03E-F375-4E67-B932-FF9B007B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997530" y="1025355"/>
            <a:ext cx="3850317" cy="6538623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7695" y="2886438"/>
            <a:ext cx="3768917" cy="1606163"/>
          </a:xfrm>
        </p:spPr>
        <p:txBody>
          <a:bodyPr>
            <a:normAutofit/>
          </a:bodyPr>
          <a:lstStyle/>
          <a:p>
            <a:r>
              <a:rPr lang="en-US" sz="2800">
                <a:cs typeface="Calibri Light"/>
              </a:rPr>
              <a:t>MEĐUNARODNI DAN RAČUNOVODSTVA</a:t>
            </a:r>
            <a:endParaRPr lang="en-US" sz="2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87696" y="4553983"/>
            <a:ext cx="3665550" cy="77549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cs typeface="Calibri"/>
              </a:rPr>
              <a:t>10.lipnja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66A26C-33CD-4224-BC67-645DBC0A2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3888526" cy="1800526"/>
          </a:xfrm>
        </p:spPr>
        <p:txBody>
          <a:bodyPr>
            <a:normAutofit/>
          </a:bodyPr>
          <a:lstStyle/>
          <a:p>
            <a:r>
              <a:rPr lang="en-US" dirty="0"/>
              <a:t>Plan </a:t>
            </a:r>
            <a:r>
              <a:rPr lang="en-US" dirty="0" err="1"/>
              <a:t>rada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14D78-E404-4805-B2EC-ACACBB3A8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23381"/>
            <a:ext cx="3888528" cy="355358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i="1">
                <a:latin typeface="Arial"/>
                <a:cs typeface="Arial"/>
              </a:rPr>
              <a:t>Obrada novih sadržaja – </a:t>
            </a:r>
            <a:r>
              <a:rPr lang="en-US" sz="2000" b="1" i="1">
                <a:latin typeface="Arial"/>
                <a:cs typeface="Arial"/>
              </a:rPr>
              <a:t>Rad s udžbenikom – izrada plakata</a:t>
            </a:r>
            <a:endParaRPr lang="en-US" sz="2000"/>
          </a:p>
          <a:p>
            <a:br>
              <a:rPr lang="en-US" sz="2000"/>
            </a:br>
            <a:endParaRPr lang="en-US" sz="2000"/>
          </a:p>
          <a:p>
            <a:br>
              <a:rPr lang="en-US" sz="2000"/>
            </a:br>
            <a:endParaRPr lang="en-US" sz="2000"/>
          </a:p>
          <a:p>
            <a:r>
              <a:rPr lang="en-US" sz="2000" b="1" i="1">
                <a:latin typeface="Arial"/>
                <a:cs typeface="Arial"/>
              </a:rPr>
              <a:t>Ponavljanje sadržaja – digitalna knjiga</a:t>
            </a:r>
            <a:endParaRPr lang="en-US" sz="2000"/>
          </a:p>
          <a:p>
            <a:endParaRPr lang="en-US" sz="2000" b="1" i="1">
              <a:latin typeface="Arial"/>
              <a:cs typeface="Arial"/>
            </a:endParaRPr>
          </a:p>
          <a:p>
            <a:endParaRPr lang="en-US" sz="2000" b="1" i="1">
              <a:latin typeface="Arial"/>
              <a:cs typeface="Arial"/>
            </a:endParaRPr>
          </a:p>
          <a:p>
            <a:endParaRPr lang="en-US" sz="2000"/>
          </a:p>
        </p:txBody>
      </p:sp>
      <p:pic>
        <p:nvPicPr>
          <p:cNvPr id="7" name="Graphic 6" descr="Fingerprint">
            <a:extLst>
              <a:ext uri="{FF2B5EF4-FFF2-40B4-BE49-F238E27FC236}">
                <a16:creationId xmlns:a16="http://schemas.microsoft.com/office/drawing/2014/main" id="{DF84D194-90F0-4A1F-8848-08974025F7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00986" y="1069398"/>
            <a:ext cx="4747547" cy="4747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194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DBA956-0388-4E79-99DC-416951ACD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3888526" cy="1800526"/>
          </a:xfrm>
        </p:spPr>
        <p:txBody>
          <a:bodyPr>
            <a:normAutofit/>
          </a:bodyPr>
          <a:lstStyle/>
          <a:p>
            <a:r>
              <a:rPr lang="en-US" dirty="0" err="1"/>
              <a:t>Zadatak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47D36-8A1B-497D-B4C2-A8D124CB3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23381"/>
            <a:ext cx="3888528" cy="355358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/>
              <a:t>Podijeliti se u parove</a:t>
            </a:r>
          </a:p>
          <a:p>
            <a:endParaRPr lang="en-US" sz="2000"/>
          </a:p>
          <a:p>
            <a:r>
              <a:rPr lang="en-US" sz="2000"/>
              <a:t>Svaki par uzima karticu sa dijelom koji predstavlja na plakatu</a:t>
            </a:r>
          </a:p>
          <a:p>
            <a:endParaRPr lang="en-US" sz="2000"/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1566B0FB-5A85-4382-A1BF-44B4A5A489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00986" y="1069398"/>
            <a:ext cx="4747547" cy="4747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639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8B6451-268D-4577-A07B-EA7B4FAA0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3888526" cy="1800526"/>
          </a:xfrm>
        </p:spPr>
        <p:txBody>
          <a:bodyPr>
            <a:normAutofit/>
          </a:bodyPr>
          <a:lstStyle/>
          <a:p>
            <a:r>
              <a:rPr lang="en-US" dirty="0" err="1"/>
              <a:t>Domaća</a:t>
            </a:r>
            <a:r>
              <a:rPr lang="en-US" dirty="0"/>
              <a:t> </a:t>
            </a:r>
            <a:r>
              <a:rPr lang="en-US" dirty="0" err="1"/>
              <a:t>zadaća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FEAB3-21D9-47A7-A485-2E2B77EE0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23381"/>
            <a:ext cx="3888528" cy="355358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i="1">
                <a:ea typeface="+mn-lt"/>
                <a:cs typeface="+mn-lt"/>
              </a:rPr>
              <a:t>- za d.z. istražiti na internetu knjigovodstvene servise u našem gradu i pripremiti izlaganje o njima u obliku PP prezentacije</a:t>
            </a:r>
            <a:endParaRPr lang="en-US" sz="2000"/>
          </a:p>
          <a:p>
            <a:endParaRPr lang="en-US" sz="2000" i="1"/>
          </a:p>
          <a:p>
            <a:endParaRPr lang="en-US" sz="2000" i="1"/>
          </a:p>
          <a:p>
            <a:endParaRPr lang="en-US" sz="2000"/>
          </a:p>
        </p:txBody>
      </p:sp>
      <p:pic>
        <p:nvPicPr>
          <p:cNvPr id="7" name="Graphic 6" descr="Error">
            <a:extLst>
              <a:ext uri="{FF2B5EF4-FFF2-40B4-BE49-F238E27FC236}">
                <a16:creationId xmlns:a16="http://schemas.microsoft.com/office/drawing/2014/main" id="{116DC098-7160-4352-8939-324EBC81BC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00986" y="1069398"/>
            <a:ext cx="4747547" cy="4747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465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E7297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95B9D2-8B2F-4F57-AC1D-0173586CF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461084" cy="543137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Najava slijedeće nastavne jedinice: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CB203-1F3B-40F0-B93E-6C1199D1A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/>
              <a:t>Kapital d.d.</a:t>
            </a:r>
          </a:p>
          <a:p>
            <a:endParaRPr lang="en-US" sz="2000"/>
          </a:p>
          <a:p>
            <a:endParaRPr lang="en-US" sz="2000"/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85689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E5B727-1B99-4480-BB43-A2B805C4C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3888526" cy="1800526"/>
          </a:xfrm>
        </p:spPr>
        <p:txBody>
          <a:bodyPr>
            <a:normAutofit/>
          </a:bodyPr>
          <a:lstStyle/>
          <a:p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asocijacije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A9D69-1132-4198-9FD5-55EED44F7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23381"/>
            <a:ext cx="3888528" cy="355358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/>
              <a:t>Nakon svake slike zapišite asocijaciju na sliku</a:t>
            </a:r>
          </a:p>
          <a:p>
            <a:endParaRPr lang="en-US" sz="2000"/>
          </a:p>
          <a:p>
            <a:endParaRPr lang="en-US" sz="2000"/>
          </a:p>
          <a:p>
            <a:r>
              <a:rPr lang="en-US" sz="2000"/>
              <a:t>Od zapisanih pojmova, sastavite kratku priču</a:t>
            </a:r>
          </a:p>
          <a:p>
            <a:endParaRPr lang="en-US" sz="2000"/>
          </a:p>
        </p:txBody>
      </p:sp>
      <p:pic>
        <p:nvPicPr>
          <p:cNvPr id="7" name="Graphic 6" descr="Robot">
            <a:extLst>
              <a:ext uri="{FF2B5EF4-FFF2-40B4-BE49-F238E27FC236}">
                <a16:creationId xmlns:a16="http://schemas.microsoft.com/office/drawing/2014/main" id="{D711ED6C-BF83-4FCA-9145-48E88F3EA6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00986" y="1069398"/>
            <a:ext cx="4747547" cy="4747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699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4CD457-E37B-4177-94C9-92C24E732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Graphical user interface, icon&#10;&#10;Description automatically generated">
            <a:extLst>
              <a:ext uri="{FF2B5EF4-FFF2-40B4-BE49-F238E27FC236}">
                <a16:creationId xmlns:a16="http://schemas.microsoft.com/office/drawing/2014/main" id="{D79A13A1-24D6-4E2B-B25B-8B666457CB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6363" r="2" b="1430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320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94E733F1-34ED-4B89-B7EA-4506D59F26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1844" y="1293648"/>
            <a:ext cx="4768755" cy="3922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738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4CD457-E37B-4177-94C9-92C24E732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group of people in a room&#10;&#10;Description automatically generated">
            <a:extLst>
              <a:ext uri="{FF2B5EF4-FFF2-40B4-BE49-F238E27FC236}">
                <a16:creationId xmlns:a16="http://schemas.microsoft.com/office/drawing/2014/main" id="{068FC30A-DEBA-4D85-BDE9-04BB542CFF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6376" b="933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215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 descr="A car parked in front of a house&#10;&#10;Description automatically generated">
            <a:extLst>
              <a:ext uri="{FF2B5EF4-FFF2-40B4-BE49-F238E27FC236}">
                <a16:creationId xmlns:a16="http://schemas.microsoft.com/office/drawing/2014/main" id="{327FFD55-B8E0-44F7-869C-7FF4DF0D5D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1844" y="1228270"/>
            <a:ext cx="4768755" cy="4053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094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0D1D739-EDC4-4BE6-A073-9B157E1F9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505F40-D149-43ED-AF99-35E23BCA8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6CDD35A4-E546-4AF3-A8B9-AC24C5C9F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3852070 w 12192000"/>
              <a:gd name="connsiteY1" fmla="*/ 0 h 6858000"/>
              <a:gd name="connsiteX2" fmla="*/ 3878367 w 12192000"/>
              <a:gd name="connsiteY2" fmla="*/ 23504 h 6858000"/>
              <a:gd name="connsiteX3" fmla="*/ 3885324 w 12192000"/>
              <a:gd name="connsiteY3" fmla="*/ 84795 h 6858000"/>
              <a:gd name="connsiteX4" fmla="*/ 3820400 w 12192000"/>
              <a:gd name="connsiteY4" fmla="*/ 131127 h 6858000"/>
              <a:gd name="connsiteX5" fmla="*/ 3631811 w 12192000"/>
              <a:gd name="connsiteY5" fmla="*/ 219929 h 6858000"/>
              <a:gd name="connsiteX6" fmla="*/ 4327428 w 12192000"/>
              <a:gd name="connsiteY6" fmla="*/ 351201 h 6858000"/>
              <a:gd name="connsiteX7" fmla="*/ 4080099 w 12192000"/>
              <a:gd name="connsiteY7" fmla="*/ 432279 h 6858000"/>
              <a:gd name="connsiteX8" fmla="*/ 3823492 w 12192000"/>
              <a:gd name="connsiteY8" fmla="*/ 490194 h 6858000"/>
              <a:gd name="connsiteX9" fmla="*/ 3545246 w 12192000"/>
              <a:gd name="connsiteY9" fmla="*/ 532664 h 6858000"/>
              <a:gd name="connsiteX10" fmla="*/ 3291732 w 12192000"/>
              <a:gd name="connsiteY10" fmla="*/ 617605 h 6858000"/>
              <a:gd name="connsiteX11" fmla="*/ 3953340 w 12192000"/>
              <a:gd name="connsiteY11" fmla="*/ 652353 h 6858000"/>
              <a:gd name="connsiteX12" fmla="*/ 3610170 w 12192000"/>
              <a:gd name="connsiteY12" fmla="*/ 729572 h 6858000"/>
              <a:gd name="connsiteX13" fmla="*/ 3328832 w 12192000"/>
              <a:gd name="connsiteY13" fmla="*/ 829957 h 6858000"/>
              <a:gd name="connsiteX14" fmla="*/ 3130966 w 12192000"/>
              <a:gd name="connsiteY14" fmla="*/ 876288 h 6858000"/>
              <a:gd name="connsiteX15" fmla="*/ 2920736 w 12192000"/>
              <a:gd name="connsiteY15" fmla="*/ 887872 h 6858000"/>
              <a:gd name="connsiteX16" fmla="*/ 2871269 w 12192000"/>
              <a:gd name="connsiteY16" fmla="*/ 961228 h 6858000"/>
              <a:gd name="connsiteX17" fmla="*/ 2936195 w 12192000"/>
              <a:gd name="connsiteY17" fmla="*/ 1038448 h 6858000"/>
              <a:gd name="connsiteX18" fmla="*/ 3035126 w 12192000"/>
              <a:gd name="connsiteY18" fmla="*/ 1046168 h 6858000"/>
              <a:gd name="connsiteX19" fmla="*/ 3625627 w 12192000"/>
              <a:gd name="connsiteY19" fmla="*/ 1065474 h 6858000"/>
              <a:gd name="connsiteX20" fmla="*/ 1733551 w 12192000"/>
              <a:gd name="connsiteY20" fmla="*/ 1235355 h 6858000"/>
              <a:gd name="connsiteX21" fmla="*/ 1990156 w 12192000"/>
              <a:gd name="connsiteY21" fmla="*/ 1339602 h 6858000"/>
              <a:gd name="connsiteX22" fmla="*/ 2076722 w 12192000"/>
              <a:gd name="connsiteY22" fmla="*/ 1625311 h 6858000"/>
              <a:gd name="connsiteX23" fmla="*/ 2392067 w 12192000"/>
              <a:gd name="connsiteY23" fmla="*/ 1787470 h 6858000"/>
              <a:gd name="connsiteX24" fmla="*/ 2596115 w 12192000"/>
              <a:gd name="connsiteY24" fmla="*/ 1845385 h 6858000"/>
              <a:gd name="connsiteX25" fmla="*/ 3062950 w 12192000"/>
              <a:gd name="connsiteY25" fmla="*/ 1930326 h 6858000"/>
              <a:gd name="connsiteX26" fmla="*/ 3130966 w 12192000"/>
              <a:gd name="connsiteY26" fmla="*/ 2069319 h 6858000"/>
              <a:gd name="connsiteX27" fmla="*/ 3189708 w 12192000"/>
              <a:gd name="connsiteY27" fmla="*/ 2223754 h 6858000"/>
              <a:gd name="connsiteX28" fmla="*/ 3313373 w 12192000"/>
              <a:gd name="connsiteY28" fmla="*/ 2324141 h 6858000"/>
              <a:gd name="connsiteX29" fmla="*/ 2351877 w 12192000"/>
              <a:gd name="connsiteY29" fmla="*/ 2308697 h 6858000"/>
              <a:gd name="connsiteX30" fmla="*/ 3437038 w 12192000"/>
              <a:gd name="connsiteY30" fmla="*/ 2633017 h 6858000"/>
              <a:gd name="connsiteX31" fmla="*/ 3341198 w 12192000"/>
              <a:gd name="connsiteY31" fmla="*/ 2760427 h 6858000"/>
              <a:gd name="connsiteX32" fmla="*/ 3934791 w 12192000"/>
              <a:gd name="connsiteY32" fmla="*/ 2934169 h 6858000"/>
              <a:gd name="connsiteX33" fmla="*/ 3616352 w 12192000"/>
              <a:gd name="connsiteY33" fmla="*/ 2953473 h 6858000"/>
              <a:gd name="connsiteX34" fmla="*/ 5468240 w 12192000"/>
              <a:gd name="connsiteY34" fmla="*/ 3679329 h 6858000"/>
              <a:gd name="connsiteX35" fmla="*/ 8111582 w 12192000"/>
              <a:gd name="connsiteY35" fmla="*/ 4204418 h 6858000"/>
              <a:gd name="connsiteX36" fmla="*/ 9144186 w 12192000"/>
              <a:gd name="connsiteY36" fmla="*/ 4304802 h 6858000"/>
              <a:gd name="connsiteX37" fmla="*/ 10319004 w 12192000"/>
              <a:gd name="connsiteY37" fmla="*/ 4273915 h 6858000"/>
              <a:gd name="connsiteX38" fmla="*/ 12053408 w 12192000"/>
              <a:gd name="connsiteY38" fmla="*/ 3907125 h 6858000"/>
              <a:gd name="connsiteX39" fmla="*/ 12192000 w 12192000"/>
              <a:gd name="connsiteY39" fmla="*/ 3841157 h 6858000"/>
              <a:gd name="connsiteX40" fmla="*/ 12192000 w 12192000"/>
              <a:gd name="connsiteY40" fmla="*/ 6858000 h 6858000"/>
              <a:gd name="connsiteX41" fmla="*/ 0 w 12192000"/>
              <a:gd name="connsiteY4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3852070" y="0"/>
                </a:lnTo>
                <a:lnTo>
                  <a:pt x="3878367" y="23504"/>
                </a:lnTo>
                <a:cubicBezTo>
                  <a:pt x="3887642" y="39430"/>
                  <a:pt x="3891507" y="59700"/>
                  <a:pt x="3885324" y="84795"/>
                </a:cubicBezTo>
                <a:cubicBezTo>
                  <a:pt x="3876049" y="123406"/>
                  <a:pt x="3845133" y="123406"/>
                  <a:pt x="3820400" y="131127"/>
                </a:cubicBezTo>
                <a:cubicBezTo>
                  <a:pt x="3764751" y="154292"/>
                  <a:pt x="3696735" y="138849"/>
                  <a:pt x="3631811" y="219929"/>
                </a:cubicBezTo>
                <a:cubicBezTo>
                  <a:pt x="3879141" y="262399"/>
                  <a:pt x="4117198" y="181318"/>
                  <a:pt x="4327428" y="351201"/>
                </a:cubicBezTo>
                <a:cubicBezTo>
                  <a:pt x="4250138" y="436142"/>
                  <a:pt x="4163572" y="416836"/>
                  <a:pt x="4080099" y="432279"/>
                </a:cubicBezTo>
                <a:cubicBezTo>
                  <a:pt x="3993533" y="447725"/>
                  <a:pt x="3910058" y="474751"/>
                  <a:pt x="3823492" y="490194"/>
                </a:cubicBezTo>
                <a:cubicBezTo>
                  <a:pt x="3730743" y="509498"/>
                  <a:pt x="3637993" y="513360"/>
                  <a:pt x="3545246" y="532664"/>
                </a:cubicBezTo>
                <a:cubicBezTo>
                  <a:pt x="3467954" y="548109"/>
                  <a:pt x="3384480" y="521081"/>
                  <a:pt x="3291732" y="617605"/>
                </a:cubicBezTo>
                <a:cubicBezTo>
                  <a:pt x="3520513" y="687103"/>
                  <a:pt x="3727651" y="582857"/>
                  <a:pt x="3953340" y="652353"/>
                </a:cubicBezTo>
                <a:cubicBezTo>
                  <a:pt x="3820400" y="714129"/>
                  <a:pt x="3712194" y="694824"/>
                  <a:pt x="3610170" y="729572"/>
                </a:cubicBezTo>
                <a:cubicBezTo>
                  <a:pt x="3517420" y="764322"/>
                  <a:pt x="3406122" y="725712"/>
                  <a:pt x="3328832" y="829957"/>
                </a:cubicBezTo>
                <a:cubicBezTo>
                  <a:pt x="3270090" y="911035"/>
                  <a:pt x="3208258" y="922618"/>
                  <a:pt x="3130966" y="876288"/>
                </a:cubicBezTo>
                <a:cubicBezTo>
                  <a:pt x="3062950" y="833818"/>
                  <a:pt x="2988752" y="845400"/>
                  <a:pt x="2920736" y="887872"/>
                </a:cubicBezTo>
                <a:cubicBezTo>
                  <a:pt x="2896004" y="903315"/>
                  <a:pt x="2871269" y="922618"/>
                  <a:pt x="2871269" y="961228"/>
                </a:cubicBezTo>
                <a:cubicBezTo>
                  <a:pt x="2871269" y="1015283"/>
                  <a:pt x="2902186" y="1030726"/>
                  <a:pt x="2936195" y="1038448"/>
                </a:cubicBezTo>
                <a:cubicBezTo>
                  <a:pt x="2967111" y="1046168"/>
                  <a:pt x="3004210" y="1053891"/>
                  <a:pt x="3035126" y="1046168"/>
                </a:cubicBezTo>
                <a:cubicBezTo>
                  <a:pt x="3232990" y="1003700"/>
                  <a:pt x="3427764" y="1073194"/>
                  <a:pt x="3625627" y="1065474"/>
                </a:cubicBezTo>
                <a:cubicBezTo>
                  <a:pt x="3004210" y="1231494"/>
                  <a:pt x="2376610" y="1177441"/>
                  <a:pt x="1733551" y="1235355"/>
                </a:cubicBezTo>
                <a:cubicBezTo>
                  <a:pt x="1817025" y="1351183"/>
                  <a:pt x="1925232" y="1254661"/>
                  <a:pt x="1990156" y="1339602"/>
                </a:cubicBezTo>
                <a:cubicBezTo>
                  <a:pt x="1928323" y="1517205"/>
                  <a:pt x="1953057" y="1613728"/>
                  <a:pt x="2076722" y="1625311"/>
                </a:cubicBezTo>
                <a:cubicBezTo>
                  <a:pt x="2197295" y="1636894"/>
                  <a:pt x="2327143" y="1575118"/>
                  <a:pt x="2392067" y="1787470"/>
                </a:cubicBezTo>
                <a:cubicBezTo>
                  <a:pt x="2410617" y="1853106"/>
                  <a:pt x="2525008" y="1833802"/>
                  <a:pt x="2596115" y="1845385"/>
                </a:cubicBezTo>
                <a:cubicBezTo>
                  <a:pt x="2750696" y="1872411"/>
                  <a:pt x="2914554" y="1845385"/>
                  <a:pt x="3062950" y="1930326"/>
                </a:cubicBezTo>
                <a:cubicBezTo>
                  <a:pt x="3121692" y="1961213"/>
                  <a:pt x="3161883" y="1984378"/>
                  <a:pt x="3130966" y="2069319"/>
                </a:cubicBezTo>
                <a:cubicBezTo>
                  <a:pt x="3100050" y="2158121"/>
                  <a:pt x="3140242" y="2189008"/>
                  <a:pt x="3189708" y="2223754"/>
                </a:cubicBezTo>
                <a:cubicBezTo>
                  <a:pt x="3226808" y="2250784"/>
                  <a:pt x="3282457" y="2243060"/>
                  <a:pt x="3313373" y="2324141"/>
                </a:cubicBezTo>
                <a:cubicBezTo>
                  <a:pt x="2988752" y="2312558"/>
                  <a:pt x="2673405" y="2246923"/>
                  <a:pt x="2351877" y="2308697"/>
                </a:cubicBezTo>
                <a:cubicBezTo>
                  <a:pt x="2704323" y="2463134"/>
                  <a:pt x="3090776" y="2455412"/>
                  <a:pt x="3437038" y="2633017"/>
                </a:cubicBezTo>
                <a:cubicBezTo>
                  <a:pt x="3424671" y="2694791"/>
                  <a:pt x="3344289" y="2667764"/>
                  <a:pt x="3341198" y="2760427"/>
                </a:cubicBezTo>
                <a:cubicBezTo>
                  <a:pt x="3523603" y="2856951"/>
                  <a:pt x="3743110" y="2791314"/>
                  <a:pt x="3934791" y="2934169"/>
                </a:cubicBezTo>
                <a:cubicBezTo>
                  <a:pt x="3823492" y="2999805"/>
                  <a:pt x="3721469" y="2891699"/>
                  <a:pt x="3616352" y="2953473"/>
                </a:cubicBezTo>
                <a:cubicBezTo>
                  <a:pt x="3650361" y="3046136"/>
                  <a:pt x="5189993" y="3617555"/>
                  <a:pt x="5468240" y="3679329"/>
                </a:cubicBezTo>
                <a:cubicBezTo>
                  <a:pt x="6034007" y="3806740"/>
                  <a:pt x="7663296" y="4131059"/>
                  <a:pt x="8111582" y="4204418"/>
                </a:cubicBezTo>
                <a:cubicBezTo>
                  <a:pt x="8457844" y="4258470"/>
                  <a:pt x="8801016" y="4300942"/>
                  <a:pt x="9144186" y="4304802"/>
                </a:cubicBezTo>
                <a:cubicBezTo>
                  <a:pt x="9536822" y="4308663"/>
                  <a:pt x="9926368" y="4289359"/>
                  <a:pt x="10319004" y="4273915"/>
                </a:cubicBezTo>
                <a:cubicBezTo>
                  <a:pt x="10906415" y="4250750"/>
                  <a:pt x="11484549" y="4158087"/>
                  <a:pt x="12053408" y="3907125"/>
                </a:cubicBezTo>
                <a:lnTo>
                  <a:pt x="12192000" y="3841157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EEF165-A3E1-42CD-87F6-84BA5F1F5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563422"/>
            <a:ext cx="7268147" cy="1754376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 sz="4800" i="1"/>
          </a:p>
        </p:txBody>
      </p:sp>
      <p:pic>
        <p:nvPicPr>
          <p:cNvPr id="4" name="Picture 4" descr="Graphical user interface, text, application, Teams&#10;&#10;Description automatically generated">
            <a:extLst>
              <a:ext uri="{FF2B5EF4-FFF2-40B4-BE49-F238E27FC236}">
                <a16:creationId xmlns:a16="http://schemas.microsoft.com/office/drawing/2014/main" id="{8281BB53-9FC0-4675-AD9B-7FF658FF57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8319" y="1464017"/>
            <a:ext cx="9689306" cy="204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151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FF353B-9166-46DF-AC48-559E66E03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3888526" cy="1800526"/>
          </a:xfrm>
        </p:spPr>
        <p:txBody>
          <a:bodyPr>
            <a:normAutofit/>
          </a:bodyPr>
          <a:lstStyle/>
          <a:p>
            <a:r>
              <a:rPr lang="en-US" sz="3700" err="1"/>
              <a:t>Međunarodni</a:t>
            </a:r>
            <a:r>
              <a:rPr lang="en-US" sz="3700"/>
              <a:t> dan </a:t>
            </a:r>
            <a:r>
              <a:rPr lang="en-US" sz="3700" err="1"/>
              <a:t>računovodstva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78F71-A465-424B-AD49-0700A89E3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23381"/>
            <a:ext cx="3888528" cy="355358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700"/>
              <a:t>Cilj nastavne jedinice: </a:t>
            </a:r>
            <a:r>
              <a:rPr lang="en-US" sz="1700" b="1" i="1">
                <a:ea typeface="+mn-lt"/>
                <a:cs typeface="+mn-lt"/>
              </a:rPr>
              <a:t>Objasniti pojam računovodstva </a:t>
            </a:r>
            <a:endParaRPr lang="en-US" sz="1700"/>
          </a:p>
          <a:p>
            <a:pPr>
              <a:lnSpc>
                <a:spcPct val="90000"/>
              </a:lnSpc>
            </a:pPr>
            <a:r>
              <a:rPr lang="en-US" sz="1700"/>
              <a:t>Ishodi učenja: </a:t>
            </a:r>
            <a:endParaRPr lang="en-US" sz="1700"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en-US" sz="1700" dirty="0" err="1">
                <a:ea typeface="+mn-lt"/>
                <a:cs typeface="+mn-lt"/>
              </a:rPr>
              <a:t>ponoviti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pojam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računovodstva</a:t>
            </a:r>
            <a:endParaRPr lang="en-US" sz="1700" dirty="0" err="1"/>
          </a:p>
          <a:p>
            <a:pPr>
              <a:lnSpc>
                <a:spcPct val="90000"/>
              </a:lnSpc>
            </a:pPr>
            <a:r>
              <a:rPr lang="en-US" sz="1700">
                <a:ea typeface="+mn-lt"/>
                <a:cs typeface="+mn-lt"/>
              </a:rPr>
              <a:t>razlikovati računovodstvene kategorije</a:t>
            </a:r>
            <a:endParaRPr lang="en-US" sz="1700"/>
          </a:p>
          <a:p>
            <a:pPr>
              <a:lnSpc>
                <a:spcPct val="90000"/>
              </a:lnSpc>
            </a:pPr>
            <a:r>
              <a:rPr lang="en-US" sz="1700">
                <a:ea typeface="+mn-lt"/>
                <a:cs typeface="+mn-lt"/>
              </a:rPr>
              <a:t>prepoznati konto</a:t>
            </a:r>
            <a:endParaRPr lang="en-US" sz="1700"/>
          </a:p>
          <a:p>
            <a:pPr>
              <a:lnSpc>
                <a:spcPct val="90000"/>
              </a:lnSpc>
            </a:pPr>
            <a:r>
              <a:rPr lang="en-US" sz="1700">
                <a:ea typeface="+mn-lt"/>
                <a:cs typeface="+mn-lt"/>
              </a:rPr>
              <a:t>objasniti knjigovodstvene sustave</a:t>
            </a:r>
            <a:endParaRPr lang="en-US" sz="1700"/>
          </a:p>
          <a:p>
            <a:pPr>
              <a:lnSpc>
                <a:spcPct val="90000"/>
              </a:lnSpc>
            </a:pPr>
            <a:r>
              <a:rPr lang="en-US" sz="1700">
                <a:ea typeface="+mn-lt"/>
                <a:cs typeface="+mn-lt"/>
              </a:rPr>
              <a:t>interpretirati povijesni razvoj računovodstva</a:t>
            </a:r>
            <a:endParaRPr lang="en-US" sz="1700"/>
          </a:p>
          <a:p>
            <a:pPr>
              <a:lnSpc>
                <a:spcPct val="90000"/>
              </a:lnSpc>
            </a:pPr>
            <a:endParaRPr lang="en-US" sz="1700"/>
          </a:p>
        </p:txBody>
      </p:sp>
      <p:pic>
        <p:nvPicPr>
          <p:cNvPr id="7" name="Graphic 6" descr="Tanabata Tree">
            <a:extLst>
              <a:ext uri="{FF2B5EF4-FFF2-40B4-BE49-F238E27FC236}">
                <a16:creationId xmlns:a16="http://schemas.microsoft.com/office/drawing/2014/main" id="{FE3FD70D-91FB-41B1-B2DB-3FBA04F7B1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00986" y="1069398"/>
            <a:ext cx="4747547" cy="4747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836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E0649-C032-4B8A-BA51-7181BAC03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Međupredmetne</a:t>
            </a:r>
            <a:r>
              <a:rPr lang="en-US" dirty="0"/>
              <a:t> </a:t>
            </a:r>
            <a:r>
              <a:rPr lang="en-US" dirty="0" err="1"/>
              <a:t>teme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0EF08-5E97-4A01-AEA6-D324F1612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dirty="0">
                <a:ea typeface="+mn-lt"/>
                <a:cs typeface="+mn-lt"/>
              </a:rPr>
              <a:t>ZDR B.5.1.A. </a:t>
            </a:r>
            <a:r>
              <a:rPr lang="en-US" dirty="0" err="1">
                <a:ea typeface="+mn-lt"/>
                <a:cs typeface="+mn-lt"/>
              </a:rPr>
              <a:t>Procjenjuje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važnost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razvijanja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unapređivanja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komunikacijskih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vještina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njihove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primjene</a:t>
            </a:r>
            <a:r>
              <a:rPr lang="en-US" dirty="0">
                <a:ea typeface="+mn-lt"/>
                <a:cs typeface="+mn-lt"/>
              </a:rPr>
              <a:t> u </a:t>
            </a:r>
            <a:r>
              <a:rPr lang="en-US" dirty="0" err="1">
                <a:ea typeface="+mn-lt"/>
                <a:cs typeface="+mn-lt"/>
              </a:rPr>
              <a:t>svakodnevnome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životu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OSR A.5.3. </a:t>
            </a:r>
            <a:r>
              <a:rPr lang="en-US" dirty="0" err="1">
                <a:ea typeface="+mn-lt"/>
                <a:cs typeface="+mn-lt"/>
              </a:rPr>
              <a:t>Razvija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svoje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potencijale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OSR A.5.4. </a:t>
            </a:r>
            <a:r>
              <a:rPr lang="en-US" dirty="0" err="1">
                <a:ea typeface="+mn-lt"/>
                <a:cs typeface="+mn-lt"/>
              </a:rPr>
              <a:t>Upravlja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svojim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obrazovnim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profesionalnim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putem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OSR B.5.3. </a:t>
            </a:r>
            <a:r>
              <a:rPr lang="en-US" dirty="0" err="1">
                <a:ea typeface="+mn-lt"/>
                <a:cs typeface="+mn-lt"/>
              </a:rPr>
              <a:t>Preuzima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odgovornost</a:t>
            </a:r>
            <a:r>
              <a:rPr lang="en-US" dirty="0">
                <a:ea typeface="+mn-lt"/>
                <a:cs typeface="+mn-lt"/>
              </a:rPr>
              <a:t> za </a:t>
            </a:r>
            <a:r>
              <a:rPr lang="en-US" dirty="0" err="1">
                <a:ea typeface="+mn-lt"/>
                <a:cs typeface="+mn-lt"/>
              </a:rPr>
              <a:t>svoje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ponašanje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UKU A.4/5.2. </a:t>
            </a:r>
            <a:r>
              <a:rPr lang="en-US" dirty="0" err="1">
                <a:ea typeface="+mn-lt"/>
                <a:cs typeface="+mn-lt"/>
              </a:rPr>
              <a:t>Koristi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različitim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strategijama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učenja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samostalno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primjenjuje</a:t>
            </a:r>
            <a:r>
              <a:rPr lang="en-US" dirty="0">
                <a:ea typeface="+mn-lt"/>
                <a:cs typeface="+mn-lt"/>
              </a:rPr>
              <a:t> u </a:t>
            </a:r>
            <a:r>
              <a:rPr lang="en-US" dirty="0" err="1">
                <a:ea typeface="+mn-lt"/>
                <a:cs typeface="+mn-lt"/>
              </a:rPr>
              <a:t>ostvarivanju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ciljeva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učenja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rješavanju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problema</a:t>
            </a:r>
            <a:r>
              <a:rPr lang="en-US" dirty="0">
                <a:ea typeface="+mn-lt"/>
                <a:cs typeface="+mn-lt"/>
              </a:rPr>
              <a:t> u </a:t>
            </a:r>
            <a:r>
              <a:rPr lang="en-US" dirty="0" err="1">
                <a:ea typeface="+mn-lt"/>
                <a:cs typeface="+mn-lt"/>
              </a:rPr>
              <a:t>svim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područjima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učenja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UKU A.4/5.4. </a:t>
            </a:r>
            <a:r>
              <a:rPr lang="en-US" dirty="0" err="1">
                <a:ea typeface="+mn-lt"/>
                <a:cs typeface="+mn-lt"/>
              </a:rPr>
              <a:t>Samostalno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kritički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promišlja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vrednuje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ideje</a:t>
            </a:r>
            <a:endParaRPr lang="en-US" dirty="0" err="1"/>
          </a:p>
          <a:p>
            <a:r>
              <a:rPr lang="en-US" dirty="0">
                <a:ea typeface="+mn-lt"/>
                <a:cs typeface="+mn-lt"/>
              </a:rPr>
              <a:t>UKU B.4/5.2. Prati </a:t>
            </a:r>
            <a:r>
              <a:rPr lang="en-US" dirty="0" err="1">
                <a:ea typeface="+mn-lt"/>
                <a:cs typeface="+mn-lt"/>
              </a:rPr>
              <a:t>učinkovitost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učenja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svoje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napredovanje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tijekom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učenja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UKU B.4/5.4. </a:t>
            </a:r>
            <a:r>
              <a:rPr lang="en-US" dirty="0" err="1">
                <a:ea typeface="+mn-lt"/>
                <a:cs typeface="+mn-lt"/>
              </a:rPr>
              <a:t>Samovrednuje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proces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učenja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svoje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rezultate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procjenjuje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ostvareni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napredak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temelju</a:t>
            </a:r>
            <a:r>
              <a:rPr lang="en-US" dirty="0">
                <a:ea typeface="+mn-lt"/>
                <a:cs typeface="+mn-lt"/>
              </a:rPr>
              <a:t> toga </a:t>
            </a:r>
            <a:r>
              <a:rPr lang="en-US" dirty="0" err="1">
                <a:ea typeface="+mn-lt"/>
                <a:cs typeface="+mn-lt"/>
              </a:rPr>
              <a:t>planira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buduće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učenje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008749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311B25"/>
      </a:dk2>
      <a:lt2>
        <a:srgbClr val="F0F3F2"/>
      </a:lt2>
      <a:accent1>
        <a:srgbClr val="E72971"/>
      </a:accent1>
      <a:accent2>
        <a:srgbClr val="D517AE"/>
      </a:accent2>
      <a:accent3>
        <a:srgbClr val="BF29E7"/>
      </a:accent3>
      <a:accent4>
        <a:srgbClr val="611BD6"/>
      </a:accent4>
      <a:accent5>
        <a:srgbClr val="2931E7"/>
      </a:accent5>
      <a:accent6>
        <a:srgbClr val="176ED5"/>
      </a:accent6>
      <a:hlink>
        <a:srgbClr val="4F3FBF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BrushVTI</vt:lpstr>
      <vt:lpstr>MEĐUNARODNI DAN RAČUNOVODSTVA</vt:lpstr>
      <vt:lpstr>Metoda asocijacije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Međunarodni dan računovodstva</vt:lpstr>
      <vt:lpstr>Međupredmetne teme</vt:lpstr>
      <vt:lpstr>Plan rada:</vt:lpstr>
      <vt:lpstr>Zadatak</vt:lpstr>
      <vt:lpstr>Domaća zadaća</vt:lpstr>
      <vt:lpstr>Najava slijedeće nastavne jedinice: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107</cp:revision>
  <dcterms:created xsi:type="dcterms:W3CDTF">2020-11-24T19:46:55Z</dcterms:created>
  <dcterms:modified xsi:type="dcterms:W3CDTF">2020-11-24T20:16:39Z</dcterms:modified>
</cp:coreProperties>
</file>