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7E930-CF79-DB78-9BFA-A25BE89990EA}" v="625" dt="2023-06-18T15:38:57.890"/>
    <p1510:client id="{BDA84F2A-1CA6-ED87-2A55-4A0DDCCFE5EC}" v="240" dt="2023-06-19T17:34:0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o-Assyrian_Empir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divandelloko.blogspot.com/2011/08/el-partenon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meonrome.com/2017/12/ancient-water-and-the-park-of-the-aqueduc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ypossibilities.net/2018/10/fibre-feudalis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ee Images : structure, skyscraper, monument, travel, column, holiday ...">
            <a:extLst>
              <a:ext uri="{FF2B5EF4-FFF2-40B4-BE49-F238E27FC236}">
                <a16:creationId xmlns:a16="http://schemas.microsoft.com/office/drawing/2014/main" id="{967F4ECD-BAFE-DD61-8750-D3E1733A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Robovi u antici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building, stone, building material&#10;&#10;Description automatically generated">
            <a:extLst>
              <a:ext uri="{FF2B5EF4-FFF2-40B4-BE49-F238E27FC236}">
                <a16:creationId xmlns:a16="http://schemas.microsoft.com/office/drawing/2014/main" id="{411059BA-0EE2-5DC8-F89A-D9BF4D19F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13" r="1" b="81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44D62-B234-8BF5-43E1-ED2C3154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Robovi u Mezopotamiji</a:t>
            </a:r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33C9-28AA-C0B4-ED55-7CFE173A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ea typeface="+mn-lt"/>
                <a:cs typeface="+mn-lt"/>
              </a:rPr>
              <a:t>U antičkoj Mezopotamiji robovi su činili važan dio društvene strukture. Robovi su bili vlasništvo pojedinaca ili institucija poput hramova ili države.</a:t>
            </a:r>
          </a:p>
          <a:p>
            <a:r>
              <a:rPr lang="en-US" sz="1400">
                <a:ea typeface="+mn-lt"/>
                <a:cs typeface="+mn-lt"/>
              </a:rPr>
              <a:t>Bili su prisiljeni raditi u poljoprivredi, zanatstvu, građevini ili kao kućni robovi. Njihov status bio je nisko rangiran, a prava su im bila ograničena. Nisu imali slobodu kretanja ili mogućnost stjecanja vlastite imovine.</a:t>
            </a:r>
          </a:p>
          <a:p>
            <a:r>
              <a:rPr lang="en-US" sz="1400">
                <a:ea typeface="Calibri" panose="020F0502020204030204"/>
                <a:cs typeface="Calibri"/>
              </a:rPr>
              <a:t>Za vrijeme Asiraca robova je bilo više zbog njihovih osvajanja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CACE4-B977-D54F-90EC-C2B8C7C29DF9}"/>
              </a:ext>
            </a:extLst>
          </p:cNvPr>
          <p:cNvSpPr txBox="1"/>
          <p:nvPr/>
        </p:nvSpPr>
        <p:spPr>
          <a:xfrm>
            <a:off x="4724400" y="452913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19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sky, building, ruin&#10;&#10;Description automatically generated">
            <a:extLst>
              <a:ext uri="{FF2B5EF4-FFF2-40B4-BE49-F238E27FC236}">
                <a16:creationId xmlns:a16="http://schemas.microsoft.com/office/drawing/2014/main" id="{76776E85-EB3D-0774-66EC-7D6317D2D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80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98F39-EB61-517D-BEC7-1E2AC399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Robovi u Grčkoj</a:t>
            </a:r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2D25-0D16-7E72-5D0B-BB069E2C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 err="1">
                <a:cs typeface="Calibri"/>
              </a:rPr>
              <a:t>Robovi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su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bili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ratni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zarobljenici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ili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osobe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otete</a:t>
            </a:r>
            <a:r>
              <a:rPr lang="en-US" sz="1400" dirty="0">
                <a:cs typeface="Calibri"/>
              </a:rPr>
              <a:t> od </a:t>
            </a:r>
            <a:r>
              <a:rPr lang="en-US" sz="1400" dirty="0" err="1">
                <a:cs typeface="Calibri"/>
              </a:rPr>
              <a:t>strane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pirata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U </a:t>
            </a:r>
            <a:r>
              <a:rPr lang="en-US" sz="1400" dirty="0" err="1">
                <a:ea typeface="+mn-lt"/>
                <a:cs typeface="+mn-lt"/>
              </a:rPr>
              <a:t>Ateni</a:t>
            </a:r>
            <a:r>
              <a:rPr lang="en-US" sz="1400" dirty="0">
                <a:ea typeface="+mn-lt"/>
                <a:cs typeface="+mn-lt"/>
              </a:rPr>
              <a:t> je </a:t>
            </a:r>
            <a:r>
              <a:rPr lang="en-US" sz="1400" dirty="0" err="1">
                <a:ea typeface="+mn-lt"/>
                <a:cs typeface="+mn-lt"/>
              </a:rPr>
              <a:t>postojalo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dužničko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ropstvo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sve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dok</a:t>
            </a:r>
            <a:r>
              <a:rPr lang="en-US" sz="1400" dirty="0">
                <a:ea typeface="+mn-lt"/>
                <a:cs typeface="+mn-lt"/>
              </a:rPr>
              <a:t> ga Solon </a:t>
            </a:r>
            <a:r>
              <a:rPr lang="en-US" sz="1400" dirty="0" err="1">
                <a:ea typeface="+mn-lt"/>
                <a:cs typeface="+mn-lt"/>
              </a:rPr>
              <a:t>nije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ukinuo</a:t>
            </a:r>
            <a:r>
              <a:rPr lang="en-US" sz="1400" dirty="0">
                <a:ea typeface="+mn-lt"/>
                <a:cs typeface="+mn-lt"/>
              </a:rPr>
              <a:t>. U </a:t>
            </a:r>
            <a:r>
              <a:rPr lang="en-US" sz="1400" dirty="0" err="1">
                <a:ea typeface="+mn-lt"/>
                <a:cs typeface="+mn-lt"/>
              </a:rPr>
              <a:t>teoriji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oni</a:t>
            </a:r>
            <a:r>
              <a:rPr lang="en-US" sz="1400" dirty="0">
                <a:ea typeface="+mn-lt"/>
                <a:cs typeface="+mn-lt"/>
              </a:rPr>
              <a:t> koji </a:t>
            </a:r>
            <a:r>
              <a:rPr lang="en-US" sz="1400" dirty="0" err="1">
                <a:ea typeface="+mn-lt"/>
                <a:cs typeface="+mn-lt"/>
              </a:rPr>
              <a:t>su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tako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dopali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ropstva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bili</a:t>
            </a:r>
            <a:r>
              <a:rPr lang="en-US" sz="1400" dirty="0">
                <a:ea typeface="+mn-lt"/>
                <a:cs typeface="+mn-lt"/>
              </a:rPr>
              <a:t> bi </a:t>
            </a:r>
            <a:r>
              <a:rPr lang="en-US" sz="1400" dirty="0" err="1">
                <a:ea typeface="+mn-lt"/>
                <a:cs typeface="+mn-lt"/>
              </a:rPr>
              <a:t>oslobođeni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nakon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otplate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duga</a:t>
            </a:r>
            <a:r>
              <a:rPr lang="en-US" sz="1400" dirty="0">
                <a:ea typeface="+mn-lt"/>
                <a:cs typeface="+mn-lt"/>
              </a:rPr>
              <a:t>. Taj je </a:t>
            </a:r>
            <a:r>
              <a:rPr lang="en-US" sz="1400" dirty="0" err="1">
                <a:ea typeface="+mn-lt"/>
                <a:cs typeface="+mn-lt"/>
              </a:rPr>
              <a:t>sustav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uz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razne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inačice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postojao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Bliskom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istoku</a:t>
            </a:r>
            <a:r>
              <a:rPr lang="en-US" sz="1400" dirty="0">
                <a:ea typeface="+mn-lt"/>
                <a:cs typeface="+mn-lt"/>
              </a:rPr>
              <a:t>, a </a:t>
            </a:r>
            <a:r>
              <a:rPr lang="en-US" sz="1400" dirty="0" err="1">
                <a:ea typeface="+mn-lt"/>
                <a:cs typeface="+mn-lt"/>
              </a:rPr>
              <a:t>spominje</a:t>
            </a:r>
            <a:r>
              <a:rPr lang="en-US" sz="1400" dirty="0">
                <a:ea typeface="+mn-lt"/>
                <a:cs typeface="+mn-lt"/>
              </a:rPr>
              <a:t> se 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 u </a:t>
            </a:r>
            <a:r>
              <a:rPr lang="en-US" sz="1400" i="1" dirty="0" err="1">
                <a:ea typeface="+mn-lt"/>
                <a:cs typeface="+mn-lt"/>
              </a:rPr>
              <a:t>Bibliji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r>
              <a:rPr lang="en-US" sz="1400" dirty="0">
                <a:cs typeface="Calibri"/>
              </a:rPr>
              <a:t>U Sparti </a:t>
            </a:r>
            <a:r>
              <a:rPr lang="en-US" sz="1400" dirty="0" err="1">
                <a:cs typeface="Calibri"/>
              </a:rPr>
              <a:t>robovi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su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bili</a:t>
            </a:r>
            <a:r>
              <a:rPr lang="en-US" sz="1400" dirty="0">
                <a:cs typeface="Calibri"/>
              </a:rPr>
              <a:t> </a:t>
            </a:r>
            <a:r>
              <a:rPr lang="en-US" sz="1400" dirty="0" err="1">
                <a:cs typeface="Calibri"/>
              </a:rPr>
              <a:t>građani</a:t>
            </a:r>
            <a:r>
              <a:rPr lang="en-US" sz="1400" dirty="0">
                <a:cs typeface="Calibri"/>
              </a:rPr>
              <a:t> koji </a:t>
            </a:r>
            <a:r>
              <a:rPr lang="en-US" sz="1400" dirty="0" err="1">
                <a:cs typeface="Calibri"/>
              </a:rPr>
              <a:t>su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tu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živjeli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prije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Dorana</a:t>
            </a:r>
            <a:r>
              <a:rPr lang="en-US" sz="1400" dirty="0">
                <a:cs typeface="Calibri"/>
              </a:rPr>
              <a:t>, </a:t>
            </a:r>
            <a:r>
              <a:rPr lang="en-US" sz="1400" dirty="0" err="1">
                <a:cs typeface="Calibri"/>
              </a:rPr>
              <a:t>takozvani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heloti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ali</a:t>
            </a:r>
            <a:r>
              <a:rPr lang="en-US" sz="1400" dirty="0">
                <a:cs typeface="Calibri"/>
              </a:rPr>
              <a:t> je </a:t>
            </a:r>
            <a:r>
              <a:rPr lang="en-US" sz="1400" dirty="0" err="1">
                <a:cs typeface="Calibri"/>
              </a:rPr>
              <a:t>bilo</a:t>
            </a:r>
            <a:r>
              <a:rPr lang="en-US" sz="1400" dirty="0">
                <a:cs typeface="Calibri"/>
              </a:rPr>
              <a:t> </a:t>
            </a:r>
            <a:r>
              <a:rPr lang="en-US" sz="1400" dirty="0" err="1">
                <a:cs typeface="Calibri"/>
              </a:rPr>
              <a:t>i</a:t>
            </a:r>
            <a:r>
              <a:rPr lang="en-US" sz="1400" dirty="0">
                <a:cs typeface="Calibri"/>
              </a:rPr>
              <a:t> </a:t>
            </a:r>
            <a:r>
              <a:rPr lang="en-US" sz="1400" dirty="0" err="1">
                <a:cs typeface="Calibri"/>
              </a:rPr>
              <a:t>osobnih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robova</a:t>
            </a:r>
            <a:endParaRPr lang="en-US" sz="1400" dirty="0">
              <a:cs typeface="Calibri"/>
            </a:endParaRPr>
          </a:p>
          <a:p>
            <a:r>
              <a:rPr lang="en-US" sz="1400" dirty="0" err="1">
                <a:ea typeface="+mn-lt"/>
                <a:cs typeface="+mn-lt"/>
              </a:rPr>
              <a:t>Robovima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su</a:t>
            </a:r>
            <a:r>
              <a:rPr lang="en-US" sz="1400" dirty="0">
                <a:ea typeface="+mn-lt"/>
                <a:cs typeface="+mn-lt"/>
              </a:rPr>
              <a:t> se </a:t>
            </a:r>
            <a:r>
              <a:rPr lang="en-US" sz="1400" dirty="0" err="1">
                <a:ea typeface="+mn-lt"/>
                <a:cs typeface="+mn-lt"/>
              </a:rPr>
              <a:t>mogle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povjeriti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sve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dužnosti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osim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onih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političkih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45F75-640F-1F08-DFD2-285926BEF70F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349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grass, sky, building&#10;&#10;Description automatically generated">
            <a:extLst>
              <a:ext uri="{FF2B5EF4-FFF2-40B4-BE49-F238E27FC236}">
                <a16:creationId xmlns:a16="http://schemas.microsoft.com/office/drawing/2014/main" id="{BC1D0986-67D7-00C8-5242-09FE95F1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140" r="13808" b="95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1BACE-07AE-2B7C-2290-0F20E309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Robovi u Rimu</a:t>
            </a:r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9C9F-5926-708B-643F-02E120DB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5835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350" err="1">
                <a:ea typeface="+mn-lt"/>
                <a:cs typeface="+mn-lt"/>
              </a:rPr>
              <a:t>Ropstvo</a:t>
            </a:r>
            <a:r>
              <a:rPr lang="en-US" sz="1350" dirty="0">
                <a:ea typeface="+mn-lt"/>
                <a:cs typeface="+mn-lt"/>
              </a:rPr>
              <a:t> je </a:t>
            </a:r>
            <a:r>
              <a:rPr lang="en-US" sz="1350" err="1">
                <a:ea typeface="+mn-lt"/>
                <a:cs typeface="+mn-lt"/>
              </a:rPr>
              <a:t>igralo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važnu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ulogu</a:t>
            </a:r>
            <a:r>
              <a:rPr lang="en-US" sz="1350" dirty="0">
                <a:ea typeface="+mn-lt"/>
                <a:cs typeface="+mn-lt"/>
              </a:rPr>
              <a:t> u </a:t>
            </a:r>
            <a:r>
              <a:rPr lang="en-US" sz="1350" err="1">
                <a:ea typeface="+mn-lt"/>
                <a:cs typeface="+mn-lt"/>
              </a:rPr>
              <a:t>društvu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gospodarstvu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starog</a:t>
            </a:r>
            <a:r>
              <a:rPr lang="en-US" sz="1350" dirty="0">
                <a:ea typeface="+mn-lt"/>
                <a:cs typeface="+mn-lt"/>
              </a:rPr>
              <a:t> Rima. Osim </a:t>
            </a:r>
            <a:r>
              <a:rPr lang="en-US" sz="1350" err="1">
                <a:ea typeface="+mn-lt"/>
                <a:cs typeface="+mn-lt"/>
              </a:rPr>
              <a:t>što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su</a:t>
            </a:r>
            <a:r>
              <a:rPr lang="en-US" sz="1350" dirty="0">
                <a:ea typeface="+mn-lt"/>
                <a:cs typeface="+mn-lt"/>
              </a:rPr>
              <a:t> se </a:t>
            </a:r>
            <a:r>
              <a:rPr lang="en-US" sz="1350" err="1">
                <a:ea typeface="+mn-lt"/>
                <a:cs typeface="+mn-lt"/>
              </a:rPr>
              <a:t>bavili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manualnim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radom</a:t>
            </a:r>
            <a:r>
              <a:rPr lang="en-US" sz="1350" dirty="0">
                <a:ea typeface="+mn-lt"/>
                <a:cs typeface="+mn-lt"/>
              </a:rPr>
              <a:t>, </a:t>
            </a:r>
            <a:r>
              <a:rPr lang="en-US" sz="1350" err="1">
                <a:ea typeface="+mn-lt"/>
                <a:cs typeface="+mn-lt"/>
              </a:rPr>
              <a:t>robovi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obavljali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mnoge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kućanske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poslove</a:t>
            </a:r>
            <a:r>
              <a:rPr lang="en-US" sz="1350" dirty="0">
                <a:ea typeface="+mn-lt"/>
                <a:cs typeface="+mn-lt"/>
              </a:rPr>
              <a:t>, a </a:t>
            </a:r>
            <a:r>
              <a:rPr lang="en-US" sz="1350" err="1">
                <a:ea typeface="+mn-lt"/>
                <a:cs typeface="+mn-lt"/>
              </a:rPr>
              <a:t>često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radili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na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poslovima</a:t>
            </a:r>
            <a:r>
              <a:rPr lang="en-US" sz="1350" dirty="0">
                <a:ea typeface="+mn-lt"/>
                <a:cs typeface="+mn-lt"/>
              </a:rPr>
              <a:t> koji </a:t>
            </a:r>
            <a:r>
              <a:rPr lang="en-US" sz="1350" err="1">
                <a:ea typeface="+mn-lt"/>
                <a:cs typeface="+mn-lt"/>
              </a:rPr>
              <a:t>su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zahtijevali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visoke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kvalifikacije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vještine</a:t>
            </a:r>
            <a:r>
              <a:rPr lang="en-US" sz="1350" dirty="0">
                <a:ea typeface="+mn-lt"/>
                <a:cs typeface="+mn-lt"/>
              </a:rPr>
              <a:t>.</a:t>
            </a:r>
            <a:endParaRPr lang="en-US" sz="1350" dirty="0">
              <a:cs typeface="Calibri"/>
            </a:endParaRPr>
          </a:p>
          <a:p>
            <a:r>
              <a:rPr lang="en-US" sz="1350" dirty="0">
                <a:ea typeface="+mn-lt"/>
                <a:cs typeface="+mn-lt"/>
              </a:rPr>
              <a:t>Prema </a:t>
            </a:r>
            <a:r>
              <a:rPr lang="en-US" sz="1350" err="1">
                <a:ea typeface="+mn-lt"/>
                <a:cs typeface="+mn-lt"/>
              </a:rPr>
              <a:t>rimskom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pravu</a:t>
            </a:r>
            <a:r>
              <a:rPr lang="en-US" sz="1350" dirty="0">
                <a:ea typeface="+mn-lt"/>
                <a:cs typeface="+mn-lt"/>
              </a:rPr>
              <a:t>, </a:t>
            </a:r>
            <a:r>
              <a:rPr lang="en-US" sz="1350" err="1">
                <a:ea typeface="+mn-lt"/>
                <a:cs typeface="+mn-lt"/>
              </a:rPr>
              <a:t>robovi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smatrani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imovinom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nisu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bili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pravni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subjekti</a:t>
            </a:r>
            <a:r>
              <a:rPr lang="en-US" sz="1350" dirty="0">
                <a:ea typeface="+mn-lt"/>
                <a:cs typeface="+mn-lt"/>
              </a:rPr>
              <a:t>.</a:t>
            </a:r>
          </a:p>
          <a:p>
            <a:r>
              <a:rPr lang="en-US" sz="1350" err="1">
                <a:ea typeface="+mn-lt"/>
                <a:cs typeface="+mn-lt"/>
              </a:rPr>
              <a:t>Grci</a:t>
            </a:r>
            <a:r>
              <a:rPr lang="en-US" sz="1350" dirty="0">
                <a:ea typeface="+mn-lt"/>
                <a:cs typeface="+mn-lt"/>
              </a:rPr>
              <a:t> koji </a:t>
            </a:r>
            <a:r>
              <a:rPr lang="en-US" sz="1350" err="1">
                <a:ea typeface="+mn-lt"/>
                <a:cs typeface="+mn-lt"/>
              </a:rPr>
              <a:t>su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živjeli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na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jugu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Italije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su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bili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korišteni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kao</a:t>
            </a:r>
            <a:r>
              <a:rPr lang="en-US" sz="1350" dirty="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učitelji</a:t>
            </a:r>
            <a:r>
              <a:rPr lang="en-US" sz="1350" dirty="0">
                <a:ea typeface="+mn-lt"/>
                <a:cs typeface="+mn-lt"/>
              </a:rPr>
              <a:t>.</a:t>
            </a:r>
            <a:endParaRPr lang="en-US" sz="1350" dirty="0">
              <a:cs typeface="Calibri"/>
            </a:endParaRPr>
          </a:p>
          <a:p>
            <a:r>
              <a:rPr lang="en-US" sz="1350" dirty="0" err="1">
                <a:cs typeface="Calibri"/>
              </a:rPr>
              <a:t>Robovi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 err="1">
                <a:cs typeface="Calibri"/>
              </a:rPr>
              <a:t>su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 err="1">
                <a:cs typeface="Calibri"/>
              </a:rPr>
              <a:t>mogli</a:t>
            </a:r>
            <a:r>
              <a:rPr lang="en-US" sz="1350" dirty="0">
                <a:cs typeface="Calibri"/>
              </a:rPr>
              <a:t> </a:t>
            </a:r>
            <a:r>
              <a:rPr lang="en-US" sz="1350" dirty="0" err="1">
                <a:cs typeface="Calibri"/>
              </a:rPr>
              <a:t>kupiti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 err="1">
                <a:cs typeface="Calibri"/>
              </a:rPr>
              <a:t>svoju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 err="1">
                <a:cs typeface="Calibri"/>
              </a:rPr>
              <a:t>slobodu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 err="1">
                <a:cs typeface="Calibri"/>
              </a:rPr>
              <a:t>ako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 err="1">
                <a:cs typeface="Calibri"/>
              </a:rPr>
              <a:t>su</a:t>
            </a:r>
            <a:r>
              <a:rPr lang="en-US" sz="1350" dirty="0">
                <a:cs typeface="Calibri"/>
              </a:rPr>
              <a:t> </a:t>
            </a:r>
            <a:r>
              <a:rPr lang="en-US" sz="1350" dirty="0" err="1">
                <a:cs typeface="Calibri"/>
              </a:rPr>
              <a:t>imali</a:t>
            </a:r>
            <a:r>
              <a:rPr lang="en-US" sz="1350" dirty="0">
                <a:cs typeface="Calibri"/>
              </a:rPr>
              <a:t> </a:t>
            </a:r>
            <a:r>
              <a:rPr lang="en-US" sz="1350" dirty="0" err="1">
                <a:cs typeface="Calibri"/>
              </a:rPr>
              <a:t>više</a:t>
            </a:r>
            <a:r>
              <a:rPr lang="en-US" sz="1350" dirty="0">
                <a:cs typeface="Calibri"/>
              </a:rPr>
              <a:t> od 30 </a:t>
            </a:r>
            <a:r>
              <a:rPr lang="en-US" sz="1350" dirty="0" err="1">
                <a:cs typeface="Calibri"/>
              </a:rPr>
              <a:t>godina</a:t>
            </a:r>
            <a:endParaRPr lang="en-US" sz="1350">
              <a:cs typeface="Calibri"/>
            </a:endParaRPr>
          </a:p>
          <a:p>
            <a:r>
              <a:rPr lang="en-US" sz="1350" err="1">
                <a:cs typeface="Calibri"/>
              </a:rPr>
              <a:t>Mnogi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ljudi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su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postojali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robovima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jer</a:t>
            </a:r>
            <a:r>
              <a:rPr lang="en-US" sz="1350" dirty="0">
                <a:cs typeface="Calibri"/>
              </a:rPr>
              <a:t> bi </a:t>
            </a:r>
            <a:r>
              <a:rPr lang="en-US" sz="1350" err="1">
                <a:cs typeface="Calibri"/>
              </a:rPr>
              <a:t>ih</a:t>
            </a:r>
            <a:r>
              <a:rPr lang="en-US" sz="1350" dirty="0">
                <a:cs typeface="Calibri"/>
              </a:rPr>
              <a:t> </a:t>
            </a:r>
            <a:r>
              <a:rPr lang="en-US" sz="1350" err="1">
                <a:cs typeface="Calibri"/>
              </a:rPr>
              <a:t>prodao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netko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iz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obitelji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ili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sami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sebe</a:t>
            </a:r>
            <a:r>
              <a:rPr lang="en-US" sz="1350" dirty="0">
                <a:cs typeface="Calibri"/>
              </a:rPr>
              <a:t> da </a:t>
            </a:r>
            <a:r>
              <a:rPr lang="en-US" sz="1350" err="1">
                <a:cs typeface="Calibri"/>
              </a:rPr>
              <a:t>otplate</a:t>
            </a:r>
            <a:r>
              <a:rPr lang="en-US" sz="1350" dirty="0">
                <a:cs typeface="Calibri"/>
              </a:rPr>
              <a:t> dug</a:t>
            </a:r>
          </a:p>
          <a:p>
            <a:r>
              <a:rPr lang="en-US" sz="1350" dirty="0">
                <a:cs typeface="Calibri"/>
              </a:rPr>
              <a:t>U 1. </a:t>
            </a:r>
            <a:r>
              <a:rPr lang="en-US" sz="1350" err="1">
                <a:cs typeface="Calibri"/>
              </a:rPr>
              <a:t>stoljeću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prije</a:t>
            </a:r>
            <a:r>
              <a:rPr lang="en-US" sz="1350" dirty="0">
                <a:cs typeface="Calibri"/>
              </a:rPr>
              <a:t> Krista Spartacus je </a:t>
            </a:r>
            <a:r>
              <a:rPr lang="en-US" sz="1350" err="1">
                <a:cs typeface="Calibri"/>
              </a:rPr>
              <a:t>uzrokovao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veliku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robovsku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pobunu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koja</a:t>
            </a:r>
            <a:r>
              <a:rPr lang="en-US" sz="1350" dirty="0">
                <a:cs typeface="Calibri"/>
              </a:rPr>
              <a:t> je </a:t>
            </a:r>
            <a:r>
              <a:rPr lang="en-US" sz="1350" err="1">
                <a:cs typeface="Calibri"/>
              </a:rPr>
              <a:t>bila</a:t>
            </a:r>
            <a:r>
              <a:rPr lang="en-US" sz="1350" dirty="0">
                <a:cs typeface="Calibri"/>
              </a:rPr>
              <a:t> </a:t>
            </a:r>
            <a:r>
              <a:rPr lang="en-US" sz="1350" err="1">
                <a:cs typeface="Calibri"/>
              </a:rPr>
              <a:t>teško</a:t>
            </a:r>
            <a:r>
              <a:rPr lang="en-US" sz="1350" dirty="0">
                <a:cs typeface="Calibri"/>
              </a:rPr>
              <a:t> </a:t>
            </a:r>
            <a:r>
              <a:rPr lang="en-US" sz="1350" err="1">
                <a:cs typeface="Calibri"/>
              </a:rPr>
              <a:t>ugušena</a:t>
            </a:r>
            <a:endParaRPr lang="en-US" sz="1350"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7CD73-FE20-DF20-35C4-B05F4D285435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53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7EB5A2D2-3A6E-CAD2-10A0-859EEDF9F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239" r="33632" b="385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0B38-27F7-D3B9-A75D-5C31869E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 err="1">
                <a:ea typeface="Calibri Light"/>
                <a:cs typeface="Calibri Light"/>
              </a:rPr>
              <a:t>Oblik</a:t>
            </a:r>
            <a:r>
              <a:rPr lang="en-US" sz="2800" dirty="0">
                <a:ea typeface="Calibri Light"/>
                <a:cs typeface="Calibri Light"/>
              </a:rPr>
              <a:t> </a:t>
            </a:r>
            <a:r>
              <a:rPr lang="en-US" sz="2800" dirty="0" err="1">
                <a:ea typeface="Calibri Light"/>
                <a:cs typeface="Calibri Light"/>
              </a:rPr>
              <a:t>ropstva</a:t>
            </a:r>
            <a:r>
              <a:rPr lang="en-US" sz="2800" dirty="0">
                <a:ea typeface="Calibri Light"/>
                <a:cs typeface="Calibri Light"/>
              </a:rPr>
              <a:t> u </a:t>
            </a:r>
            <a:r>
              <a:rPr lang="en-US" sz="2800" dirty="0" err="1">
                <a:ea typeface="Calibri Light"/>
                <a:cs typeface="Calibri Light"/>
              </a:rPr>
              <a:t>srednjem</a:t>
            </a:r>
            <a:r>
              <a:rPr lang="en-US" sz="2800" dirty="0">
                <a:ea typeface="Calibri Light"/>
                <a:cs typeface="Calibri Light"/>
              </a:rPr>
              <a:t> </a:t>
            </a:r>
            <a:r>
              <a:rPr lang="en-US" sz="2800" dirty="0" err="1">
                <a:ea typeface="Calibri Light"/>
                <a:cs typeface="Calibri Light"/>
              </a:rPr>
              <a:t>vijeku</a:t>
            </a:r>
            <a:endParaRPr lang="en-US" sz="28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D7C0D-CEC1-8091-3925-4FEB8750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38" y="2689832"/>
            <a:ext cx="3438906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 dirty="0">
                <a:ea typeface="Calibri"/>
                <a:cs typeface="Calibri"/>
              </a:rPr>
              <a:t>U </a:t>
            </a:r>
            <a:r>
              <a:rPr lang="en-US" sz="1400" dirty="0" err="1">
                <a:ea typeface="Calibri"/>
                <a:cs typeface="Calibri"/>
              </a:rPr>
              <a:t>srednjem</a:t>
            </a:r>
            <a:r>
              <a:rPr lang="en-US" sz="1400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vijeku</a:t>
            </a:r>
            <a:r>
              <a:rPr lang="en-US" sz="1400" dirty="0">
                <a:ea typeface="Calibri"/>
                <a:cs typeface="Calibri"/>
              </a:rPr>
              <a:t> se </a:t>
            </a:r>
            <a:r>
              <a:rPr lang="en-US" sz="1400" dirty="0" err="1">
                <a:ea typeface="Calibri"/>
                <a:cs typeface="Calibri"/>
              </a:rPr>
              <a:t>pojavio</a:t>
            </a:r>
            <a:r>
              <a:rPr lang="en-US" sz="1400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feudalizam</a:t>
            </a:r>
            <a:r>
              <a:rPr lang="en-US" sz="1400" dirty="0">
                <a:ea typeface="Calibri"/>
                <a:cs typeface="Calibri"/>
              </a:rPr>
              <a:t>.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Feudalizam</a:t>
            </a:r>
            <a:r>
              <a:rPr lang="en-US" sz="1400" dirty="0">
                <a:ea typeface="+mn-lt"/>
                <a:cs typeface="+mn-lt"/>
              </a:rPr>
              <a:t> je </a:t>
            </a:r>
            <a:r>
              <a:rPr lang="en-US" sz="1400" dirty="0" err="1">
                <a:ea typeface="+mn-lt"/>
                <a:cs typeface="+mn-lt"/>
              </a:rPr>
              <a:t>naziv</a:t>
            </a:r>
            <a:r>
              <a:rPr lang="en-US" sz="1400" dirty="0">
                <a:ea typeface="+mn-lt"/>
                <a:cs typeface="+mn-lt"/>
              </a:rPr>
              <a:t> za </a:t>
            </a:r>
            <a:r>
              <a:rPr lang="en-US" sz="1400" dirty="0" err="1">
                <a:ea typeface="+mn-lt"/>
                <a:cs typeface="+mn-lt"/>
              </a:rPr>
              <a:t>oblik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društvenog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odnosa</a:t>
            </a:r>
            <a:r>
              <a:rPr lang="en-US" sz="1400" dirty="0">
                <a:ea typeface="+mn-lt"/>
                <a:cs typeface="+mn-lt"/>
              </a:rPr>
              <a:t> koji je </a:t>
            </a:r>
            <a:r>
              <a:rPr lang="en-US" sz="1400" dirty="0" err="1">
                <a:ea typeface="+mn-lt"/>
                <a:cs typeface="+mn-lt"/>
              </a:rPr>
              <a:t>prevladavao</a:t>
            </a:r>
            <a:r>
              <a:rPr lang="en-US" sz="1400" dirty="0">
                <a:ea typeface="+mn-lt"/>
                <a:cs typeface="+mn-lt"/>
              </a:rPr>
              <a:t> u </a:t>
            </a:r>
            <a:r>
              <a:rPr lang="en-US" sz="1400" dirty="0" err="1">
                <a:ea typeface="+mn-lt"/>
                <a:cs typeface="+mn-lt"/>
              </a:rPr>
              <a:t>srednjem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vijeku,a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činili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su</a:t>
            </a:r>
            <a:r>
              <a:rPr lang="en-US" sz="1400" dirty="0">
                <a:ea typeface="+mn-lt"/>
                <a:cs typeface="+mn-lt"/>
              </a:rPr>
              <a:t> ga </a:t>
            </a:r>
            <a:r>
              <a:rPr lang="en-US" sz="1400" dirty="0" err="1">
                <a:ea typeface="+mn-lt"/>
                <a:cs typeface="+mn-lt"/>
              </a:rPr>
              <a:t>feudalci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zakupnici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U </a:t>
            </a:r>
            <a:r>
              <a:rPr lang="en-US" sz="1400" err="1">
                <a:ea typeface="+mn-lt"/>
                <a:cs typeface="+mn-lt"/>
              </a:rPr>
              <a:t>feudalizmu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zemlja</a:t>
            </a:r>
            <a:r>
              <a:rPr lang="en-US" sz="1400" dirty="0">
                <a:ea typeface="+mn-lt"/>
                <a:cs typeface="+mn-lt"/>
              </a:rPr>
              <a:t> je </a:t>
            </a:r>
            <a:r>
              <a:rPr lang="en-US" sz="1400" err="1">
                <a:ea typeface="+mn-lt"/>
                <a:cs typeface="+mn-lt"/>
              </a:rPr>
              <a:t>osnovna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vrijednost</a:t>
            </a:r>
            <a:r>
              <a:rPr lang="en-US" sz="1400" dirty="0">
                <a:ea typeface="+mn-lt"/>
                <a:cs typeface="+mn-lt"/>
              </a:rPr>
              <a:t>, pa se </a:t>
            </a:r>
            <a:r>
              <a:rPr lang="en-US" sz="1400" err="1">
                <a:ea typeface="+mn-lt"/>
                <a:cs typeface="+mn-lt"/>
              </a:rPr>
              <a:t>prema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veličini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zemljišnog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prostora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mjeri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društveni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utjecaj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njegova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vlasnika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err="1">
                <a:ea typeface="+mn-lt"/>
                <a:cs typeface="+mn-lt"/>
              </a:rPr>
              <a:t>Crkva</a:t>
            </a:r>
            <a:r>
              <a:rPr lang="en-US" sz="1400" dirty="0">
                <a:ea typeface="+mn-lt"/>
                <a:cs typeface="+mn-lt"/>
              </a:rPr>
              <a:t> je </a:t>
            </a:r>
            <a:r>
              <a:rPr lang="en-US" sz="1400" err="1">
                <a:ea typeface="+mn-lt"/>
                <a:cs typeface="+mn-lt"/>
              </a:rPr>
              <a:t>prepoznala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robovlasništvo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kao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nepravedno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ali</a:t>
            </a:r>
            <a:r>
              <a:rPr lang="en-US" sz="1400" dirty="0">
                <a:ea typeface="+mn-lt"/>
                <a:cs typeface="+mn-lt"/>
              </a:rPr>
              <a:t> je </a:t>
            </a:r>
            <a:r>
              <a:rPr lang="en-US" sz="1400" err="1">
                <a:ea typeface="+mn-lt"/>
                <a:cs typeface="+mn-lt"/>
              </a:rPr>
              <a:t>priznavala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postojeće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društvene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strukture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err="1">
                <a:ea typeface="+mn-lt"/>
                <a:cs typeface="+mn-lt"/>
              </a:rPr>
              <a:t>Postupno</a:t>
            </a:r>
            <a:r>
              <a:rPr lang="en-US" sz="1400" dirty="0">
                <a:ea typeface="+mn-lt"/>
                <a:cs typeface="+mn-lt"/>
              </a:rPr>
              <a:t> se </a:t>
            </a:r>
            <a:r>
              <a:rPr lang="en-US" sz="1400" err="1">
                <a:ea typeface="+mn-lt"/>
                <a:cs typeface="+mn-lt"/>
              </a:rPr>
              <a:t>razvijala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ideja</a:t>
            </a:r>
            <a:r>
              <a:rPr lang="en-US" sz="1400" dirty="0">
                <a:ea typeface="+mn-lt"/>
                <a:cs typeface="+mn-lt"/>
              </a:rPr>
              <a:t> da je </a:t>
            </a:r>
            <a:r>
              <a:rPr lang="en-US" sz="1400" err="1">
                <a:ea typeface="+mn-lt"/>
                <a:cs typeface="+mn-lt"/>
              </a:rPr>
              <a:t>svaki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čovjek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duševno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jednako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vrijedan</a:t>
            </a:r>
            <a:r>
              <a:rPr lang="en-US" sz="1400" dirty="0">
                <a:ea typeface="+mn-lt"/>
                <a:cs typeface="+mn-lt"/>
              </a:rPr>
              <a:t>, bez </a:t>
            </a:r>
            <a:r>
              <a:rPr lang="en-US" sz="1400" err="1">
                <a:ea typeface="+mn-lt"/>
                <a:cs typeface="+mn-lt"/>
              </a:rPr>
              <a:t>obzira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svoj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društveni</a:t>
            </a:r>
            <a:r>
              <a:rPr lang="en-US" sz="1400" dirty="0">
                <a:ea typeface="+mn-lt"/>
                <a:cs typeface="+mn-lt"/>
              </a:rPr>
              <a:t> status.</a:t>
            </a:r>
            <a:endParaRPr lang="en-US" sz="1400" dirty="0"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DF508-2C07-39EA-5EC1-7F70F1B377C2}"/>
              </a:ext>
            </a:extLst>
          </p:cNvPr>
          <p:cNvSpPr txBox="1"/>
          <p:nvPr/>
        </p:nvSpPr>
        <p:spPr>
          <a:xfrm>
            <a:off x="4876800" y="4132263"/>
            <a:ext cx="24384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46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39409-B78A-6022-09F5-59B9D318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507238"/>
            <a:ext cx="3555916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Kraj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BE64A-B69D-2BE0-B51C-91947352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03" y="4445204"/>
            <a:ext cx="3630558" cy="17811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Hvala na pažnji</a:t>
            </a:r>
          </a:p>
        </p:txBody>
      </p:sp>
      <p:pic>
        <p:nvPicPr>
          <p:cNvPr id="4" name="Picture 4" descr="Smiling Emoji Free Stock Photo - Public Domain Pictures">
            <a:extLst>
              <a:ext uri="{FF2B5EF4-FFF2-40B4-BE49-F238E27FC236}">
                <a16:creationId xmlns:a16="http://schemas.microsoft.com/office/drawing/2014/main" id="{1933E462-B20F-C27F-E826-6AC916FB6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-4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1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678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Robovi u antici</vt:lpstr>
      <vt:lpstr>Robovi u Mezopotamiji</vt:lpstr>
      <vt:lpstr>Robovi u Grčkoj</vt:lpstr>
      <vt:lpstr>Robovi u Rimu</vt:lpstr>
      <vt:lpstr>Oblik ropstva u srednjem vijeku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242</cp:revision>
  <dcterms:created xsi:type="dcterms:W3CDTF">2023-06-18T14:05:26Z</dcterms:created>
  <dcterms:modified xsi:type="dcterms:W3CDTF">2023-06-19T17:37:24Z</dcterms:modified>
</cp:coreProperties>
</file>