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8" r:id="rId9"/>
    <p:sldId id="265" r:id="rId10"/>
    <p:sldId id="262" r:id="rId11"/>
    <p:sldId id="264" r:id="rId12"/>
    <p:sldId id="267" r:id="rId13"/>
    <p:sldId id="263" r:id="rId1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6F04BA-D9A9-9DED-11DC-23DCE64BE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E4C2E41-A2D0-8334-F6A6-D13C9AA8C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767193-7717-F0D3-E3D2-4AECE0E6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03B446-8F3D-8500-F821-83B28968C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26A29D6-3543-3118-655C-52B3E1C4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22301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EA8C3F0-4A0B-879A-0CF6-E89B562F2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DE4586D4-3D67-4DE3-6EF7-3E974E59D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99519E8-8B28-1A64-F2FE-BDDBAD43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6D7C689-C9C6-34FA-8AAC-27F83F6E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07B74E6-C031-2998-A9A5-2A9539B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9118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C96E9C8-FC97-73EF-F126-21C5A6E57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145593A-44EB-DA8F-AED3-401086445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C8B9E86-686A-5295-1CAB-673C66898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3072289-25BD-A288-F4E2-2DB69CBC7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2B46565-A0C1-5B27-6FC1-078611CFB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34996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846803-73C8-9D89-057D-B2619E9F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2A8D83B-BD56-D938-5EFD-0BC80589C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630499A-6131-0678-D1F3-21749B189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371336D-429C-4591-353F-F0FC4772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486068D-F331-16DB-89F8-887DB7F0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4842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F37036-9569-DD67-71FC-095DCFA53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64BE641-40FB-1563-C73A-C7E0B21FB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7974AB-6CD6-1D66-7206-4702FA2A4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5059E09-04FD-3E74-8E6A-B5BCA9E7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75B3B3-CB9C-EB71-EFCD-5D550B8B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3485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9F5A9B-8352-5D85-1A26-9D01B50F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742D41-C01B-5206-DD60-8993CC598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9B68359-59BE-1440-3F35-324A1675B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0A39069-0134-1BA1-547B-DF6B159B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7357BEF-6828-156A-56BC-6CEF5A1C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FB2BB52-D8A2-6212-CA6E-D08D3811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5510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76B615-F025-B5E7-E827-6BBCAFADB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091C021-1E5F-B837-4070-9343C9695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F1BF1CC-0A59-7B22-1D56-EA2E6097E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4FD3038-2C52-9874-73A4-DC669DFFA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CA2F5AE-C320-7BED-D4AA-F14D386D3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72D606B-59FE-6E57-691C-D834AD34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D1DDF1C-C83A-E8A3-F9C6-FA1AD82C1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58AC0AD5-8689-0F0D-B77B-7338A589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80803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4FCC25-38BC-9677-4DAC-BE02EC4C6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C4878E1-F903-8168-C7DA-9754201A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3B36037-BFDE-2DE1-245F-2CEA71BF5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CA355DF-3A83-8865-0754-78D0167D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812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AEEB2028-2D97-15D3-2D0B-473AFAAF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7CAFCC5-3905-213A-1DD1-66C25D9A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B3B0A0F-E229-C81B-15DD-FAEDAFC95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4900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25B73-BA85-16EA-9BFB-E3CF1EF3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62FF514-394A-FD58-5620-AE7908260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0327465-001A-3423-513F-360E06E3D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6F80980-A202-82FD-BC91-B6608BD63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21BB4C-AAFA-70BA-3A22-DD6BB188A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7B63657-7A51-B3E9-DBBD-DAC1ABDC5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384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11384F-37BB-0024-D55F-1CAC49E00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5340EC7-88FE-0A50-4F4A-1FCC501B3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1390A78-7553-4808-3EB1-DC7202B06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0B99E71-22D3-2262-F5C2-07C2AE319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27069A0-51D2-BB44-5A4F-2AFF713B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B50B71F-CE00-E033-45D8-08107931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21008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3D35A35-6A38-6D47-620B-4C4D56684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sr-Latn-R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D97098D-2114-617D-E5BC-C9BBCE8AB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sr-Latn-R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C6212E4-AD27-887C-D34C-DBBF5AB6C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1F5DA8-F71F-A547-B8EB-BE0F0DBD96E0}" type="datetimeFigureOut">
              <a:rPr lang="sr-Latn-RS" smtClean="0"/>
              <a:t>9.5.24.</a:t>
            </a:fld>
            <a:endParaRPr lang="sr-Latn-R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8241B55-5F0F-CEB6-982D-21AF1B7BC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8765C59-9D2C-4AD0-EB97-6B367B57E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3EF975-4186-484B-838B-47B1EC4C37E9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8055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torij-admin-api.carnet.hr/storage/extracted/2251296/rimske-ceste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l.jw.org/hr/wol/d/r19/lp-c/2006764" TargetMode="External"/><Relationship Id="rId2" Type="http://schemas.openxmlformats.org/officeDocument/2006/relationships/hyperlink" Target="https://www.geotech.hr/rimske-ceste-spomenik-povijesti-i-cestogradnj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rkoantolkovic.wordpress.com/tag/rimske-cest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1947E0-C223-B5C6-02E5-F0375E0D8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70227"/>
            <a:ext cx="9144000" cy="1193138"/>
          </a:xfrm>
        </p:spPr>
        <p:txBody>
          <a:bodyPr>
            <a:normAutofit/>
          </a:bodyPr>
          <a:lstStyle/>
          <a:p>
            <a:r>
              <a:rPr lang="hr-HR" sz="4400"/>
              <a:t>Rimske ceste</a:t>
            </a:r>
            <a:endParaRPr lang="sr-Latn-RS" sz="440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DA43B89-6A96-24D5-A6F1-B0B7F8A9E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36465"/>
            <a:ext cx="9144000" cy="646785"/>
          </a:xfrm>
        </p:spPr>
        <p:txBody>
          <a:bodyPr>
            <a:normAutofit/>
          </a:bodyPr>
          <a:lstStyle/>
          <a:p>
            <a:r>
              <a:rPr lang="hr-HR"/>
              <a:t>Lara Grubišić 1.A</a:t>
            </a:r>
            <a:endParaRPr lang="sr-Latn-RS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538034-FF89-9A0B-1D0C-9E8E4EC2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8" r="2" b="4249"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9047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E326B3-BC09-84B4-0BF2-45E9CD27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0" i="0" u="none" strike="noStrike">
                <a:effectLst/>
              </a:rPr>
              <a:t>„Svi putevi vode u Rim“</a:t>
            </a:r>
            <a:br>
              <a:rPr lang="en-US" sz="3400" b="0" i="0" u="none" strike="noStrike">
                <a:effectLst/>
              </a:rPr>
            </a:br>
            <a:endParaRPr lang="en-US" sz="3400"/>
          </a:p>
        </p:txBody>
      </p:sp>
      <p:sp>
        <p:nvSpPr>
          <p:cNvPr id="8" name="Rezervirano mjesto sadržaja 7">
            <a:extLst>
              <a:ext uri="{FF2B5EF4-FFF2-40B4-BE49-F238E27FC236}">
                <a16:creationId xmlns:a16="http://schemas.microsoft.com/office/drawing/2014/main" id="{01DEE771-2C67-235F-0EDE-CB888700A5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1734417-0D07-3AAC-DB16-4E22EF8DC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r="8291" b="1"/>
          <a:stretch/>
        </p:blipFill>
        <p:spPr>
          <a:xfrm>
            <a:off x="5575421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11" name="Rezervirano mjesto sadržaja 10">
            <a:extLst>
              <a:ext uri="{FF2B5EF4-FFF2-40B4-BE49-F238E27FC236}">
                <a16:creationId xmlns:a16="http://schemas.microsoft.com/office/drawing/2014/main" id="{70C14823-D7F0-F939-A5C2-D31F93FC2225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0" y="1690688"/>
            <a:ext cx="5618747" cy="4485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1" u="none" strike="noStrike" dirty="0">
                <a:solidFill>
                  <a:srgbClr val="3D3D3D"/>
                </a:solidFill>
                <a:effectLst/>
                <a:latin typeface="IBM Plex Sans" panose="020B0503050203000203" pitchFamily="34" charset="0"/>
              </a:rPr>
              <a:t>Svi putevi vode u Rim</a:t>
            </a:r>
            <a:r>
              <a:rPr lang="hr-HR" b="0" i="0" u="none" strike="noStrike" dirty="0">
                <a:solidFill>
                  <a:srgbClr val="3D3D3D"/>
                </a:solidFill>
                <a:effectLst/>
                <a:highlight>
                  <a:srgbClr val="FFFFFF"/>
                </a:highlight>
                <a:latin typeface="IBM Plex Sans" panose="020B0503050203000203" pitchFamily="34" charset="0"/>
              </a:rPr>
              <a:t> je izreka nastala u srednjem vijeku, dakle nakon propasti Rimskog Carstva</a:t>
            </a:r>
          </a:p>
          <a:p>
            <a:r>
              <a:rPr lang="hr-HR" dirty="0">
                <a:solidFill>
                  <a:srgbClr val="3D3D3D"/>
                </a:solidFill>
                <a:highlight>
                  <a:srgbClr val="FFFFFF"/>
                </a:highlight>
                <a:latin typeface="IBM Plex Sans" panose="020B0503050203000203" pitchFamily="34" charset="0"/>
              </a:rPr>
              <a:t>Rim je gradio mnoge ceste koje su očuvane te postoje sve do danas.</a:t>
            </a:r>
          </a:p>
          <a:p>
            <a:r>
              <a:rPr lang="hr-HR" dirty="0">
                <a:solidFill>
                  <a:srgbClr val="3D3D3D"/>
                </a:solidFill>
                <a:highlight>
                  <a:srgbClr val="FFFFFF"/>
                </a:highlight>
                <a:latin typeface="IBM Plex Sans" panose="020B0503050203000203" pitchFamily="34" charset="0"/>
              </a:rPr>
              <a:t>Nisu samo spomenik Antike,već kao i primjer za gradnju.</a:t>
            </a:r>
          </a:p>
          <a:p>
            <a:endParaRPr lang="hr-HR" dirty="0">
              <a:solidFill>
                <a:srgbClr val="3D3D3D"/>
              </a:solidFill>
              <a:highlight>
                <a:srgbClr val="FFFFFF"/>
              </a:highlight>
              <a:latin typeface="IBM Plex Sans" panose="020B0503050203000203" pitchFamily="34" charset="0"/>
            </a:endParaRP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79029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90A33CC-5DB4-9428-8011-A478CC01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hr-HR"/>
              <a:t>Video o gradnji ceste u Rimu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060951D-4D8F-FA67-482F-1F9132458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r>
              <a:rPr lang="sr-Latn-RS" sz="2000">
                <a:hlinkClick r:id="rId2"/>
              </a:rPr>
              <a:t>https://edutorij-admin-api.carnet.hr/storage/extracted/2251296/rimske-ceste.html</a:t>
            </a:r>
            <a:endParaRPr lang="hr-HR" sz="2000"/>
          </a:p>
          <a:p>
            <a:endParaRPr lang="sr-Latn-RS" sz="2000"/>
          </a:p>
        </p:txBody>
      </p:sp>
    </p:spTree>
    <p:extLst>
      <p:ext uri="{BB962C8B-B14F-4D97-AF65-F5344CB8AC3E}">
        <p14:creationId xmlns:p14="http://schemas.microsoft.com/office/powerpoint/2010/main" val="3683181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3404432-FFCF-64EA-50CA-E5AC6024A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Literatura: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54A4A20-0DB2-EEE1-49B4-09F280F47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>
                <a:hlinkClick r:id="rId2"/>
              </a:rPr>
              <a:t>https://www.geotech.hr/rimske-ceste-spomenik-povijesti-i-cestogradnje/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96BD680-75AD-4D3C-05A6-352A1807AF67}"/>
              </a:ext>
            </a:extLst>
          </p:cNvPr>
          <p:cNvSpPr txBox="1"/>
          <p:nvPr/>
        </p:nvSpPr>
        <p:spPr>
          <a:xfrm>
            <a:off x="1102895" y="2738404"/>
            <a:ext cx="1025090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Latn-RS" sz="2500" dirty="0">
                <a:hlinkClick r:id="rId3"/>
              </a:rPr>
              <a:t>https://wol.jw.org/hr/wol/d/r19/lp-c/2006764</a:t>
            </a:r>
            <a:endParaRPr lang="hr-HR" sz="2500" dirty="0"/>
          </a:p>
          <a:p>
            <a:pPr algn="l"/>
            <a:endParaRPr lang="hr-HR" dirty="0"/>
          </a:p>
          <a:p>
            <a:pPr algn="l"/>
            <a:endParaRPr lang="hr-HR" dirty="0"/>
          </a:p>
          <a:p>
            <a:pPr algn="l"/>
            <a:endParaRPr lang="sr-Latn-RS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AB12540-02EE-C94B-A341-32DC767A529E}"/>
              </a:ext>
            </a:extLst>
          </p:cNvPr>
          <p:cNvSpPr txBox="1"/>
          <p:nvPr/>
        </p:nvSpPr>
        <p:spPr>
          <a:xfrm>
            <a:off x="1102893" y="3354963"/>
            <a:ext cx="998621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Latn-RS" sz="2700" dirty="0">
                <a:hlinkClick r:id="rId4"/>
              </a:rPr>
              <a:t>https://darkoantolkovic.wordpress.com/tag/rimske-ceste/</a:t>
            </a:r>
            <a:endParaRPr lang="hr-HR" sz="2700" dirty="0"/>
          </a:p>
          <a:p>
            <a:pPr algn="l"/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184224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A910D8-0FF7-A9DC-E756-CE2BBE3C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Kraj</a:t>
            </a:r>
          </a:p>
        </p:txBody>
      </p:sp>
      <p:sp>
        <p:nvSpPr>
          <p:cNvPr id="74" name="Freeform: Shape 6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63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Slika 50">
            <a:extLst>
              <a:ext uri="{FF2B5EF4-FFF2-40B4-BE49-F238E27FC236}">
                <a16:creationId xmlns:a16="http://schemas.microsoft.com/office/drawing/2014/main" id="{34401E59-2F62-DF2C-634C-0024A64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7" r="-3" b="6554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57" name="Slika 56">
            <a:extLst>
              <a:ext uri="{FF2B5EF4-FFF2-40B4-BE49-F238E27FC236}">
                <a16:creationId xmlns:a16="http://schemas.microsoft.com/office/drawing/2014/main" id="{0024A451-8171-3EC5-D553-6A8CA2FA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76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6" name="Oval 65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67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Slika 54">
            <a:extLst>
              <a:ext uri="{FF2B5EF4-FFF2-40B4-BE49-F238E27FC236}">
                <a16:creationId xmlns:a16="http://schemas.microsoft.com/office/drawing/2014/main" id="{318C004A-AB05-9437-DDE4-D1DEE22B48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r="22036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49" name="Slika 48">
            <a:extLst>
              <a:ext uri="{FF2B5EF4-FFF2-40B4-BE49-F238E27FC236}">
                <a16:creationId xmlns:a16="http://schemas.microsoft.com/office/drawing/2014/main" id="{4B3A3CDC-C43E-BD9F-2A16-F72D96828A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r="21746" b="1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8" name="Freeform: Shape 6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Slika 52">
            <a:extLst>
              <a:ext uri="{FF2B5EF4-FFF2-40B4-BE49-F238E27FC236}">
                <a16:creationId xmlns:a16="http://schemas.microsoft.com/office/drawing/2014/main" id="{EBD9725E-9235-F885-76D4-6D5769CAA6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20659" b="-1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79" name="Freeform: Shape 7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Slika 47">
            <a:extLst>
              <a:ext uri="{FF2B5EF4-FFF2-40B4-BE49-F238E27FC236}">
                <a16:creationId xmlns:a16="http://schemas.microsoft.com/office/drawing/2014/main" id="{30F4B404-275D-E848-1329-BB781FBC1F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10265" b="-2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022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CFD4552-AA9A-DAA5-3672-CBE5D103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hr-HR"/>
              <a:t>Rimske ceste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A39CC7-4BC5-C78D-17B4-0B854C9B4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hr-HR" sz="1900"/>
              <a:t>One su spomenik povijesti i cestogradnje.</a:t>
            </a:r>
          </a:p>
          <a:p>
            <a:r>
              <a:rPr lang="hr-HR" sz="1900"/>
              <a:t>Rimljani su bili poznati građevinari.</a:t>
            </a:r>
          </a:p>
          <a:p>
            <a:r>
              <a:rPr lang="hr-HR" sz="1900"/>
              <a:t>Iza njih su ostali brojni mostovi,kanali,ceste i mnoga remekdjela.</a:t>
            </a:r>
          </a:p>
          <a:p>
            <a:r>
              <a:rPr lang="hr-HR" sz="1900"/>
              <a:t>Imali su veliku i razgranatu mrežu cesta po cijelome svijetu.</a:t>
            </a:r>
          </a:p>
          <a:p>
            <a:r>
              <a:rPr lang="hr-HR" sz="1900"/>
              <a:t>Bila je duga više od 400 000 km.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D2257CC-8D91-37F6-7BCF-632443EE0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r="3" b="16187"/>
          <a:stretch/>
        </p:blipFill>
        <p:spPr>
          <a:xfrm>
            <a:off x="7824936" y="643234"/>
            <a:ext cx="2955306" cy="262489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DB5A725-5C9A-4890-904F-B42A5C9677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3" r="5186" b="-1"/>
          <a:stretch/>
        </p:blipFill>
        <p:spPr>
          <a:xfrm>
            <a:off x="7845968" y="3589867"/>
            <a:ext cx="2913243" cy="25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1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2377870-FDDD-B542-0B8A-D9D8FB70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hr-HR"/>
              <a:t>Koja je bila njihova upotreba?</a:t>
            </a:r>
            <a:endParaRPr lang="sr-Latn-RS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9A1F938-82FF-C095-B6E7-F84C3E4EB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r="10446" b="-4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A2770B-FA9E-2955-F04C-F6D21BEBD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>
            <a:normAutofit/>
          </a:bodyPr>
          <a:lstStyle/>
          <a:p>
            <a:r>
              <a:rPr lang="hr-HR" sz="1600" b="0" i="0" u="none" strike="noStrike">
                <a:effectLst/>
                <a:latin typeface="open sans" panose="020F0502020204030204" pitchFamily="34" charset="0"/>
              </a:rPr>
              <a:t>One su bile namijenjene za transport; po njima je bilo dopušteno hodati, prolaziti i voziti stoku, vozila ili promet bilo kojeg opisa duž ceste.</a:t>
            </a:r>
          </a:p>
          <a:p>
            <a:r>
              <a:rPr lang="hr-HR" sz="1600">
                <a:latin typeface="open sans" panose="020F0502020204030204" pitchFamily="34" charset="0"/>
              </a:rPr>
              <a:t>Također su bile izgrađene za vojsku, trgovinu i bolje povezivanje ljudi.</a:t>
            </a:r>
            <a:endParaRPr lang="sr-Latn-RS" sz="160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54B8BC2-6D41-8AF5-663E-262709296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r="1464" b="-1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9372545-AA75-0BFD-9B25-30C12D925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 r="19003" b="1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103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5EAA82A-97D1-C222-4382-AE22524B4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hr-HR"/>
              <a:t>Tko ih je gradio?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FD28A2E-DFC3-25AA-D530-7E4C8B1D3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hr-HR" sz="2000" b="0" i="0" u="none" strike="noStrike">
                <a:effectLst/>
                <a:latin typeface="open sans" panose="020B0606030504020204" pitchFamily="34" charset="0"/>
              </a:rPr>
              <a:t>Rimske su ceste prvenstveno gradili sami legionari. </a:t>
            </a:r>
          </a:p>
          <a:p>
            <a:r>
              <a:rPr lang="hr-HR" sz="2000" b="0" i="0" u="none" strike="noStrike">
                <a:effectLst/>
                <a:latin typeface="open sans" panose="020B0606030504020204" pitchFamily="34" charset="0"/>
              </a:rPr>
              <a:t>Inženjeri su bili redoviti pripadnici rimske vojske i njihovo znanje o izgradnji cesta, utvrda, akvadukata i mostova bilo je neprocjenjivo bogatstvo.</a:t>
            </a:r>
            <a:endParaRPr lang="sr-Latn-RS" sz="200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58AFB94-029E-92BF-DD64-9EB64E0F0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838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B5A45F1-342D-21DC-E0B0-4067602B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hr-HR"/>
              <a:t>Kako su ih gradili?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4AC2DE9-3244-DA71-2B0A-3A263F31B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r>
              <a:rPr lang="hr-HR" sz="1400" b="0" i="0" u="none" strike="noStrike">
                <a:effectLst/>
                <a:latin typeface="open sans" panose="020B0606030504020204" pitchFamily="34" charset="0"/>
              </a:rPr>
              <a:t>Nisu postojala jedinstvena tehnička rješenja za izgradnju cesta.</a:t>
            </a:r>
          </a:p>
          <a:p>
            <a:r>
              <a:rPr lang="hr-HR" sz="1400" b="0" i="0" u="none" strike="noStrike">
                <a:effectLst/>
                <a:latin typeface="open sans" panose="020B0606030504020204" pitchFamily="34" charset="0"/>
              </a:rPr>
              <a:t> Metoda izgradnje varirala je ovisno o geografskom položaju, morfologiji terena, geološkoj građi i dostupnim materijalima.</a:t>
            </a:r>
          </a:p>
          <a:p>
            <a:r>
              <a:rPr lang="hr-HR" sz="1400" b="0" i="0" u="none" strike="noStrike">
                <a:effectLst/>
                <a:latin typeface="open sans" panose="020B0606030504020204" pitchFamily="34" charset="0"/>
              </a:rPr>
              <a:t> Ovisno o temeljnom tlu koristila su se različita tehnička rješenja izgradnje ceste pa su se tako na jedan način gradile ceste na močvarnom tlu, a na drugi način gdje je cesta prolazila po stijenskoj podlozi. </a:t>
            </a:r>
          </a:p>
          <a:p>
            <a:r>
              <a:rPr lang="hr-HR" sz="1400" b="0" i="0" u="none" strike="noStrike">
                <a:effectLst/>
                <a:latin typeface="open sans" panose="020B0606030504020204" pitchFamily="34" charset="0"/>
              </a:rPr>
              <a:t>Ipak, postojala su određena standardna pravila koja su se morala poštovati.</a:t>
            </a:r>
            <a:endParaRPr lang="sr-Latn-RS" sz="140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78271104-B40C-41DD-868A-627A07E0A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r="-1" b="3139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302DE88-CDC7-0616-891F-E0173AFEE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4" b="2999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711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852A0F6-BFD7-5869-8F84-DC7F2D071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hr-HR"/>
              <a:t>Vrsta rimskih cesta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487EED-E2B0-5486-3375-4FA0EF8FA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hr-HR" sz="2000" b="0" i="0" u="none" strike="noStrike" dirty="0">
                <a:effectLst/>
                <a:latin typeface="IBM Plex Sans" panose="020B0503050203000203" pitchFamily="34" charset="0"/>
              </a:rPr>
              <a:t>Slojevito izgrađena cesta popločena pravokutnim kamenim blokovima ili poligonalnim blokovima lave.</a:t>
            </a:r>
          </a:p>
          <a:p>
            <a:r>
              <a:rPr lang="hr-HR" sz="2000" b="0" i="0" u="none" strike="noStrike" dirty="0">
                <a:effectLst/>
                <a:latin typeface="IBM Plex Sans" panose="020B0503050203000203" pitchFamily="34" charset="0"/>
              </a:rPr>
              <a:t> Prometna površina nastala zbog prolaženja pješaka. </a:t>
            </a:r>
          </a:p>
          <a:p>
            <a:r>
              <a:rPr lang="hr-HR" sz="2000" b="0" i="0" u="none" strike="noStrike" dirty="0">
                <a:effectLst/>
                <a:latin typeface="IBM Plex Sans" panose="020B0503050203000203" pitchFamily="34" charset="0"/>
              </a:rPr>
              <a:t>Na utabanu zemlju postavljen je površinski sloj šljunka.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1402C4A-0D12-F2A5-4A50-333275963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r="21998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E44A7434-D65C-5746-320D-6C7340FC99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5" r="9611" b="-1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BBFD97BE-E8BC-4780-ECBC-074233340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r="4405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8232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77A3944-9820-C022-74E0-434743021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hr-HR"/>
              <a:t>Temeljna pravila izgradnje cesta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475727-10CC-4B06-D600-09FEB4369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hr-HR" sz="2000"/>
              <a:t>Bile su široke od 5,5 do 6 metara</a:t>
            </a:r>
          </a:p>
          <a:p>
            <a:r>
              <a:rPr lang="hr-HR" sz="2000"/>
              <a:t>Sastojale su se od nekoliko karakterističnih nosivih slojeva bez obzira na podlogu.</a:t>
            </a:r>
          </a:p>
          <a:p>
            <a:r>
              <a:rPr lang="hr-HR" sz="2000"/>
              <a:t>Imale su odvodne i dovodne kanale te jos mnoge sitnice koje su im olakšavale život.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A0C5D3A-6EC7-C57C-2806-05AD1E1056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14218" b="-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4683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69AB23CA-CF96-42B0-847F-37A181DE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BEF70BB-C758-A518-DF96-C2A695A5D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442914"/>
            <a:ext cx="7134415" cy="1331296"/>
          </a:xfrm>
        </p:spPr>
        <p:txBody>
          <a:bodyPr anchor="b">
            <a:normAutofit/>
          </a:bodyPr>
          <a:lstStyle/>
          <a:p>
            <a:r>
              <a:rPr lang="hr-HR" sz="3600"/>
              <a:t>Cestogradnja u Dalmaciji</a:t>
            </a:r>
            <a:endParaRPr lang="sr-Latn-RS" sz="3600"/>
          </a:p>
        </p:txBody>
      </p:sp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0AFA65F-24F1-ADDD-415B-5F028DF35A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0" r="1974" b="-2"/>
          <a:stretch/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</p:spPr>
      </p:pic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A86FD0-33BA-6748-B000-EACE27F72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44" y="2203485"/>
            <a:ext cx="5485331" cy="3997807"/>
          </a:xfrm>
        </p:spPr>
        <p:txBody>
          <a:bodyPr>
            <a:normAutofit/>
          </a:bodyPr>
          <a:lstStyle/>
          <a:p>
            <a:r>
              <a:rPr lang="sr-Latn-RS" sz="1900" dirty="0"/>
              <a:t>Cestovna gradnja u Dalmaciji ima svoje korijene u doba </a:t>
            </a:r>
            <a:r>
              <a:rPr lang="hr-HR" sz="1900" dirty="0"/>
              <a:t> Antike </a:t>
            </a:r>
            <a:r>
              <a:rPr lang="sr-Latn-RS" sz="1900" dirty="0"/>
              <a:t>i Rimskog Carstva. </a:t>
            </a:r>
            <a:endParaRPr lang="hr-HR" sz="1900" dirty="0"/>
          </a:p>
          <a:p>
            <a:r>
              <a:rPr lang="hr-HR" sz="1900" dirty="0"/>
              <a:t>Osobito se pazilo na prohodnost i kvalitetu tzv. Vojničke ceste između Zagreba i Nina preko Bihaća.</a:t>
            </a:r>
          </a:p>
          <a:p>
            <a:r>
              <a:rPr lang="hr-HR" sz="1900" dirty="0"/>
              <a:t>Isto je tako u ranom srednjem vijeku izgrađena tzv. Kraljevska cesta koja je svakim danom  bila sve duža.</a:t>
            </a:r>
          </a:p>
          <a:p>
            <a:r>
              <a:rPr lang="hr-HR" sz="1900" dirty="0"/>
              <a:t>Mletački interesi znatno oblikuju razvoj hrvatske obale.</a:t>
            </a:r>
          </a:p>
          <a:p>
            <a:r>
              <a:rPr lang="hr-HR" sz="1900" dirty="0"/>
              <a:t>Austrijanci su sve naslijedili ali za mnoge projekte imamo samo skicu i plan.</a:t>
            </a:r>
          </a:p>
          <a:p>
            <a:endParaRPr lang="sr-Latn-RS" sz="19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4FFC646-D268-A49A-1075-5CD5D73EE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8" r="9022" b="-1"/>
          <a:stretch/>
        </p:blipFill>
        <p:spPr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707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05B7F6D-914D-0C91-2511-7D5FFA84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hr-HR" b="1" i="0" u="none" strike="noStrike">
                <a:effectLst/>
                <a:latin typeface="IBM Plex Sans" panose="020B0503050203000203" pitchFamily="34" charset="0"/>
              </a:rPr>
              <a:t>"Kraljica puteva"</a:t>
            </a:r>
            <a:br>
              <a:rPr lang="hr-HR" b="1" i="0" u="none" strike="noStrike">
                <a:effectLst/>
                <a:latin typeface="IBM Plex Sans" panose="020B0503050203000203" pitchFamily="34" charset="0"/>
              </a:rPr>
            </a:b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505F0CE-817A-6DC0-3B06-701C21F73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r>
              <a:rPr lang="hr-HR" sz="1800" b="0" i="1" u="none" strike="noStrike">
                <a:effectLst/>
                <a:latin typeface="IBM Plex Sans" panose="020F0502020204030204" pitchFamily="34" charset="0"/>
              </a:rPr>
              <a:t>Prva i najpoznatija velika rimska cesta bila je Via Appia (ili Apijski put).</a:t>
            </a:r>
          </a:p>
          <a:p>
            <a:r>
              <a:rPr lang="hr-HR" sz="1800" b="0" i="1" u="none" strike="noStrike">
                <a:effectLst/>
                <a:latin typeface="IBM Plex Sans" panose="020F0502020204030204" pitchFamily="34" charset="0"/>
              </a:rPr>
              <a:t> Građena od 312. godine prije Krista i protezala se na 196km.</a:t>
            </a:r>
          </a:p>
          <a:p>
            <a:r>
              <a:rPr lang="hr-HR" sz="1800" b="0" i="1" u="none" strike="noStrike">
                <a:effectLst/>
                <a:latin typeface="IBM Plex Sans" panose="020F0502020204030204" pitchFamily="34" charset="0"/>
              </a:rPr>
              <a:t>Rimljanima je poznata kao Regina viarum ili "Kraljica puteva". </a:t>
            </a:r>
          </a:p>
          <a:p>
            <a:r>
              <a:rPr lang="hr-HR" sz="1800" b="0" i="1" u="none" strike="noStrike">
                <a:effectLst/>
                <a:latin typeface="IBM Plex Sans" panose="020F0502020204030204" pitchFamily="34" charset="0"/>
              </a:rPr>
              <a:t>Slično modernoj autocesti, nije prošla manje važne gradove i uglavnom je zanemarila geografske prepreke. </a:t>
            </a:r>
          </a:p>
          <a:p>
            <a:r>
              <a:rPr lang="hr-HR" sz="1800" b="0" i="1" u="none" strike="noStrike">
                <a:effectLst/>
                <a:latin typeface="IBM Plex Sans" panose="020F0502020204030204" pitchFamily="34" charset="0"/>
              </a:rPr>
              <a:t>Primjerice, impresivnih 90 km od Rima do Terracine izgrađeno je u jednoj ravnoj liniji. </a:t>
            </a:r>
          </a:p>
          <a:p>
            <a:r>
              <a:rPr lang="hr-HR" sz="1800" i="1">
                <a:latin typeface="IBM Plex Sans" panose="020F0502020204030204" pitchFamily="34" charset="0"/>
              </a:rPr>
              <a:t>Put </a:t>
            </a:r>
            <a:r>
              <a:rPr lang="hr-HR" sz="1800" b="0" i="1" u="none" strike="noStrike">
                <a:effectLst/>
                <a:latin typeface="IBM Plex Sans" panose="020F0502020204030204" pitchFamily="34" charset="0"/>
              </a:rPr>
              <a:t>se kasnije proširio sve do Brundisija i na taj način dosegao 569 km duljine .</a:t>
            </a:r>
            <a:endParaRPr lang="sr-Latn-RS" sz="18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15E2667-31BA-D3CE-3A97-FFB5D68E2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r="21121" b="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0" name="Arc 2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DAF0467-59BA-244D-DCC9-62052F949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r="16492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10065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Široki zaslon</PresentationFormat>
  <Slides>13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4" baseType="lpstr">
      <vt:lpstr>Tema sustava Office</vt:lpstr>
      <vt:lpstr>Rimske ceste</vt:lpstr>
      <vt:lpstr>Rimske ceste</vt:lpstr>
      <vt:lpstr>Koja je bila njihova upotreba?</vt:lpstr>
      <vt:lpstr>Tko ih je gradio?</vt:lpstr>
      <vt:lpstr>Kako su ih gradili?</vt:lpstr>
      <vt:lpstr>Vrsta rimskih cesta</vt:lpstr>
      <vt:lpstr>Temeljna pravila izgradnje cesta</vt:lpstr>
      <vt:lpstr>Cestogradnja u Dalmaciji</vt:lpstr>
      <vt:lpstr>"Kraljica puteva" </vt:lpstr>
      <vt:lpstr>„Svi putevi vode u Rim“ </vt:lpstr>
      <vt:lpstr>Video o gradnji ceste u Rimu</vt:lpstr>
      <vt:lpstr>Literatura:</vt:lpstr>
      <vt:lpstr>Kraj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Rimske ceste</dc:title>
  <dc:creator>385994639400</dc:creator>
  <cp:lastModifiedBy>385994639400</cp:lastModifiedBy>
  <cp:revision>14</cp:revision>
  <dcterms:created xsi:type="dcterms:W3CDTF">2024-05-02T15:21:46Z</dcterms:created>
  <dcterms:modified xsi:type="dcterms:W3CDTF">2024-05-09T17:08:56Z</dcterms:modified>
</cp:coreProperties>
</file>