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6"/>
  </p:notesMasterIdLst>
  <p:sldIdLst>
    <p:sldId id="256" r:id="rId2"/>
    <p:sldId id="260" r:id="rId3"/>
    <p:sldId id="261" r:id="rId4"/>
    <p:sldId id="258" r:id="rId5"/>
    <p:sldId id="259" r:id="rId6"/>
    <p:sldId id="262" r:id="rId7"/>
    <p:sldId id="263" r:id="rId8"/>
    <p:sldId id="264" r:id="rId9"/>
    <p:sldId id="265" r:id="rId10"/>
    <p:sldId id="266" r:id="rId11"/>
    <p:sldId id="267" r:id="rId12"/>
    <p:sldId id="268" r:id="rId13"/>
    <p:sldId id="269" r:id="rId14"/>
    <p:sldId id="270" r:id="rId15"/>
    <p:sldId id="271" r:id="rId16"/>
    <p:sldId id="274" r:id="rId17"/>
    <p:sldId id="275" r:id="rId18"/>
    <p:sldId id="276" r:id="rId19"/>
    <p:sldId id="277" r:id="rId20"/>
    <p:sldId id="278" r:id="rId21"/>
    <p:sldId id="287" r:id="rId22"/>
    <p:sldId id="279" r:id="rId23"/>
    <p:sldId id="280" r:id="rId24"/>
    <p:sldId id="286" r:id="rId25"/>
  </p:sldIdLst>
  <p:sldSz cx="9144000" cy="6858000" type="screen4x3"/>
  <p:notesSz cx="6858000" cy="9144000"/>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8" d="100"/>
          <a:sy n="68" d="100"/>
        </p:scale>
        <p:origin x="-1446" y="-96"/>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de-DE"/>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D64D838-3AC2-4169-A6CF-486A53CCBA9A}" type="datetimeFigureOut">
              <a:rPr lang="de-DE" smtClean="0"/>
              <a:pPr/>
              <a:t>23.09.2016</a:t>
            </a:fld>
            <a:endParaRPr lang="de-DE"/>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de-DE"/>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e-DE"/>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de-DE"/>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C88F404-A987-4C95-BAFE-A98283770711}" type="slidenum">
              <a:rPr lang="de-DE" smtClean="0"/>
              <a:pPr/>
              <a:t>‹#›</a:t>
            </a:fld>
            <a:endParaRPr lang="de-DE"/>
          </a:p>
        </p:txBody>
      </p:sp>
    </p:spTree>
    <p:extLst>
      <p:ext uri="{BB962C8B-B14F-4D97-AF65-F5344CB8AC3E}">
        <p14:creationId xmlns:p14="http://schemas.microsoft.com/office/powerpoint/2010/main" xmlns="" val="119577816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de-AT" dirty="0" smtClean="0"/>
              <a:t>True: </a:t>
            </a:r>
            <a:r>
              <a:rPr lang="de-AT" dirty="0" err="1" smtClean="0"/>
              <a:t>c+d</a:t>
            </a:r>
            <a:endParaRPr lang="de-AT" dirty="0" smtClean="0"/>
          </a:p>
          <a:p>
            <a:r>
              <a:rPr lang="de-AT" dirty="0" smtClean="0"/>
              <a:t> </a:t>
            </a:r>
            <a:endParaRPr lang="de-DE" dirty="0"/>
          </a:p>
        </p:txBody>
      </p:sp>
      <p:sp>
        <p:nvSpPr>
          <p:cNvPr id="4" name="Slide Number Placeholder 3"/>
          <p:cNvSpPr>
            <a:spLocks noGrp="1"/>
          </p:cNvSpPr>
          <p:nvPr>
            <p:ph type="sldNum" sz="quarter" idx="10"/>
          </p:nvPr>
        </p:nvSpPr>
        <p:spPr/>
        <p:txBody>
          <a:bodyPr/>
          <a:lstStyle/>
          <a:p>
            <a:fld id="{4C88F404-A987-4C95-BAFE-A98283770711}" type="slidenum">
              <a:rPr lang="de-DE" smtClean="0"/>
              <a:pPr/>
              <a:t>19</a:t>
            </a:fld>
            <a:endParaRPr lang="de-DE"/>
          </a:p>
        </p:txBody>
      </p:sp>
    </p:spTree>
    <p:extLst>
      <p:ext uri="{BB962C8B-B14F-4D97-AF65-F5344CB8AC3E}">
        <p14:creationId xmlns:p14="http://schemas.microsoft.com/office/powerpoint/2010/main" xmlns="" val="261073739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de-DE"/>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de-DE"/>
          </a:p>
        </p:txBody>
      </p:sp>
      <p:sp>
        <p:nvSpPr>
          <p:cNvPr id="4" name="Date Placeholder 3"/>
          <p:cNvSpPr>
            <a:spLocks noGrp="1"/>
          </p:cNvSpPr>
          <p:nvPr>
            <p:ph type="dt" sz="half" idx="10"/>
          </p:nvPr>
        </p:nvSpPr>
        <p:spPr/>
        <p:txBody>
          <a:bodyPr/>
          <a:lstStyle/>
          <a:p>
            <a:fld id="{72F636B1-58C9-4801-A5AE-D9BCF04C7F3D}" type="datetimeFigureOut">
              <a:rPr lang="de-DE" smtClean="0"/>
              <a:pPr/>
              <a:t>23.09.2016</a:t>
            </a:fld>
            <a:endParaRPr lang="de-DE"/>
          </a:p>
        </p:txBody>
      </p:sp>
      <p:sp>
        <p:nvSpPr>
          <p:cNvPr id="5" name="Footer Placeholder 4"/>
          <p:cNvSpPr>
            <a:spLocks noGrp="1"/>
          </p:cNvSpPr>
          <p:nvPr>
            <p:ph type="ftr" sz="quarter" idx="11"/>
          </p:nvPr>
        </p:nvSpPr>
        <p:spPr/>
        <p:txBody>
          <a:bodyPr/>
          <a:lstStyle/>
          <a:p>
            <a:endParaRPr lang="de-DE"/>
          </a:p>
        </p:txBody>
      </p:sp>
      <p:sp>
        <p:nvSpPr>
          <p:cNvPr id="6" name="Slide Number Placeholder 5"/>
          <p:cNvSpPr>
            <a:spLocks noGrp="1"/>
          </p:cNvSpPr>
          <p:nvPr>
            <p:ph type="sldNum" sz="quarter" idx="12"/>
          </p:nvPr>
        </p:nvSpPr>
        <p:spPr/>
        <p:txBody>
          <a:bodyPr/>
          <a:lstStyle/>
          <a:p>
            <a:fld id="{0A451EC7-53CD-4146-A9AC-5858BEA2CA44}" type="slidenum">
              <a:rPr lang="de-DE" smtClean="0"/>
              <a:pPr/>
              <a:t>‹#›</a:t>
            </a:fld>
            <a:endParaRPr lang="de-DE"/>
          </a:p>
        </p:txBody>
      </p:sp>
      <p:pic>
        <p:nvPicPr>
          <p:cNvPr id="7" name="Picture 6" descr="logo-ECML-2012.png"/>
          <p:cNvPicPr>
            <a:picLocks noChangeAspect="1"/>
          </p:cNvPicPr>
          <p:nvPr userDrawn="1"/>
        </p:nvPicPr>
        <p:blipFill>
          <a:blip r:embed="rId2" cstate="print"/>
          <a:stretch>
            <a:fillRect/>
          </a:stretch>
        </p:blipFill>
        <p:spPr>
          <a:xfrm>
            <a:off x="4038600" y="5867400"/>
            <a:ext cx="2838949" cy="847163"/>
          </a:xfrm>
          <a:prstGeom prst="rect">
            <a:avLst/>
          </a:prstGeom>
        </p:spPr>
      </p:pic>
      <p:pic>
        <p:nvPicPr>
          <p:cNvPr id="8" name="Picture 7" descr="EDL_Logo1.jpg"/>
          <p:cNvPicPr>
            <a:picLocks noChangeAspect="1"/>
          </p:cNvPicPr>
          <p:nvPr userDrawn="1"/>
        </p:nvPicPr>
        <p:blipFill>
          <a:blip r:embed="rId3" cstate="print"/>
          <a:stretch>
            <a:fillRect/>
          </a:stretch>
        </p:blipFill>
        <p:spPr>
          <a:xfrm>
            <a:off x="2598152" y="5867399"/>
            <a:ext cx="1371600" cy="854613"/>
          </a:xfrm>
          <a:prstGeom prst="rect">
            <a:avLst/>
          </a:prstGeom>
        </p:spPr>
      </p:pic>
      <p:sp>
        <p:nvSpPr>
          <p:cNvPr id="9" name="Rectangle 8"/>
          <p:cNvSpPr/>
          <p:nvPr userDrawn="1"/>
        </p:nvSpPr>
        <p:spPr>
          <a:xfrm>
            <a:off x="0" y="0"/>
            <a:ext cx="9144000" cy="5715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de-DE"/>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e-DE"/>
          </a:p>
        </p:txBody>
      </p:sp>
      <p:sp>
        <p:nvSpPr>
          <p:cNvPr id="4" name="Date Placeholder 3"/>
          <p:cNvSpPr>
            <a:spLocks noGrp="1"/>
          </p:cNvSpPr>
          <p:nvPr>
            <p:ph type="dt" sz="half" idx="10"/>
          </p:nvPr>
        </p:nvSpPr>
        <p:spPr/>
        <p:txBody>
          <a:bodyPr/>
          <a:lstStyle/>
          <a:p>
            <a:fld id="{72F636B1-58C9-4801-A5AE-D9BCF04C7F3D}" type="datetimeFigureOut">
              <a:rPr lang="de-DE" smtClean="0"/>
              <a:pPr/>
              <a:t>23.09.2016</a:t>
            </a:fld>
            <a:endParaRPr lang="de-DE"/>
          </a:p>
        </p:txBody>
      </p:sp>
      <p:sp>
        <p:nvSpPr>
          <p:cNvPr id="5" name="Footer Placeholder 4"/>
          <p:cNvSpPr>
            <a:spLocks noGrp="1"/>
          </p:cNvSpPr>
          <p:nvPr>
            <p:ph type="ftr" sz="quarter" idx="11"/>
          </p:nvPr>
        </p:nvSpPr>
        <p:spPr/>
        <p:txBody>
          <a:bodyPr/>
          <a:lstStyle/>
          <a:p>
            <a:endParaRPr lang="de-DE"/>
          </a:p>
        </p:txBody>
      </p:sp>
      <p:sp>
        <p:nvSpPr>
          <p:cNvPr id="6" name="Slide Number Placeholder 5"/>
          <p:cNvSpPr>
            <a:spLocks noGrp="1"/>
          </p:cNvSpPr>
          <p:nvPr>
            <p:ph type="sldNum" sz="quarter" idx="12"/>
          </p:nvPr>
        </p:nvSpPr>
        <p:spPr/>
        <p:txBody>
          <a:bodyPr/>
          <a:lstStyle/>
          <a:p>
            <a:fld id="{0A451EC7-53CD-4146-A9AC-5858BEA2CA44}" type="slidenum">
              <a:rPr lang="de-DE" smtClean="0"/>
              <a:pPr/>
              <a:t>‹#›</a:t>
            </a:fld>
            <a:endParaRPr lang="de-DE"/>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de-DE"/>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e-DE"/>
          </a:p>
        </p:txBody>
      </p:sp>
      <p:sp>
        <p:nvSpPr>
          <p:cNvPr id="4" name="Date Placeholder 3"/>
          <p:cNvSpPr>
            <a:spLocks noGrp="1"/>
          </p:cNvSpPr>
          <p:nvPr>
            <p:ph type="dt" sz="half" idx="10"/>
          </p:nvPr>
        </p:nvSpPr>
        <p:spPr/>
        <p:txBody>
          <a:bodyPr/>
          <a:lstStyle/>
          <a:p>
            <a:fld id="{72F636B1-58C9-4801-A5AE-D9BCF04C7F3D}" type="datetimeFigureOut">
              <a:rPr lang="de-DE" smtClean="0"/>
              <a:pPr/>
              <a:t>23.09.2016</a:t>
            </a:fld>
            <a:endParaRPr lang="de-DE"/>
          </a:p>
        </p:txBody>
      </p:sp>
      <p:sp>
        <p:nvSpPr>
          <p:cNvPr id="5" name="Footer Placeholder 4"/>
          <p:cNvSpPr>
            <a:spLocks noGrp="1"/>
          </p:cNvSpPr>
          <p:nvPr>
            <p:ph type="ftr" sz="quarter" idx="11"/>
          </p:nvPr>
        </p:nvSpPr>
        <p:spPr/>
        <p:txBody>
          <a:bodyPr/>
          <a:lstStyle/>
          <a:p>
            <a:endParaRPr lang="de-DE"/>
          </a:p>
        </p:txBody>
      </p:sp>
      <p:sp>
        <p:nvSpPr>
          <p:cNvPr id="6" name="Slide Number Placeholder 5"/>
          <p:cNvSpPr>
            <a:spLocks noGrp="1"/>
          </p:cNvSpPr>
          <p:nvPr>
            <p:ph type="sldNum" sz="quarter" idx="12"/>
          </p:nvPr>
        </p:nvSpPr>
        <p:spPr/>
        <p:txBody>
          <a:bodyPr/>
          <a:lstStyle/>
          <a:p>
            <a:fld id="{0A451EC7-53CD-4146-A9AC-5858BEA2CA44}" type="slidenum">
              <a:rPr lang="de-DE" smtClean="0"/>
              <a:pPr/>
              <a:t>‹#›</a:t>
            </a:fld>
            <a:endParaRPr lang="de-D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de-DE"/>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e-DE"/>
          </a:p>
        </p:txBody>
      </p:sp>
      <p:sp>
        <p:nvSpPr>
          <p:cNvPr id="4" name="Date Placeholder 3"/>
          <p:cNvSpPr>
            <a:spLocks noGrp="1"/>
          </p:cNvSpPr>
          <p:nvPr>
            <p:ph type="dt" sz="half" idx="10"/>
          </p:nvPr>
        </p:nvSpPr>
        <p:spPr/>
        <p:txBody>
          <a:bodyPr/>
          <a:lstStyle/>
          <a:p>
            <a:fld id="{72F636B1-58C9-4801-A5AE-D9BCF04C7F3D}" type="datetimeFigureOut">
              <a:rPr lang="de-DE" smtClean="0"/>
              <a:pPr/>
              <a:t>23.09.2016</a:t>
            </a:fld>
            <a:endParaRPr lang="de-DE"/>
          </a:p>
        </p:txBody>
      </p:sp>
      <p:sp>
        <p:nvSpPr>
          <p:cNvPr id="5" name="Footer Placeholder 4"/>
          <p:cNvSpPr>
            <a:spLocks noGrp="1"/>
          </p:cNvSpPr>
          <p:nvPr>
            <p:ph type="ftr" sz="quarter" idx="11"/>
          </p:nvPr>
        </p:nvSpPr>
        <p:spPr/>
        <p:txBody>
          <a:bodyPr/>
          <a:lstStyle/>
          <a:p>
            <a:endParaRPr lang="de-DE"/>
          </a:p>
        </p:txBody>
      </p:sp>
      <p:sp>
        <p:nvSpPr>
          <p:cNvPr id="6" name="Slide Number Placeholder 5"/>
          <p:cNvSpPr>
            <a:spLocks noGrp="1"/>
          </p:cNvSpPr>
          <p:nvPr>
            <p:ph type="sldNum" sz="quarter" idx="12"/>
          </p:nvPr>
        </p:nvSpPr>
        <p:spPr/>
        <p:txBody>
          <a:bodyPr/>
          <a:lstStyle/>
          <a:p>
            <a:fld id="{0A451EC7-53CD-4146-A9AC-5858BEA2CA44}" type="slidenum">
              <a:rPr lang="de-DE" smtClean="0"/>
              <a:pPr/>
              <a:t>‹#›</a:t>
            </a:fld>
            <a:endParaRPr lang="de-D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de-DE"/>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2F636B1-58C9-4801-A5AE-D9BCF04C7F3D}" type="datetimeFigureOut">
              <a:rPr lang="de-DE" smtClean="0"/>
              <a:pPr/>
              <a:t>23.09.2016</a:t>
            </a:fld>
            <a:endParaRPr lang="de-DE"/>
          </a:p>
        </p:txBody>
      </p:sp>
      <p:sp>
        <p:nvSpPr>
          <p:cNvPr id="5" name="Footer Placeholder 4"/>
          <p:cNvSpPr>
            <a:spLocks noGrp="1"/>
          </p:cNvSpPr>
          <p:nvPr>
            <p:ph type="ftr" sz="quarter" idx="11"/>
          </p:nvPr>
        </p:nvSpPr>
        <p:spPr/>
        <p:txBody>
          <a:bodyPr/>
          <a:lstStyle/>
          <a:p>
            <a:endParaRPr lang="de-DE"/>
          </a:p>
        </p:txBody>
      </p:sp>
      <p:sp>
        <p:nvSpPr>
          <p:cNvPr id="6" name="Slide Number Placeholder 5"/>
          <p:cNvSpPr>
            <a:spLocks noGrp="1"/>
          </p:cNvSpPr>
          <p:nvPr>
            <p:ph type="sldNum" sz="quarter" idx="12"/>
          </p:nvPr>
        </p:nvSpPr>
        <p:spPr/>
        <p:txBody>
          <a:bodyPr/>
          <a:lstStyle/>
          <a:p>
            <a:fld id="{0A451EC7-53CD-4146-A9AC-5858BEA2CA44}" type="slidenum">
              <a:rPr lang="de-DE" smtClean="0"/>
              <a:pPr/>
              <a:t>‹#›</a:t>
            </a:fld>
            <a:endParaRPr lang="de-DE"/>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de-DE"/>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e-DE"/>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e-DE"/>
          </a:p>
        </p:txBody>
      </p:sp>
      <p:sp>
        <p:nvSpPr>
          <p:cNvPr id="5" name="Date Placeholder 4"/>
          <p:cNvSpPr>
            <a:spLocks noGrp="1"/>
          </p:cNvSpPr>
          <p:nvPr>
            <p:ph type="dt" sz="half" idx="10"/>
          </p:nvPr>
        </p:nvSpPr>
        <p:spPr/>
        <p:txBody>
          <a:bodyPr/>
          <a:lstStyle/>
          <a:p>
            <a:fld id="{72F636B1-58C9-4801-A5AE-D9BCF04C7F3D}" type="datetimeFigureOut">
              <a:rPr lang="de-DE" smtClean="0"/>
              <a:pPr/>
              <a:t>23.09.2016</a:t>
            </a:fld>
            <a:endParaRPr lang="de-DE"/>
          </a:p>
        </p:txBody>
      </p:sp>
      <p:sp>
        <p:nvSpPr>
          <p:cNvPr id="6" name="Footer Placeholder 5"/>
          <p:cNvSpPr>
            <a:spLocks noGrp="1"/>
          </p:cNvSpPr>
          <p:nvPr>
            <p:ph type="ftr" sz="quarter" idx="11"/>
          </p:nvPr>
        </p:nvSpPr>
        <p:spPr/>
        <p:txBody>
          <a:bodyPr/>
          <a:lstStyle/>
          <a:p>
            <a:endParaRPr lang="de-DE"/>
          </a:p>
        </p:txBody>
      </p:sp>
      <p:sp>
        <p:nvSpPr>
          <p:cNvPr id="7" name="Slide Number Placeholder 6"/>
          <p:cNvSpPr>
            <a:spLocks noGrp="1"/>
          </p:cNvSpPr>
          <p:nvPr>
            <p:ph type="sldNum" sz="quarter" idx="12"/>
          </p:nvPr>
        </p:nvSpPr>
        <p:spPr/>
        <p:txBody>
          <a:bodyPr/>
          <a:lstStyle/>
          <a:p>
            <a:fld id="{0A451EC7-53CD-4146-A9AC-5858BEA2CA44}" type="slidenum">
              <a:rPr lang="de-DE" smtClean="0"/>
              <a:pPr/>
              <a:t>‹#›</a:t>
            </a:fld>
            <a:endParaRPr lang="de-DE"/>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de-DE"/>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e-DE"/>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e-DE"/>
          </a:p>
        </p:txBody>
      </p:sp>
      <p:sp>
        <p:nvSpPr>
          <p:cNvPr id="7" name="Date Placeholder 6"/>
          <p:cNvSpPr>
            <a:spLocks noGrp="1"/>
          </p:cNvSpPr>
          <p:nvPr>
            <p:ph type="dt" sz="half" idx="10"/>
          </p:nvPr>
        </p:nvSpPr>
        <p:spPr/>
        <p:txBody>
          <a:bodyPr/>
          <a:lstStyle/>
          <a:p>
            <a:fld id="{72F636B1-58C9-4801-A5AE-D9BCF04C7F3D}" type="datetimeFigureOut">
              <a:rPr lang="de-DE" smtClean="0"/>
              <a:pPr/>
              <a:t>23.09.2016</a:t>
            </a:fld>
            <a:endParaRPr lang="de-DE"/>
          </a:p>
        </p:txBody>
      </p:sp>
      <p:sp>
        <p:nvSpPr>
          <p:cNvPr id="8" name="Footer Placeholder 7"/>
          <p:cNvSpPr>
            <a:spLocks noGrp="1"/>
          </p:cNvSpPr>
          <p:nvPr>
            <p:ph type="ftr" sz="quarter" idx="11"/>
          </p:nvPr>
        </p:nvSpPr>
        <p:spPr/>
        <p:txBody>
          <a:bodyPr/>
          <a:lstStyle/>
          <a:p>
            <a:endParaRPr lang="de-DE"/>
          </a:p>
        </p:txBody>
      </p:sp>
      <p:sp>
        <p:nvSpPr>
          <p:cNvPr id="9" name="Slide Number Placeholder 8"/>
          <p:cNvSpPr>
            <a:spLocks noGrp="1"/>
          </p:cNvSpPr>
          <p:nvPr>
            <p:ph type="sldNum" sz="quarter" idx="12"/>
          </p:nvPr>
        </p:nvSpPr>
        <p:spPr/>
        <p:txBody>
          <a:bodyPr/>
          <a:lstStyle/>
          <a:p>
            <a:fld id="{0A451EC7-53CD-4146-A9AC-5858BEA2CA44}" type="slidenum">
              <a:rPr lang="de-DE" smtClean="0"/>
              <a:pPr/>
              <a:t>‹#›</a:t>
            </a:fld>
            <a:endParaRPr lang="de-DE"/>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de-DE"/>
          </a:p>
        </p:txBody>
      </p:sp>
      <p:sp>
        <p:nvSpPr>
          <p:cNvPr id="3" name="Date Placeholder 2"/>
          <p:cNvSpPr>
            <a:spLocks noGrp="1"/>
          </p:cNvSpPr>
          <p:nvPr>
            <p:ph type="dt" sz="half" idx="10"/>
          </p:nvPr>
        </p:nvSpPr>
        <p:spPr/>
        <p:txBody>
          <a:bodyPr/>
          <a:lstStyle/>
          <a:p>
            <a:fld id="{72F636B1-58C9-4801-A5AE-D9BCF04C7F3D}" type="datetimeFigureOut">
              <a:rPr lang="de-DE" smtClean="0"/>
              <a:pPr/>
              <a:t>23.09.2016</a:t>
            </a:fld>
            <a:endParaRPr lang="de-DE"/>
          </a:p>
        </p:txBody>
      </p:sp>
      <p:sp>
        <p:nvSpPr>
          <p:cNvPr id="4" name="Footer Placeholder 3"/>
          <p:cNvSpPr>
            <a:spLocks noGrp="1"/>
          </p:cNvSpPr>
          <p:nvPr>
            <p:ph type="ftr" sz="quarter" idx="11"/>
          </p:nvPr>
        </p:nvSpPr>
        <p:spPr/>
        <p:txBody>
          <a:bodyPr/>
          <a:lstStyle/>
          <a:p>
            <a:endParaRPr lang="de-DE"/>
          </a:p>
        </p:txBody>
      </p:sp>
      <p:sp>
        <p:nvSpPr>
          <p:cNvPr id="5" name="Slide Number Placeholder 4"/>
          <p:cNvSpPr>
            <a:spLocks noGrp="1"/>
          </p:cNvSpPr>
          <p:nvPr>
            <p:ph type="sldNum" sz="quarter" idx="12"/>
          </p:nvPr>
        </p:nvSpPr>
        <p:spPr/>
        <p:txBody>
          <a:bodyPr/>
          <a:lstStyle/>
          <a:p>
            <a:fld id="{0A451EC7-53CD-4146-A9AC-5858BEA2CA44}" type="slidenum">
              <a:rPr lang="de-DE" smtClean="0"/>
              <a:pPr/>
              <a:t>‹#›</a:t>
            </a:fld>
            <a:endParaRPr lang="de-DE"/>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2F636B1-58C9-4801-A5AE-D9BCF04C7F3D}" type="datetimeFigureOut">
              <a:rPr lang="de-DE" smtClean="0"/>
              <a:pPr/>
              <a:t>23.09.2016</a:t>
            </a:fld>
            <a:endParaRPr lang="de-DE"/>
          </a:p>
        </p:txBody>
      </p:sp>
      <p:sp>
        <p:nvSpPr>
          <p:cNvPr id="3" name="Footer Placeholder 2"/>
          <p:cNvSpPr>
            <a:spLocks noGrp="1"/>
          </p:cNvSpPr>
          <p:nvPr>
            <p:ph type="ftr" sz="quarter" idx="11"/>
          </p:nvPr>
        </p:nvSpPr>
        <p:spPr/>
        <p:txBody>
          <a:bodyPr/>
          <a:lstStyle/>
          <a:p>
            <a:endParaRPr lang="de-DE"/>
          </a:p>
        </p:txBody>
      </p:sp>
      <p:sp>
        <p:nvSpPr>
          <p:cNvPr id="4" name="Slide Number Placeholder 3"/>
          <p:cNvSpPr>
            <a:spLocks noGrp="1"/>
          </p:cNvSpPr>
          <p:nvPr>
            <p:ph type="sldNum" sz="quarter" idx="12"/>
          </p:nvPr>
        </p:nvSpPr>
        <p:spPr/>
        <p:txBody>
          <a:bodyPr/>
          <a:lstStyle/>
          <a:p>
            <a:fld id="{0A451EC7-53CD-4146-A9AC-5858BEA2CA44}" type="slidenum">
              <a:rPr lang="de-DE" smtClean="0"/>
              <a:pPr/>
              <a:t>‹#›</a:t>
            </a:fld>
            <a:endParaRPr lang="de-DE"/>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de-DE"/>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e-DE"/>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2F636B1-58C9-4801-A5AE-D9BCF04C7F3D}" type="datetimeFigureOut">
              <a:rPr lang="de-DE" smtClean="0"/>
              <a:pPr/>
              <a:t>23.09.2016</a:t>
            </a:fld>
            <a:endParaRPr lang="de-DE"/>
          </a:p>
        </p:txBody>
      </p:sp>
      <p:sp>
        <p:nvSpPr>
          <p:cNvPr id="6" name="Footer Placeholder 5"/>
          <p:cNvSpPr>
            <a:spLocks noGrp="1"/>
          </p:cNvSpPr>
          <p:nvPr>
            <p:ph type="ftr" sz="quarter" idx="11"/>
          </p:nvPr>
        </p:nvSpPr>
        <p:spPr/>
        <p:txBody>
          <a:bodyPr/>
          <a:lstStyle/>
          <a:p>
            <a:endParaRPr lang="de-DE"/>
          </a:p>
        </p:txBody>
      </p:sp>
      <p:sp>
        <p:nvSpPr>
          <p:cNvPr id="7" name="Slide Number Placeholder 6"/>
          <p:cNvSpPr>
            <a:spLocks noGrp="1"/>
          </p:cNvSpPr>
          <p:nvPr>
            <p:ph type="sldNum" sz="quarter" idx="12"/>
          </p:nvPr>
        </p:nvSpPr>
        <p:spPr/>
        <p:txBody>
          <a:bodyPr/>
          <a:lstStyle/>
          <a:p>
            <a:fld id="{0A451EC7-53CD-4146-A9AC-5858BEA2CA44}" type="slidenum">
              <a:rPr lang="de-DE" smtClean="0"/>
              <a:pPr/>
              <a:t>‹#›</a:t>
            </a:fld>
            <a:endParaRPr lang="de-DE"/>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de-DE"/>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e-DE"/>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2F636B1-58C9-4801-A5AE-D9BCF04C7F3D}" type="datetimeFigureOut">
              <a:rPr lang="de-DE" smtClean="0"/>
              <a:pPr/>
              <a:t>23.09.2016</a:t>
            </a:fld>
            <a:endParaRPr lang="de-DE"/>
          </a:p>
        </p:txBody>
      </p:sp>
      <p:sp>
        <p:nvSpPr>
          <p:cNvPr id="6" name="Footer Placeholder 5"/>
          <p:cNvSpPr>
            <a:spLocks noGrp="1"/>
          </p:cNvSpPr>
          <p:nvPr>
            <p:ph type="ftr" sz="quarter" idx="11"/>
          </p:nvPr>
        </p:nvSpPr>
        <p:spPr/>
        <p:txBody>
          <a:bodyPr/>
          <a:lstStyle/>
          <a:p>
            <a:endParaRPr lang="de-DE"/>
          </a:p>
        </p:txBody>
      </p:sp>
      <p:sp>
        <p:nvSpPr>
          <p:cNvPr id="7" name="Slide Number Placeholder 6"/>
          <p:cNvSpPr>
            <a:spLocks noGrp="1"/>
          </p:cNvSpPr>
          <p:nvPr>
            <p:ph type="sldNum" sz="quarter" idx="12"/>
          </p:nvPr>
        </p:nvSpPr>
        <p:spPr/>
        <p:txBody>
          <a:bodyPr/>
          <a:lstStyle/>
          <a:p>
            <a:fld id="{0A451EC7-53CD-4146-A9AC-5858BEA2CA44}" type="slidenum">
              <a:rPr lang="de-DE" smtClean="0"/>
              <a:pPr/>
              <a:t>‹#›</a:t>
            </a:fld>
            <a:endParaRPr lang="de-DE"/>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de-DE"/>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e-DE"/>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2F636B1-58C9-4801-A5AE-D9BCF04C7F3D}" type="datetimeFigureOut">
              <a:rPr lang="de-DE" smtClean="0"/>
              <a:pPr/>
              <a:t>23.09.2016</a:t>
            </a:fld>
            <a:endParaRPr lang="de-DE"/>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de-DE"/>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A451EC7-53CD-4146-A9AC-5858BEA2CA44}" type="slidenum">
              <a:rPr lang="de-DE" smtClean="0"/>
              <a:pPr/>
              <a:t>‹#›</a:t>
            </a:fld>
            <a:endParaRPr lang="de-DE"/>
          </a:p>
        </p:txBody>
      </p:sp>
      <p:pic>
        <p:nvPicPr>
          <p:cNvPr id="7" name="Picture 6" descr="logo-ECML-2012.png"/>
          <p:cNvPicPr>
            <a:picLocks noChangeAspect="1"/>
          </p:cNvPicPr>
          <p:nvPr userDrawn="1"/>
        </p:nvPicPr>
        <p:blipFill>
          <a:blip r:embed="rId13" cstate="print"/>
          <a:stretch>
            <a:fillRect/>
          </a:stretch>
        </p:blipFill>
        <p:spPr>
          <a:xfrm>
            <a:off x="4038600" y="5867400"/>
            <a:ext cx="2838949" cy="847163"/>
          </a:xfrm>
          <a:prstGeom prst="rect">
            <a:avLst/>
          </a:prstGeom>
        </p:spPr>
      </p:pic>
      <p:pic>
        <p:nvPicPr>
          <p:cNvPr id="8" name="Picture 7" descr="EDL_Logo1.jpg"/>
          <p:cNvPicPr>
            <a:picLocks noChangeAspect="1"/>
          </p:cNvPicPr>
          <p:nvPr userDrawn="1"/>
        </p:nvPicPr>
        <p:blipFill>
          <a:blip r:embed="rId14" cstate="print"/>
          <a:stretch>
            <a:fillRect/>
          </a:stretch>
        </p:blipFill>
        <p:spPr>
          <a:xfrm>
            <a:off x="2598152" y="5867399"/>
            <a:ext cx="1371600" cy="854613"/>
          </a:xfrm>
          <a:prstGeom prst="rect">
            <a:avLst/>
          </a:prstGeom>
        </p:spPr>
      </p:pic>
      <p:sp>
        <p:nvSpPr>
          <p:cNvPr id="9" name="Rectangle 8"/>
          <p:cNvSpPr/>
          <p:nvPr userDrawn="1"/>
        </p:nvSpPr>
        <p:spPr>
          <a:xfrm>
            <a:off x="0" y="0"/>
            <a:ext cx="9144000" cy="5715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9.png"/><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28601"/>
            <a:ext cx="7772400" cy="3657600"/>
          </a:xfrm>
        </p:spPr>
        <p:txBody>
          <a:bodyPr/>
          <a:lstStyle/>
          <a:p>
            <a:r>
              <a:rPr lang="de-AT" sz="4800" b="1" dirty="0" smtClean="0">
                <a:solidFill>
                  <a:schemeClr val="bg1"/>
                </a:solidFill>
              </a:rPr>
              <a:t>European Day </a:t>
            </a:r>
            <a:r>
              <a:rPr lang="de-AT" sz="4800" b="1" dirty="0" err="1" smtClean="0">
                <a:solidFill>
                  <a:schemeClr val="bg1"/>
                </a:solidFill>
              </a:rPr>
              <a:t>of</a:t>
            </a:r>
            <a:r>
              <a:rPr lang="de-AT" sz="4800" b="1" dirty="0" smtClean="0">
                <a:solidFill>
                  <a:schemeClr val="bg1"/>
                </a:solidFill>
              </a:rPr>
              <a:t> </a:t>
            </a:r>
            <a:r>
              <a:rPr lang="de-AT" sz="4800" b="1" dirty="0" err="1" smtClean="0">
                <a:solidFill>
                  <a:schemeClr val="bg1"/>
                </a:solidFill>
              </a:rPr>
              <a:t>Languages</a:t>
            </a:r>
            <a:r>
              <a:rPr lang="de-AT" sz="4800" b="1" dirty="0" smtClean="0">
                <a:solidFill>
                  <a:schemeClr val="bg1"/>
                </a:solidFill>
              </a:rPr>
              <a:t/>
            </a:r>
            <a:br>
              <a:rPr lang="de-AT" sz="4800" b="1" dirty="0" smtClean="0">
                <a:solidFill>
                  <a:schemeClr val="bg1"/>
                </a:solidFill>
              </a:rPr>
            </a:br>
            <a:r>
              <a:rPr lang="de-AT" sz="4800" b="1" dirty="0" smtClean="0">
                <a:solidFill>
                  <a:schemeClr val="bg1"/>
                </a:solidFill>
              </a:rPr>
              <a:t>QUIZ </a:t>
            </a:r>
            <a:r>
              <a:rPr lang="de-AT" b="1" dirty="0" smtClean="0"/>
              <a:t/>
            </a:r>
            <a:br>
              <a:rPr lang="de-AT" b="1" dirty="0" smtClean="0"/>
            </a:br>
            <a:endParaRPr lang="de-DE" sz="2800" b="1" dirty="0"/>
          </a:p>
        </p:txBody>
      </p:sp>
      <p:pic>
        <p:nvPicPr>
          <p:cNvPr id="6" name="Picture 2"/>
          <p:cNvPicPr>
            <a:picLocks noChangeAspect="1" noChangeArrowheads="1"/>
          </p:cNvPicPr>
          <p:nvPr/>
        </p:nvPicPr>
        <p:blipFill>
          <a:blip r:embed="rId2" cstate="print"/>
          <a:srcRect/>
          <a:stretch>
            <a:fillRect/>
          </a:stretch>
        </p:blipFill>
        <p:spPr bwMode="auto">
          <a:xfrm>
            <a:off x="1447800" y="3048000"/>
            <a:ext cx="6351588" cy="2169940"/>
          </a:xfrm>
          <a:prstGeom prst="rect">
            <a:avLst/>
          </a:prstGeom>
          <a:noFill/>
          <a:ln w="9525">
            <a:noFill/>
            <a:miter lim="800000"/>
            <a:headEnd/>
            <a:tailEnd/>
          </a:ln>
          <a:effectLst/>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457200"/>
            <a:ext cx="8229600" cy="5668963"/>
          </a:xfrm>
        </p:spPr>
        <p:txBody>
          <a:bodyPr/>
          <a:lstStyle/>
          <a:p>
            <a:pPr>
              <a:buNone/>
            </a:pPr>
            <a:r>
              <a:rPr lang="de-AT" b="1" dirty="0" smtClean="0">
                <a:solidFill>
                  <a:schemeClr val="bg1"/>
                </a:solidFill>
              </a:rPr>
              <a:t>5. </a:t>
            </a:r>
            <a:r>
              <a:rPr lang="en-US" b="1" dirty="0">
                <a:solidFill>
                  <a:schemeClr val="bg1"/>
                </a:solidFill>
              </a:rPr>
              <a:t>In which country is the language </a:t>
            </a:r>
            <a:r>
              <a:rPr lang="en-US" b="1" dirty="0" err="1">
                <a:solidFill>
                  <a:schemeClr val="bg1"/>
                </a:solidFill>
              </a:rPr>
              <a:t>Cymraeg</a:t>
            </a:r>
            <a:r>
              <a:rPr lang="en-US" b="1" dirty="0">
                <a:solidFill>
                  <a:schemeClr val="bg1"/>
                </a:solidFill>
              </a:rPr>
              <a:t> spoken? </a:t>
            </a:r>
            <a:endParaRPr lang="en-US" b="1" dirty="0" smtClean="0">
              <a:solidFill>
                <a:schemeClr val="bg1"/>
              </a:solidFill>
            </a:endParaRPr>
          </a:p>
          <a:p>
            <a:pPr>
              <a:buNone/>
            </a:pPr>
            <a:endParaRPr lang="en-US" b="1" dirty="0" smtClean="0"/>
          </a:p>
          <a:p>
            <a:pPr>
              <a:buNone/>
            </a:pPr>
            <a:r>
              <a:rPr lang="en-US" dirty="0"/>
              <a:t>	</a:t>
            </a:r>
            <a:r>
              <a:rPr lang="en-US" dirty="0" smtClean="0"/>
              <a:t>a. In the Faroe Islands</a:t>
            </a:r>
          </a:p>
          <a:p>
            <a:pPr>
              <a:buNone/>
            </a:pPr>
            <a:r>
              <a:rPr lang="en-US" dirty="0"/>
              <a:t>	</a:t>
            </a:r>
            <a:r>
              <a:rPr lang="en-US" dirty="0" smtClean="0"/>
              <a:t>b. In Wales</a:t>
            </a:r>
          </a:p>
          <a:p>
            <a:pPr>
              <a:buNone/>
            </a:pPr>
            <a:r>
              <a:rPr lang="en-US" dirty="0"/>
              <a:t>	</a:t>
            </a:r>
            <a:r>
              <a:rPr lang="en-US" dirty="0" smtClean="0"/>
              <a:t>c. In Scotland</a:t>
            </a:r>
          </a:p>
          <a:p>
            <a:pPr>
              <a:buNone/>
            </a:pPr>
            <a:r>
              <a:rPr lang="en-US" dirty="0"/>
              <a:t>	</a:t>
            </a:r>
            <a:r>
              <a:rPr lang="en-US" dirty="0" smtClean="0"/>
              <a:t>d. In Ireland </a:t>
            </a:r>
            <a:endParaRPr lang="de-DE" dirty="0"/>
          </a:p>
        </p:txBody>
      </p:sp>
      <p:pic>
        <p:nvPicPr>
          <p:cNvPr id="5" name="Picture 2"/>
          <p:cNvPicPr>
            <a:picLocks noChangeAspect="1" noChangeArrowheads="1"/>
          </p:cNvPicPr>
          <p:nvPr/>
        </p:nvPicPr>
        <p:blipFill>
          <a:blip r:embed="rId2" cstate="print"/>
          <a:srcRect/>
          <a:stretch>
            <a:fillRect/>
          </a:stretch>
        </p:blipFill>
        <p:spPr bwMode="auto">
          <a:xfrm>
            <a:off x="6019800" y="762000"/>
            <a:ext cx="3352800" cy="4679662"/>
          </a:xfrm>
          <a:prstGeom prst="rect">
            <a:avLst/>
          </a:prstGeom>
          <a:noFill/>
          <a:ln w="9525">
            <a:noFill/>
            <a:miter lim="800000"/>
            <a:headEnd/>
            <a:tailEnd/>
          </a:ln>
          <a:effectLst/>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33400" y="381000"/>
            <a:ext cx="6477000" cy="4876801"/>
          </a:xfrm>
        </p:spPr>
        <p:txBody>
          <a:bodyPr>
            <a:normAutofit fontScale="85000" lnSpcReduction="10000"/>
          </a:bodyPr>
          <a:lstStyle/>
          <a:p>
            <a:pPr algn="just">
              <a:buNone/>
            </a:pPr>
            <a:r>
              <a:rPr lang="en-US" b="1" dirty="0" err="1" smtClean="0"/>
              <a:t>Cymraeg</a:t>
            </a:r>
            <a:r>
              <a:rPr lang="en-US" b="1" dirty="0" smtClean="0"/>
              <a:t> (Welsh)</a:t>
            </a:r>
            <a:r>
              <a:rPr lang="en-US" dirty="0" smtClean="0"/>
              <a:t> </a:t>
            </a:r>
            <a:r>
              <a:rPr lang="en-US" dirty="0"/>
              <a:t>is the name of the Celtic language spoken in Wales</a:t>
            </a:r>
            <a:r>
              <a:rPr lang="en-US" dirty="0" smtClean="0"/>
              <a:t>.</a:t>
            </a:r>
          </a:p>
          <a:p>
            <a:pPr algn="just">
              <a:buNone/>
            </a:pPr>
            <a:endParaRPr lang="en-US" dirty="0" smtClean="0"/>
          </a:p>
          <a:p>
            <a:pPr algn="just">
              <a:buNone/>
            </a:pPr>
            <a:endParaRPr lang="en-US" dirty="0" smtClean="0"/>
          </a:p>
          <a:p>
            <a:pPr algn="just">
              <a:buNone/>
            </a:pPr>
            <a:r>
              <a:rPr lang="en-US" sz="2800" dirty="0"/>
              <a:t>Wales has two official languages, Welsh </a:t>
            </a:r>
            <a:r>
              <a:rPr lang="en-US" sz="2800" dirty="0" smtClean="0"/>
              <a:t>and</a:t>
            </a:r>
          </a:p>
          <a:p>
            <a:pPr algn="just">
              <a:buNone/>
            </a:pPr>
            <a:r>
              <a:rPr lang="en-US" sz="2800" dirty="0" smtClean="0"/>
              <a:t>English</a:t>
            </a:r>
            <a:r>
              <a:rPr lang="en-US" sz="2800" dirty="0"/>
              <a:t>. Welsh is a Celtic language established </a:t>
            </a:r>
            <a:r>
              <a:rPr lang="en-US" sz="2800" dirty="0" smtClean="0"/>
              <a:t>in</a:t>
            </a:r>
          </a:p>
          <a:p>
            <a:pPr algn="just">
              <a:buNone/>
            </a:pPr>
            <a:r>
              <a:rPr lang="en-US" sz="2800" dirty="0" smtClean="0"/>
              <a:t>the </a:t>
            </a:r>
            <a:r>
              <a:rPr lang="en-US" sz="2800" dirty="0"/>
              <a:t>6th century and is closely related to </a:t>
            </a:r>
            <a:r>
              <a:rPr lang="en-US" sz="2800" dirty="0" smtClean="0"/>
              <a:t>Cornish</a:t>
            </a:r>
          </a:p>
          <a:p>
            <a:pPr algn="just">
              <a:buNone/>
            </a:pPr>
            <a:r>
              <a:rPr lang="en-US" sz="2800" dirty="0" smtClean="0"/>
              <a:t>and </a:t>
            </a:r>
            <a:r>
              <a:rPr lang="en-US" sz="2800" dirty="0"/>
              <a:t>Breton and is one of Europe’s oldest </a:t>
            </a:r>
            <a:r>
              <a:rPr lang="en-US" sz="2800" dirty="0" smtClean="0"/>
              <a:t>living</a:t>
            </a:r>
          </a:p>
          <a:p>
            <a:pPr algn="just">
              <a:buNone/>
            </a:pPr>
            <a:r>
              <a:rPr lang="en-US" sz="2800" dirty="0" smtClean="0"/>
              <a:t>languages</a:t>
            </a:r>
            <a:r>
              <a:rPr lang="en-US" sz="2800" dirty="0"/>
              <a:t>. Welsh is currently spoken by </a:t>
            </a:r>
            <a:r>
              <a:rPr lang="en-US" sz="2800" dirty="0" smtClean="0"/>
              <a:t>over</a:t>
            </a:r>
          </a:p>
          <a:p>
            <a:pPr algn="just">
              <a:buNone/>
            </a:pPr>
            <a:r>
              <a:rPr lang="en-US" sz="2800" dirty="0" smtClean="0"/>
              <a:t>20</a:t>
            </a:r>
            <a:r>
              <a:rPr lang="en-US" sz="2800" dirty="0"/>
              <a:t>% of the population, approximately </a:t>
            </a:r>
            <a:r>
              <a:rPr lang="en-US" sz="2800" dirty="0" smtClean="0"/>
              <a:t>720,000</a:t>
            </a:r>
          </a:p>
          <a:p>
            <a:pPr algn="just">
              <a:buNone/>
            </a:pPr>
            <a:r>
              <a:rPr lang="en-US" sz="2800" dirty="0" smtClean="0"/>
              <a:t>people</a:t>
            </a:r>
            <a:r>
              <a:rPr lang="en-US" sz="2800" dirty="0"/>
              <a:t>. Wales is called </a:t>
            </a:r>
            <a:r>
              <a:rPr lang="en-US" sz="2800" dirty="0" err="1"/>
              <a:t>Cymru</a:t>
            </a:r>
            <a:r>
              <a:rPr lang="en-US" sz="2800" dirty="0"/>
              <a:t> in Welsh.</a:t>
            </a:r>
            <a:endParaRPr lang="en-US" sz="2800" dirty="0" smtClean="0"/>
          </a:p>
          <a:p>
            <a:pPr algn="just">
              <a:buNone/>
            </a:pPr>
            <a:endParaRPr lang="en-US" dirty="0" smtClean="0"/>
          </a:p>
        </p:txBody>
      </p:sp>
      <p:pic>
        <p:nvPicPr>
          <p:cNvPr id="4" name="Picture 2"/>
          <p:cNvPicPr>
            <a:picLocks noChangeAspect="1" noChangeArrowheads="1"/>
          </p:cNvPicPr>
          <p:nvPr/>
        </p:nvPicPr>
        <p:blipFill>
          <a:blip r:embed="rId2" cstate="print"/>
          <a:srcRect/>
          <a:stretch>
            <a:fillRect/>
          </a:stretch>
        </p:blipFill>
        <p:spPr bwMode="auto">
          <a:xfrm>
            <a:off x="5766318" y="762000"/>
            <a:ext cx="3352800" cy="4679662"/>
          </a:xfrm>
          <a:prstGeom prst="rect">
            <a:avLst/>
          </a:prstGeom>
          <a:noFill/>
          <a:ln w="9525">
            <a:noFill/>
            <a:miter lim="800000"/>
            <a:headEnd/>
            <a:tailEnd/>
          </a:ln>
          <a:effectLst/>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743200" y="685800"/>
            <a:ext cx="5943600" cy="5440363"/>
          </a:xfrm>
        </p:spPr>
        <p:txBody>
          <a:bodyPr/>
          <a:lstStyle/>
          <a:p>
            <a:pPr>
              <a:buNone/>
            </a:pPr>
            <a:r>
              <a:rPr lang="de-AT" b="1" dirty="0" smtClean="0">
                <a:solidFill>
                  <a:schemeClr val="bg1"/>
                </a:solidFill>
              </a:rPr>
              <a:t>6. </a:t>
            </a:r>
            <a:r>
              <a:rPr lang="en-US" b="1" dirty="0">
                <a:solidFill>
                  <a:schemeClr val="bg1"/>
                </a:solidFill>
              </a:rPr>
              <a:t>Sign language is universal. - true or false</a:t>
            </a:r>
            <a:r>
              <a:rPr lang="en-US" b="1" dirty="0" smtClean="0">
                <a:solidFill>
                  <a:schemeClr val="bg1"/>
                </a:solidFill>
              </a:rPr>
              <a:t>? </a:t>
            </a:r>
          </a:p>
          <a:p>
            <a:pPr>
              <a:buNone/>
            </a:pPr>
            <a:endParaRPr lang="en-US" b="1" dirty="0" smtClean="0"/>
          </a:p>
          <a:p>
            <a:pPr>
              <a:buNone/>
            </a:pPr>
            <a:r>
              <a:rPr lang="en-US" dirty="0"/>
              <a:t>	</a:t>
            </a:r>
            <a:r>
              <a:rPr lang="en-US" dirty="0" smtClean="0"/>
              <a:t>a. true </a:t>
            </a:r>
          </a:p>
          <a:p>
            <a:pPr>
              <a:buNone/>
            </a:pPr>
            <a:r>
              <a:rPr lang="en-US" dirty="0"/>
              <a:t>	</a:t>
            </a:r>
            <a:r>
              <a:rPr lang="en-US" dirty="0" smtClean="0"/>
              <a:t>b. false </a:t>
            </a:r>
            <a:endParaRPr lang="de-DE" dirty="0"/>
          </a:p>
        </p:txBody>
      </p:sp>
      <p:pic>
        <p:nvPicPr>
          <p:cNvPr id="6146" name="Picture 2"/>
          <p:cNvPicPr>
            <a:picLocks noChangeAspect="1" noChangeArrowheads="1"/>
          </p:cNvPicPr>
          <p:nvPr/>
        </p:nvPicPr>
        <p:blipFill>
          <a:blip r:embed="rId2" cstate="print"/>
          <a:srcRect/>
          <a:stretch>
            <a:fillRect/>
          </a:stretch>
        </p:blipFill>
        <p:spPr bwMode="auto">
          <a:xfrm>
            <a:off x="152400" y="1219200"/>
            <a:ext cx="2136205" cy="4141788"/>
          </a:xfrm>
          <a:prstGeom prst="rect">
            <a:avLst/>
          </a:prstGeom>
          <a:noFill/>
          <a:ln w="9525">
            <a:noFill/>
            <a:miter lim="800000"/>
            <a:headEnd/>
            <a:tailEnd/>
          </a:ln>
          <a:effectLst/>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62200" y="381000"/>
            <a:ext cx="6400800" cy="5745163"/>
          </a:xfrm>
        </p:spPr>
        <p:txBody>
          <a:bodyPr>
            <a:normAutofit/>
          </a:bodyPr>
          <a:lstStyle/>
          <a:p>
            <a:pPr>
              <a:buNone/>
            </a:pPr>
            <a:r>
              <a:rPr lang="en-US" b="1" dirty="0" smtClean="0"/>
              <a:t>False. </a:t>
            </a:r>
            <a:r>
              <a:rPr lang="en-US" dirty="0" smtClean="0"/>
              <a:t>There </a:t>
            </a:r>
            <a:r>
              <a:rPr lang="en-US" dirty="0"/>
              <a:t>are many varieties and there can actually </a:t>
            </a:r>
            <a:r>
              <a:rPr lang="en-US" b="1" dirty="0"/>
              <a:t>be more than one signed language in a country</a:t>
            </a:r>
            <a:r>
              <a:rPr lang="en-US" dirty="0"/>
              <a:t>, just as for oral languages. </a:t>
            </a:r>
            <a:endParaRPr lang="en-US" dirty="0" smtClean="0"/>
          </a:p>
          <a:p>
            <a:pPr algn="just">
              <a:buNone/>
            </a:pPr>
            <a:endParaRPr lang="en-US" sz="2000" dirty="0" smtClean="0"/>
          </a:p>
          <a:p>
            <a:pPr algn="just">
              <a:buNone/>
            </a:pPr>
            <a:r>
              <a:rPr lang="en-US" sz="2000" dirty="0" smtClean="0"/>
              <a:t>For </a:t>
            </a:r>
            <a:r>
              <a:rPr lang="en-US" sz="2000" dirty="0"/>
              <a:t>example, there are </a:t>
            </a:r>
            <a:r>
              <a:rPr lang="en-US" sz="2000" b="1" dirty="0"/>
              <a:t>two sign languages in Belgium </a:t>
            </a:r>
            <a:r>
              <a:rPr lang="en-US" sz="2000" dirty="0"/>
              <a:t>(French Belgian Sign Language and Flemish Sign Language) or in </a:t>
            </a:r>
            <a:r>
              <a:rPr lang="en-US" sz="2000" b="1" dirty="0"/>
              <a:t>Spain</a:t>
            </a:r>
            <a:r>
              <a:rPr lang="en-US" sz="2000" dirty="0"/>
              <a:t> (Spanish Sign Language and Catalan Sign Language). </a:t>
            </a:r>
            <a:endParaRPr lang="en-US" sz="2000" dirty="0" smtClean="0"/>
          </a:p>
          <a:p>
            <a:pPr algn="just">
              <a:buNone/>
            </a:pPr>
            <a:r>
              <a:rPr lang="en-US" sz="2000" dirty="0" smtClean="0"/>
              <a:t>Also</a:t>
            </a:r>
            <a:r>
              <a:rPr lang="en-US" sz="2000" dirty="0"/>
              <a:t>, there are different sign languages in countries that have the same spoken language, such as in the UK and Ireland. This is due to historical developments that are different to the ones experienced in spoken languages.</a:t>
            </a:r>
            <a:endParaRPr lang="de-DE" sz="2000" dirty="0"/>
          </a:p>
        </p:txBody>
      </p:sp>
      <p:pic>
        <p:nvPicPr>
          <p:cNvPr id="4" name="Picture 2"/>
          <p:cNvPicPr>
            <a:picLocks noChangeAspect="1" noChangeArrowheads="1"/>
          </p:cNvPicPr>
          <p:nvPr/>
        </p:nvPicPr>
        <p:blipFill>
          <a:blip r:embed="rId2" cstate="print"/>
          <a:srcRect/>
          <a:stretch>
            <a:fillRect/>
          </a:stretch>
        </p:blipFill>
        <p:spPr bwMode="auto">
          <a:xfrm>
            <a:off x="152400" y="1219200"/>
            <a:ext cx="2136205" cy="4141788"/>
          </a:xfrm>
          <a:prstGeom prst="rect">
            <a:avLst/>
          </a:prstGeom>
          <a:noFill/>
          <a:ln w="9525">
            <a:noFill/>
            <a:miter lim="800000"/>
            <a:headEnd/>
            <a:tailEnd/>
          </a:ln>
          <a:effectLst/>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533400"/>
            <a:ext cx="6477000" cy="5592763"/>
          </a:xfrm>
        </p:spPr>
        <p:txBody>
          <a:bodyPr/>
          <a:lstStyle/>
          <a:p>
            <a:pPr algn="just">
              <a:buNone/>
            </a:pPr>
            <a:r>
              <a:rPr lang="de-AT" b="1" dirty="0" smtClean="0">
                <a:solidFill>
                  <a:schemeClr val="bg1"/>
                </a:solidFill>
              </a:rPr>
              <a:t>7. </a:t>
            </a:r>
            <a:r>
              <a:rPr lang="de-AT" b="1" dirty="0" err="1" smtClean="0">
                <a:solidFill>
                  <a:schemeClr val="bg1"/>
                </a:solidFill>
              </a:rPr>
              <a:t>Which</a:t>
            </a:r>
            <a:r>
              <a:rPr lang="de-AT" b="1" dirty="0" smtClean="0">
                <a:solidFill>
                  <a:schemeClr val="bg1"/>
                </a:solidFill>
              </a:rPr>
              <a:t> </a:t>
            </a:r>
            <a:r>
              <a:rPr lang="de-AT" b="1" dirty="0" err="1" smtClean="0">
                <a:solidFill>
                  <a:schemeClr val="bg1"/>
                </a:solidFill>
              </a:rPr>
              <a:t>is</a:t>
            </a:r>
            <a:r>
              <a:rPr lang="de-AT" b="1" dirty="0" smtClean="0">
                <a:solidFill>
                  <a:schemeClr val="bg1"/>
                </a:solidFill>
              </a:rPr>
              <a:t> </a:t>
            </a:r>
            <a:r>
              <a:rPr lang="de-AT" b="1" dirty="0" err="1" smtClean="0">
                <a:solidFill>
                  <a:schemeClr val="bg1"/>
                </a:solidFill>
              </a:rPr>
              <a:t>the</a:t>
            </a:r>
            <a:r>
              <a:rPr lang="de-AT" b="1" dirty="0" smtClean="0">
                <a:solidFill>
                  <a:schemeClr val="bg1"/>
                </a:solidFill>
              </a:rPr>
              <a:t> </a:t>
            </a:r>
            <a:r>
              <a:rPr lang="de-AT" b="1" dirty="0" err="1" smtClean="0">
                <a:solidFill>
                  <a:schemeClr val="bg1"/>
                </a:solidFill>
              </a:rPr>
              <a:t>country</a:t>
            </a:r>
            <a:r>
              <a:rPr lang="de-AT" b="1" dirty="0" smtClean="0">
                <a:solidFill>
                  <a:schemeClr val="bg1"/>
                </a:solidFill>
              </a:rPr>
              <a:t> </a:t>
            </a:r>
            <a:r>
              <a:rPr lang="de-AT" b="1" dirty="0" err="1" smtClean="0">
                <a:solidFill>
                  <a:schemeClr val="bg1"/>
                </a:solidFill>
              </a:rPr>
              <a:t>with</a:t>
            </a:r>
            <a:r>
              <a:rPr lang="de-AT" b="1" dirty="0" smtClean="0">
                <a:solidFill>
                  <a:schemeClr val="bg1"/>
                </a:solidFill>
              </a:rPr>
              <a:t> </a:t>
            </a:r>
            <a:r>
              <a:rPr lang="de-AT" b="1" dirty="0" err="1" smtClean="0">
                <a:solidFill>
                  <a:schemeClr val="bg1"/>
                </a:solidFill>
              </a:rPr>
              <a:t>the</a:t>
            </a:r>
            <a:r>
              <a:rPr lang="de-AT" b="1" dirty="0" smtClean="0">
                <a:solidFill>
                  <a:schemeClr val="bg1"/>
                </a:solidFill>
              </a:rPr>
              <a:t> </a:t>
            </a:r>
            <a:r>
              <a:rPr lang="en-US" b="1" dirty="0">
                <a:solidFill>
                  <a:schemeClr val="bg1"/>
                </a:solidFill>
              </a:rPr>
              <a:t>highest number of languages spoken on its </a:t>
            </a:r>
            <a:r>
              <a:rPr lang="en-US" b="1" dirty="0" smtClean="0">
                <a:solidFill>
                  <a:schemeClr val="bg1"/>
                </a:solidFill>
              </a:rPr>
              <a:t>territory?</a:t>
            </a:r>
          </a:p>
          <a:p>
            <a:pPr>
              <a:buNone/>
            </a:pPr>
            <a:endParaRPr lang="en-US" dirty="0" smtClean="0"/>
          </a:p>
          <a:p>
            <a:pPr>
              <a:buNone/>
            </a:pPr>
            <a:r>
              <a:rPr lang="en-US" dirty="0"/>
              <a:t>	</a:t>
            </a:r>
            <a:r>
              <a:rPr lang="en-US" dirty="0" smtClean="0"/>
              <a:t>a. Russia</a:t>
            </a:r>
          </a:p>
          <a:p>
            <a:pPr>
              <a:buNone/>
            </a:pPr>
            <a:r>
              <a:rPr lang="en-US" dirty="0"/>
              <a:t>	</a:t>
            </a:r>
            <a:r>
              <a:rPr lang="en-US" dirty="0" smtClean="0"/>
              <a:t>b. China</a:t>
            </a:r>
          </a:p>
          <a:p>
            <a:pPr>
              <a:buNone/>
            </a:pPr>
            <a:r>
              <a:rPr lang="en-US" dirty="0"/>
              <a:t>	</a:t>
            </a:r>
            <a:r>
              <a:rPr lang="en-US" dirty="0" smtClean="0"/>
              <a:t>c. Germany</a:t>
            </a:r>
          </a:p>
          <a:p>
            <a:pPr>
              <a:buNone/>
            </a:pPr>
            <a:r>
              <a:rPr lang="en-US" dirty="0"/>
              <a:t>	</a:t>
            </a:r>
            <a:r>
              <a:rPr lang="en-US" dirty="0" smtClean="0"/>
              <a:t>d. Norway</a:t>
            </a:r>
          </a:p>
          <a:p>
            <a:pPr>
              <a:buNone/>
            </a:pPr>
            <a:endParaRPr lang="de-DE" dirty="0"/>
          </a:p>
        </p:txBody>
      </p:sp>
      <p:pic>
        <p:nvPicPr>
          <p:cNvPr id="7170" name="Picture 2"/>
          <p:cNvPicPr>
            <a:picLocks noChangeAspect="1" noChangeArrowheads="1"/>
          </p:cNvPicPr>
          <p:nvPr/>
        </p:nvPicPr>
        <p:blipFill>
          <a:blip r:embed="rId2" cstate="print"/>
          <a:srcRect/>
          <a:stretch>
            <a:fillRect/>
          </a:stretch>
        </p:blipFill>
        <p:spPr bwMode="auto">
          <a:xfrm>
            <a:off x="6858000" y="990600"/>
            <a:ext cx="2097087" cy="4315438"/>
          </a:xfrm>
          <a:prstGeom prst="rect">
            <a:avLst/>
          </a:prstGeom>
          <a:noFill/>
          <a:ln w="9525">
            <a:noFill/>
            <a:miter lim="800000"/>
            <a:headEnd/>
            <a:tailEnd/>
          </a:ln>
          <a:effectLst/>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685800"/>
            <a:ext cx="6553200" cy="5440363"/>
          </a:xfrm>
        </p:spPr>
        <p:txBody>
          <a:bodyPr/>
          <a:lstStyle/>
          <a:p>
            <a:pPr>
              <a:buNone/>
            </a:pPr>
            <a:r>
              <a:rPr lang="en-US" b="1" dirty="0"/>
              <a:t>Russia</a:t>
            </a:r>
            <a:r>
              <a:rPr lang="en-US" dirty="0"/>
              <a:t> (148 million inhabitants) has by far the highest number of languages spoken on its territory: from </a:t>
            </a:r>
            <a:r>
              <a:rPr lang="en-US" b="1" dirty="0"/>
              <a:t>130 to 200 </a:t>
            </a:r>
            <a:r>
              <a:rPr lang="en-US" dirty="0"/>
              <a:t>depending on the criteria</a:t>
            </a:r>
            <a:r>
              <a:rPr lang="en-US" dirty="0" smtClean="0"/>
              <a:t>. </a:t>
            </a:r>
          </a:p>
          <a:p>
            <a:pPr>
              <a:buNone/>
            </a:pPr>
            <a:endParaRPr lang="de-DE" dirty="0"/>
          </a:p>
        </p:txBody>
      </p:sp>
      <p:pic>
        <p:nvPicPr>
          <p:cNvPr id="4" name="Picture 3" descr="Russia.jpg"/>
          <p:cNvPicPr>
            <a:picLocks noChangeAspect="1"/>
          </p:cNvPicPr>
          <p:nvPr/>
        </p:nvPicPr>
        <p:blipFill>
          <a:blip r:embed="rId2" cstate="print"/>
          <a:stretch>
            <a:fillRect/>
          </a:stretch>
        </p:blipFill>
        <p:spPr>
          <a:xfrm>
            <a:off x="914401" y="2819400"/>
            <a:ext cx="4038600" cy="2554482"/>
          </a:xfrm>
          <a:prstGeom prst="rect">
            <a:avLst/>
          </a:prstGeom>
        </p:spPr>
      </p:pic>
      <p:pic>
        <p:nvPicPr>
          <p:cNvPr id="5" name="Picture 2"/>
          <p:cNvPicPr>
            <a:picLocks noChangeAspect="1" noChangeArrowheads="1"/>
          </p:cNvPicPr>
          <p:nvPr/>
        </p:nvPicPr>
        <p:blipFill>
          <a:blip r:embed="rId3" cstate="print"/>
          <a:srcRect/>
          <a:stretch>
            <a:fillRect/>
          </a:stretch>
        </p:blipFill>
        <p:spPr bwMode="auto">
          <a:xfrm>
            <a:off x="6858000" y="990600"/>
            <a:ext cx="2097087" cy="4315438"/>
          </a:xfrm>
          <a:prstGeom prst="rect">
            <a:avLst/>
          </a:prstGeom>
          <a:noFill/>
          <a:ln w="9525">
            <a:noFill/>
            <a:miter lim="800000"/>
            <a:headEnd/>
            <a:tailEnd/>
          </a:ln>
          <a:effectLst/>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743200" y="762000"/>
            <a:ext cx="6096000" cy="5364163"/>
          </a:xfrm>
        </p:spPr>
        <p:txBody>
          <a:bodyPr/>
          <a:lstStyle/>
          <a:p>
            <a:pPr>
              <a:buNone/>
            </a:pPr>
            <a:r>
              <a:rPr lang="de-AT" b="1" dirty="0" smtClean="0">
                <a:solidFill>
                  <a:schemeClr val="bg1"/>
                </a:solidFill>
              </a:rPr>
              <a:t>8. </a:t>
            </a:r>
            <a:r>
              <a:rPr lang="de-AT" b="1" dirty="0" err="1" smtClean="0">
                <a:solidFill>
                  <a:schemeClr val="bg1"/>
                </a:solidFill>
              </a:rPr>
              <a:t>How</a:t>
            </a:r>
            <a:r>
              <a:rPr lang="de-AT" b="1" dirty="0" smtClean="0">
                <a:solidFill>
                  <a:schemeClr val="bg1"/>
                </a:solidFill>
              </a:rPr>
              <a:t> </a:t>
            </a:r>
            <a:r>
              <a:rPr lang="de-AT" b="1" dirty="0" err="1" smtClean="0">
                <a:solidFill>
                  <a:schemeClr val="bg1"/>
                </a:solidFill>
              </a:rPr>
              <a:t>many</a:t>
            </a:r>
            <a:r>
              <a:rPr lang="de-AT" b="1" dirty="0" smtClean="0">
                <a:solidFill>
                  <a:schemeClr val="bg1"/>
                </a:solidFill>
              </a:rPr>
              <a:t> </a:t>
            </a:r>
            <a:r>
              <a:rPr lang="de-AT" b="1" dirty="0" err="1" smtClean="0">
                <a:solidFill>
                  <a:schemeClr val="bg1"/>
                </a:solidFill>
              </a:rPr>
              <a:t>words</a:t>
            </a:r>
            <a:r>
              <a:rPr lang="de-AT" b="1" dirty="0" smtClean="0">
                <a:solidFill>
                  <a:schemeClr val="bg1"/>
                </a:solidFill>
              </a:rPr>
              <a:t> </a:t>
            </a:r>
            <a:r>
              <a:rPr lang="de-AT" b="1" dirty="0" err="1" smtClean="0">
                <a:solidFill>
                  <a:schemeClr val="bg1"/>
                </a:solidFill>
              </a:rPr>
              <a:t>does</a:t>
            </a:r>
            <a:r>
              <a:rPr lang="de-AT" b="1" dirty="0" smtClean="0">
                <a:solidFill>
                  <a:schemeClr val="bg1"/>
                </a:solidFill>
              </a:rPr>
              <a:t> </a:t>
            </a:r>
            <a:r>
              <a:rPr lang="de-AT" b="1" dirty="0" err="1" smtClean="0">
                <a:solidFill>
                  <a:schemeClr val="bg1"/>
                </a:solidFill>
              </a:rPr>
              <a:t>the</a:t>
            </a:r>
            <a:r>
              <a:rPr lang="de-AT" b="1" dirty="0" smtClean="0">
                <a:solidFill>
                  <a:schemeClr val="bg1"/>
                </a:solidFill>
              </a:rPr>
              <a:t> </a:t>
            </a:r>
            <a:r>
              <a:rPr lang="de-AT" b="1" dirty="0" err="1" smtClean="0">
                <a:solidFill>
                  <a:schemeClr val="bg1"/>
                </a:solidFill>
              </a:rPr>
              <a:t>active</a:t>
            </a:r>
            <a:r>
              <a:rPr lang="de-AT" b="1" dirty="0" smtClean="0">
                <a:solidFill>
                  <a:schemeClr val="bg1"/>
                </a:solidFill>
              </a:rPr>
              <a:t> </a:t>
            </a:r>
            <a:r>
              <a:rPr lang="de-AT" b="1" dirty="0" err="1" smtClean="0">
                <a:solidFill>
                  <a:schemeClr val="bg1"/>
                </a:solidFill>
              </a:rPr>
              <a:t>vocabulary</a:t>
            </a:r>
            <a:r>
              <a:rPr lang="de-AT" b="1" dirty="0" smtClean="0">
                <a:solidFill>
                  <a:schemeClr val="bg1"/>
                </a:solidFill>
              </a:rPr>
              <a:t> </a:t>
            </a:r>
            <a:r>
              <a:rPr lang="de-AT" b="1" dirty="0" err="1" smtClean="0">
                <a:solidFill>
                  <a:schemeClr val="bg1"/>
                </a:solidFill>
              </a:rPr>
              <a:t>of</a:t>
            </a:r>
            <a:r>
              <a:rPr lang="de-AT" b="1" dirty="0" smtClean="0">
                <a:solidFill>
                  <a:schemeClr val="bg1"/>
                </a:solidFill>
              </a:rPr>
              <a:t> a </a:t>
            </a:r>
            <a:r>
              <a:rPr lang="de-AT" b="1" dirty="0" err="1" smtClean="0">
                <a:solidFill>
                  <a:schemeClr val="bg1"/>
                </a:solidFill>
              </a:rPr>
              <a:t>person</a:t>
            </a:r>
            <a:r>
              <a:rPr lang="de-AT" b="1" dirty="0" smtClean="0">
                <a:solidFill>
                  <a:schemeClr val="bg1"/>
                </a:solidFill>
              </a:rPr>
              <a:t> </a:t>
            </a:r>
            <a:r>
              <a:rPr lang="de-AT" b="1" dirty="0" err="1" smtClean="0">
                <a:solidFill>
                  <a:schemeClr val="bg1"/>
                </a:solidFill>
              </a:rPr>
              <a:t>contain</a:t>
            </a:r>
            <a:r>
              <a:rPr lang="de-AT" b="1" dirty="0" smtClean="0">
                <a:solidFill>
                  <a:schemeClr val="bg1"/>
                </a:solidFill>
              </a:rPr>
              <a:t>? </a:t>
            </a:r>
          </a:p>
          <a:p>
            <a:pPr>
              <a:buNone/>
            </a:pPr>
            <a:endParaRPr lang="de-AT" dirty="0" smtClean="0"/>
          </a:p>
          <a:p>
            <a:pPr>
              <a:buNone/>
            </a:pPr>
            <a:r>
              <a:rPr lang="de-AT" dirty="0" smtClean="0"/>
              <a:t>	a. 30.000 </a:t>
            </a:r>
            <a:r>
              <a:rPr lang="de-AT" dirty="0" err="1" smtClean="0"/>
              <a:t>words</a:t>
            </a:r>
            <a:endParaRPr lang="de-AT" dirty="0" smtClean="0"/>
          </a:p>
          <a:p>
            <a:pPr>
              <a:buNone/>
            </a:pPr>
            <a:r>
              <a:rPr lang="de-AT" dirty="0" smtClean="0"/>
              <a:t>	b. 50.000 </a:t>
            </a:r>
            <a:r>
              <a:rPr lang="de-AT" dirty="0" err="1" smtClean="0"/>
              <a:t>words</a:t>
            </a:r>
            <a:endParaRPr lang="de-AT" dirty="0" smtClean="0"/>
          </a:p>
          <a:p>
            <a:pPr>
              <a:buNone/>
            </a:pPr>
            <a:r>
              <a:rPr lang="de-AT" dirty="0" smtClean="0"/>
              <a:t>	c. 150.000 </a:t>
            </a:r>
            <a:r>
              <a:rPr lang="de-AT" dirty="0" err="1" smtClean="0"/>
              <a:t>words</a:t>
            </a:r>
            <a:endParaRPr lang="de-AT" dirty="0" smtClean="0"/>
          </a:p>
          <a:p>
            <a:pPr>
              <a:buNone/>
            </a:pPr>
            <a:r>
              <a:rPr lang="de-AT" dirty="0" smtClean="0"/>
              <a:t>	d. 9.000 </a:t>
            </a:r>
            <a:r>
              <a:rPr lang="de-AT" dirty="0" err="1" smtClean="0"/>
              <a:t>words</a:t>
            </a:r>
            <a:endParaRPr lang="de-DE" dirty="0"/>
          </a:p>
        </p:txBody>
      </p:sp>
      <p:pic>
        <p:nvPicPr>
          <p:cNvPr id="8194" name="Picture 2"/>
          <p:cNvPicPr>
            <a:picLocks noChangeAspect="1" noChangeArrowheads="1"/>
          </p:cNvPicPr>
          <p:nvPr/>
        </p:nvPicPr>
        <p:blipFill>
          <a:blip r:embed="rId2" cstate="print"/>
          <a:srcRect/>
          <a:stretch>
            <a:fillRect/>
          </a:stretch>
        </p:blipFill>
        <p:spPr bwMode="auto">
          <a:xfrm>
            <a:off x="228600" y="1226850"/>
            <a:ext cx="2037324" cy="4108737"/>
          </a:xfrm>
          <a:prstGeom prst="rect">
            <a:avLst/>
          </a:prstGeom>
          <a:noFill/>
          <a:ln w="9525">
            <a:noFill/>
            <a:miter lim="800000"/>
            <a:headEnd/>
            <a:tailEnd/>
          </a:ln>
          <a:effectLst/>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62200" y="457200"/>
            <a:ext cx="6324600" cy="5668963"/>
          </a:xfrm>
        </p:spPr>
        <p:txBody>
          <a:bodyPr>
            <a:normAutofit/>
          </a:bodyPr>
          <a:lstStyle/>
          <a:p>
            <a:pPr algn="just">
              <a:buNone/>
            </a:pPr>
            <a:r>
              <a:rPr lang="en-US" sz="2800" dirty="0" smtClean="0"/>
              <a:t>The words educated people use – their active vocabulary – </a:t>
            </a:r>
            <a:r>
              <a:rPr lang="en-US" sz="2800" b="1" dirty="0" smtClean="0"/>
              <a:t>can reach some 50,000 words</a:t>
            </a:r>
            <a:r>
              <a:rPr lang="en-US" sz="2800" dirty="0" smtClean="0"/>
              <a:t>; the words they know but do not use – their passive vocabulary – is somewhat larger. In everyday conversation, people often make use of a small number of words, but with great frequency. </a:t>
            </a:r>
          </a:p>
          <a:p>
            <a:pPr algn="just">
              <a:buNone/>
            </a:pPr>
            <a:r>
              <a:rPr lang="en-US" sz="2800" dirty="0" smtClean="0"/>
              <a:t>It has been estimated that a 21-year-old has already uttered some 50 million words. </a:t>
            </a:r>
            <a:endParaRPr lang="de-DE" sz="2800" dirty="0"/>
          </a:p>
        </p:txBody>
      </p:sp>
      <p:pic>
        <p:nvPicPr>
          <p:cNvPr id="4" name="Picture 2"/>
          <p:cNvPicPr>
            <a:picLocks noChangeAspect="1" noChangeArrowheads="1"/>
          </p:cNvPicPr>
          <p:nvPr/>
        </p:nvPicPr>
        <p:blipFill>
          <a:blip r:embed="rId2" cstate="print"/>
          <a:srcRect/>
          <a:stretch>
            <a:fillRect/>
          </a:stretch>
        </p:blipFill>
        <p:spPr bwMode="auto">
          <a:xfrm>
            <a:off x="228600" y="1226850"/>
            <a:ext cx="2037324" cy="4108737"/>
          </a:xfrm>
          <a:prstGeom prst="rect">
            <a:avLst/>
          </a:prstGeom>
          <a:noFill/>
          <a:ln w="9525">
            <a:noFill/>
            <a:miter lim="800000"/>
            <a:headEnd/>
            <a:tailEnd/>
          </a:ln>
          <a:effectLst/>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057400" y="381000"/>
            <a:ext cx="6629400" cy="5745163"/>
          </a:xfrm>
        </p:spPr>
        <p:txBody>
          <a:bodyPr>
            <a:normAutofit/>
          </a:bodyPr>
          <a:lstStyle/>
          <a:p>
            <a:pPr>
              <a:buNone/>
            </a:pPr>
            <a:r>
              <a:rPr lang="de-AT" b="1" dirty="0" smtClean="0">
                <a:solidFill>
                  <a:schemeClr val="bg1"/>
                </a:solidFill>
              </a:rPr>
              <a:t>9. </a:t>
            </a:r>
            <a:r>
              <a:rPr lang="de-AT" b="1" dirty="0" err="1" smtClean="0">
                <a:solidFill>
                  <a:schemeClr val="bg1"/>
                </a:solidFill>
              </a:rPr>
              <a:t>Which</a:t>
            </a:r>
            <a:r>
              <a:rPr lang="de-AT" b="1" dirty="0" smtClean="0">
                <a:solidFill>
                  <a:schemeClr val="bg1"/>
                </a:solidFill>
              </a:rPr>
              <a:t> </a:t>
            </a:r>
            <a:r>
              <a:rPr lang="de-AT" b="1" dirty="0" err="1" smtClean="0">
                <a:solidFill>
                  <a:schemeClr val="bg1"/>
                </a:solidFill>
              </a:rPr>
              <a:t>affirmation</a:t>
            </a:r>
            <a:r>
              <a:rPr lang="de-AT" b="1" dirty="0" smtClean="0">
                <a:solidFill>
                  <a:schemeClr val="bg1"/>
                </a:solidFill>
              </a:rPr>
              <a:t> </a:t>
            </a:r>
            <a:r>
              <a:rPr lang="de-AT" b="1" dirty="0" err="1" smtClean="0">
                <a:solidFill>
                  <a:schemeClr val="bg1"/>
                </a:solidFill>
              </a:rPr>
              <a:t>is</a:t>
            </a:r>
            <a:r>
              <a:rPr lang="de-AT" b="1" dirty="0" smtClean="0">
                <a:solidFill>
                  <a:schemeClr val="bg1"/>
                </a:solidFill>
              </a:rPr>
              <a:t> </a:t>
            </a:r>
            <a:r>
              <a:rPr lang="de-AT" b="1" dirty="0" err="1" smtClean="0">
                <a:solidFill>
                  <a:schemeClr val="bg1"/>
                </a:solidFill>
              </a:rPr>
              <a:t>true</a:t>
            </a:r>
            <a:r>
              <a:rPr lang="de-AT" b="1" dirty="0" smtClean="0">
                <a:solidFill>
                  <a:schemeClr val="bg1"/>
                </a:solidFill>
              </a:rPr>
              <a:t>?</a:t>
            </a:r>
          </a:p>
          <a:p>
            <a:pPr>
              <a:buNone/>
            </a:pPr>
            <a:endParaRPr lang="de-AT" sz="2800" dirty="0" smtClean="0"/>
          </a:p>
          <a:p>
            <a:pPr>
              <a:buNone/>
            </a:pPr>
            <a:r>
              <a:rPr lang="de-AT" sz="2800" dirty="0" smtClean="0"/>
              <a:t>	a. </a:t>
            </a:r>
            <a:r>
              <a:rPr lang="de-AT" sz="2800" dirty="0" err="1" smtClean="0"/>
              <a:t>Romanian</a:t>
            </a:r>
            <a:r>
              <a:rPr lang="de-AT" sz="2800" dirty="0" smtClean="0"/>
              <a:t> </a:t>
            </a:r>
            <a:r>
              <a:rPr lang="de-AT" sz="2800" dirty="0" err="1" smtClean="0"/>
              <a:t>and</a:t>
            </a:r>
            <a:r>
              <a:rPr lang="de-AT" sz="2800" dirty="0" smtClean="0"/>
              <a:t> </a:t>
            </a:r>
            <a:r>
              <a:rPr lang="de-AT" sz="2800" dirty="0" err="1" smtClean="0"/>
              <a:t>Bulgarian</a:t>
            </a:r>
            <a:r>
              <a:rPr lang="de-AT" sz="2800" dirty="0" smtClean="0"/>
              <a:t> </a:t>
            </a:r>
            <a:r>
              <a:rPr lang="de-AT" sz="2800" dirty="0" err="1" smtClean="0"/>
              <a:t>are</a:t>
            </a:r>
            <a:r>
              <a:rPr lang="de-AT" sz="2800" dirty="0" smtClean="0"/>
              <a:t> </a:t>
            </a:r>
            <a:r>
              <a:rPr lang="de-AT" sz="2800" dirty="0" err="1" smtClean="0"/>
              <a:t>Romance</a:t>
            </a:r>
            <a:r>
              <a:rPr lang="de-AT" sz="2800" dirty="0" smtClean="0"/>
              <a:t> </a:t>
            </a:r>
            <a:r>
              <a:rPr lang="de-AT" sz="2800" dirty="0" err="1" smtClean="0"/>
              <a:t>languages</a:t>
            </a:r>
            <a:r>
              <a:rPr lang="de-AT" sz="2800" dirty="0" smtClean="0"/>
              <a:t>.</a:t>
            </a:r>
          </a:p>
          <a:p>
            <a:pPr>
              <a:buNone/>
            </a:pPr>
            <a:r>
              <a:rPr lang="de-AT" sz="2800" dirty="0" smtClean="0"/>
              <a:t>	b. </a:t>
            </a:r>
            <a:r>
              <a:rPr lang="de-AT" sz="2800" dirty="0" err="1" smtClean="0"/>
              <a:t>Danish</a:t>
            </a:r>
            <a:r>
              <a:rPr lang="de-AT" sz="2800" dirty="0" smtClean="0"/>
              <a:t> </a:t>
            </a:r>
            <a:r>
              <a:rPr lang="de-AT" sz="2800" dirty="0" err="1" smtClean="0"/>
              <a:t>and</a:t>
            </a:r>
            <a:r>
              <a:rPr lang="de-AT" sz="2800" dirty="0" smtClean="0"/>
              <a:t> </a:t>
            </a:r>
            <a:r>
              <a:rPr lang="de-AT" sz="2800" dirty="0" err="1" smtClean="0"/>
              <a:t>Faroese</a:t>
            </a:r>
            <a:r>
              <a:rPr lang="de-AT" sz="2800" dirty="0" smtClean="0"/>
              <a:t> </a:t>
            </a:r>
            <a:r>
              <a:rPr lang="de-AT" sz="2800" dirty="0" err="1" smtClean="0"/>
              <a:t>are</a:t>
            </a:r>
            <a:r>
              <a:rPr lang="de-AT" sz="2800" dirty="0" smtClean="0"/>
              <a:t> </a:t>
            </a:r>
            <a:r>
              <a:rPr lang="de-AT" sz="2800" dirty="0" err="1" smtClean="0"/>
              <a:t>Slavic</a:t>
            </a:r>
            <a:r>
              <a:rPr lang="de-AT" sz="2800" dirty="0" smtClean="0"/>
              <a:t> </a:t>
            </a:r>
            <a:r>
              <a:rPr lang="de-AT" sz="2800" dirty="0" err="1" smtClean="0"/>
              <a:t>languages</a:t>
            </a:r>
            <a:r>
              <a:rPr lang="de-AT" sz="2800" dirty="0" smtClean="0"/>
              <a:t>.</a:t>
            </a:r>
          </a:p>
          <a:p>
            <a:pPr>
              <a:buNone/>
            </a:pPr>
            <a:r>
              <a:rPr lang="de-AT" sz="2800" dirty="0" smtClean="0"/>
              <a:t>	c. </a:t>
            </a:r>
            <a:r>
              <a:rPr lang="de-AT" sz="2800" dirty="0" err="1" smtClean="0"/>
              <a:t>Hungarian</a:t>
            </a:r>
            <a:r>
              <a:rPr lang="de-AT" sz="2800" dirty="0" smtClean="0"/>
              <a:t> </a:t>
            </a:r>
            <a:r>
              <a:rPr lang="de-AT" sz="2800" dirty="0" err="1" smtClean="0"/>
              <a:t>and</a:t>
            </a:r>
            <a:r>
              <a:rPr lang="de-AT" sz="2800" dirty="0" smtClean="0"/>
              <a:t> </a:t>
            </a:r>
            <a:r>
              <a:rPr lang="de-AT" sz="2800" dirty="0" err="1" smtClean="0"/>
              <a:t>Estonian</a:t>
            </a:r>
            <a:r>
              <a:rPr lang="de-AT" sz="2800" dirty="0" smtClean="0"/>
              <a:t> </a:t>
            </a:r>
            <a:r>
              <a:rPr lang="de-AT" sz="2800" dirty="0" err="1" smtClean="0"/>
              <a:t>belong</a:t>
            </a:r>
            <a:r>
              <a:rPr lang="de-AT" sz="2800" dirty="0" smtClean="0"/>
              <a:t> </a:t>
            </a:r>
            <a:r>
              <a:rPr lang="de-AT" sz="2800" dirty="0" err="1" smtClean="0"/>
              <a:t>to</a:t>
            </a:r>
            <a:r>
              <a:rPr lang="de-AT" sz="2800" dirty="0" smtClean="0"/>
              <a:t> </a:t>
            </a:r>
            <a:r>
              <a:rPr lang="de-AT" sz="2800" dirty="0" err="1" smtClean="0"/>
              <a:t>the</a:t>
            </a:r>
            <a:r>
              <a:rPr lang="de-AT" sz="2800" dirty="0" smtClean="0"/>
              <a:t> </a:t>
            </a:r>
            <a:r>
              <a:rPr lang="de-AT" sz="2800" dirty="0" err="1" smtClean="0"/>
              <a:t>Uralic</a:t>
            </a:r>
            <a:r>
              <a:rPr lang="de-AT" sz="2800" dirty="0" smtClean="0"/>
              <a:t> </a:t>
            </a:r>
            <a:r>
              <a:rPr lang="de-AT" sz="2800" dirty="0" err="1" smtClean="0"/>
              <a:t>language</a:t>
            </a:r>
            <a:r>
              <a:rPr lang="de-AT" sz="2800" dirty="0" smtClean="0"/>
              <a:t> </a:t>
            </a:r>
            <a:r>
              <a:rPr lang="de-AT" sz="2800" dirty="0" err="1" smtClean="0"/>
              <a:t>family</a:t>
            </a:r>
            <a:r>
              <a:rPr lang="de-AT" sz="2800" dirty="0" smtClean="0"/>
              <a:t>.</a:t>
            </a:r>
          </a:p>
          <a:p>
            <a:pPr>
              <a:buNone/>
            </a:pPr>
            <a:r>
              <a:rPr lang="de-AT" sz="2800" dirty="0" smtClean="0"/>
              <a:t>	d. </a:t>
            </a:r>
            <a:r>
              <a:rPr lang="de-AT" sz="2800" dirty="0" err="1" smtClean="0"/>
              <a:t>Latvian</a:t>
            </a:r>
            <a:r>
              <a:rPr lang="de-AT" sz="2800" dirty="0" smtClean="0"/>
              <a:t> </a:t>
            </a:r>
            <a:r>
              <a:rPr lang="de-AT" sz="2800" dirty="0" err="1" smtClean="0"/>
              <a:t>and</a:t>
            </a:r>
            <a:r>
              <a:rPr lang="de-AT" sz="2800" dirty="0" smtClean="0"/>
              <a:t> </a:t>
            </a:r>
            <a:r>
              <a:rPr lang="de-AT" sz="2800" dirty="0" err="1" smtClean="0"/>
              <a:t>Lithuanian</a:t>
            </a:r>
            <a:r>
              <a:rPr lang="de-AT" sz="2800" dirty="0" smtClean="0"/>
              <a:t> </a:t>
            </a:r>
            <a:r>
              <a:rPr lang="de-AT" sz="2800" dirty="0" err="1" smtClean="0"/>
              <a:t>belong</a:t>
            </a:r>
            <a:r>
              <a:rPr lang="de-AT" sz="2800" dirty="0" smtClean="0"/>
              <a:t> </a:t>
            </a:r>
            <a:r>
              <a:rPr lang="de-AT" sz="2800" dirty="0" err="1" smtClean="0"/>
              <a:t>to</a:t>
            </a:r>
            <a:r>
              <a:rPr lang="de-AT" sz="2800" dirty="0" smtClean="0"/>
              <a:t> </a:t>
            </a:r>
            <a:r>
              <a:rPr lang="de-AT" sz="2800" dirty="0" err="1" smtClean="0"/>
              <a:t>the</a:t>
            </a:r>
            <a:r>
              <a:rPr lang="de-AT" sz="2800" dirty="0" smtClean="0"/>
              <a:t> Baltic </a:t>
            </a:r>
            <a:r>
              <a:rPr lang="de-AT" sz="2800" dirty="0" err="1" smtClean="0"/>
              <a:t>language</a:t>
            </a:r>
            <a:r>
              <a:rPr lang="de-AT" sz="2800" dirty="0" smtClean="0"/>
              <a:t> </a:t>
            </a:r>
            <a:r>
              <a:rPr lang="de-AT" sz="2800" dirty="0" err="1" smtClean="0"/>
              <a:t>family</a:t>
            </a:r>
            <a:r>
              <a:rPr lang="de-AT" sz="2800" dirty="0" smtClean="0"/>
              <a:t>. </a:t>
            </a:r>
            <a:endParaRPr lang="de-DE" sz="2800" dirty="0"/>
          </a:p>
        </p:txBody>
      </p:sp>
      <p:pic>
        <p:nvPicPr>
          <p:cNvPr id="9218" name="Picture 2"/>
          <p:cNvPicPr>
            <a:picLocks noChangeAspect="1" noChangeArrowheads="1"/>
          </p:cNvPicPr>
          <p:nvPr/>
        </p:nvPicPr>
        <p:blipFill>
          <a:blip r:embed="rId2" cstate="print"/>
          <a:srcRect/>
          <a:stretch>
            <a:fillRect/>
          </a:stretch>
        </p:blipFill>
        <p:spPr bwMode="auto">
          <a:xfrm>
            <a:off x="609600" y="609600"/>
            <a:ext cx="1129966" cy="4724400"/>
          </a:xfrm>
          <a:prstGeom prst="rect">
            <a:avLst/>
          </a:prstGeom>
          <a:noFill/>
          <a:ln w="9525">
            <a:noFill/>
            <a:miter lim="800000"/>
            <a:headEnd/>
            <a:tailEnd/>
          </a:ln>
          <a:effectLst/>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057400" y="0"/>
            <a:ext cx="6629400" cy="6126163"/>
          </a:xfrm>
        </p:spPr>
        <p:txBody>
          <a:bodyPr>
            <a:normAutofit/>
          </a:bodyPr>
          <a:lstStyle/>
          <a:p>
            <a:pPr algn="just">
              <a:buNone/>
            </a:pPr>
            <a:endParaRPr lang="en-US" sz="3000" dirty="0" smtClean="0"/>
          </a:p>
          <a:p>
            <a:pPr algn="just">
              <a:buNone/>
            </a:pPr>
            <a:r>
              <a:rPr lang="en-US" sz="3000" dirty="0" smtClean="0"/>
              <a:t>The families in Europe with the most member-languages and the most speakers are the </a:t>
            </a:r>
            <a:r>
              <a:rPr lang="en-US" sz="3000" b="1" dirty="0" smtClean="0"/>
              <a:t>Germanic, Romance, and Slavic</a:t>
            </a:r>
            <a:r>
              <a:rPr lang="en-US" sz="3000" dirty="0" smtClean="0"/>
              <a:t>. </a:t>
            </a:r>
          </a:p>
          <a:p>
            <a:pPr algn="just">
              <a:buNone/>
            </a:pPr>
            <a:endParaRPr lang="en-US" sz="2400" u="sng" dirty="0" smtClean="0"/>
          </a:p>
          <a:p>
            <a:pPr algn="just">
              <a:buNone/>
            </a:pPr>
            <a:r>
              <a:rPr lang="en-US" sz="2400" u="sng" dirty="0" smtClean="0"/>
              <a:t>Germanic languages </a:t>
            </a:r>
            <a:r>
              <a:rPr lang="en-US" sz="2400" dirty="0" smtClean="0"/>
              <a:t>are Danish, Norwegian, Icelandic, Swedish. </a:t>
            </a:r>
            <a:r>
              <a:rPr lang="en-US" sz="2400" u="sng" dirty="0" smtClean="0"/>
              <a:t>Slavic languages </a:t>
            </a:r>
            <a:r>
              <a:rPr lang="en-US" sz="2400" dirty="0" smtClean="0"/>
              <a:t>are Bulgarian, Russian, Ukrainian, </a:t>
            </a:r>
          </a:p>
          <a:p>
            <a:pPr algn="just">
              <a:buNone/>
            </a:pPr>
            <a:r>
              <a:rPr lang="en-US" sz="2400" dirty="0" smtClean="0"/>
              <a:t>Belarusian, Polish, Sorbian, Czech and </a:t>
            </a:r>
          </a:p>
          <a:p>
            <a:pPr algn="just">
              <a:buNone/>
            </a:pPr>
            <a:r>
              <a:rPr lang="en-US" sz="2400" u="sng" dirty="0" smtClean="0"/>
              <a:t>Romance languages</a:t>
            </a:r>
            <a:r>
              <a:rPr lang="en-US" sz="2400" dirty="0" smtClean="0"/>
              <a:t> are Romanian, Occitan, French and Sardinian. </a:t>
            </a:r>
            <a:endParaRPr lang="de-DE" sz="2400" dirty="0"/>
          </a:p>
        </p:txBody>
      </p:sp>
      <p:pic>
        <p:nvPicPr>
          <p:cNvPr id="4" name="Picture 2"/>
          <p:cNvPicPr>
            <a:picLocks noChangeAspect="1" noChangeArrowheads="1"/>
          </p:cNvPicPr>
          <p:nvPr/>
        </p:nvPicPr>
        <p:blipFill>
          <a:blip r:embed="rId3" cstate="print"/>
          <a:srcRect/>
          <a:stretch>
            <a:fillRect/>
          </a:stretch>
        </p:blipFill>
        <p:spPr bwMode="auto">
          <a:xfrm>
            <a:off x="609600" y="609600"/>
            <a:ext cx="1129966" cy="4724400"/>
          </a:xfrm>
          <a:prstGeom prst="rect">
            <a:avLst/>
          </a:prstGeom>
          <a:noFill/>
          <a:ln w="9525">
            <a:noFill/>
            <a:miter lim="800000"/>
            <a:headEnd/>
            <a:tailEnd/>
          </a:ln>
          <a:effectLst/>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0"/>
            <a:ext cx="8229600" cy="6126163"/>
          </a:xfrm>
        </p:spPr>
        <p:txBody>
          <a:bodyPr/>
          <a:lstStyle/>
          <a:p>
            <a:pPr>
              <a:buNone/>
            </a:pPr>
            <a:endParaRPr lang="de-AT" dirty="0" smtClean="0"/>
          </a:p>
          <a:p>
            <a:pPr algn="just">
              <a:buNone/>
            </a:pPr>
            <a:r>
              <a:rPr lang="de-AT" b="1" dirty="0" smtClean="0">
                <a:solidFill>
                  <a:schemeClr val="bg1"/>
                </a:solidFill>
              </a:rPr>
              <a:t>1. </a:t>
            </a:r>
            <a:r>
              <a:rPr lang="en-US" b="1" dirty="0" smtClean="0">
                <a:solidFill>
                  <a:schemeClr val="bg1"/>
                </a:solidFill>
              </a:rPr>
              <a:t>How </a:t>
            </a:r>
            <a:r>
              <a:rPr lang="en-US" b="1" dirty="0">
                <a:solidFill>
                  <a:schemeClr val="bg1"/>
                </a:solidFill>
              </a:rPr>
              <a:t>many living languages are there estimated in the </a:t>
            </a:r>
            <a:r>
              <a:rPr lang="en-US" b="1" dirty="0" smtClean="0">
                <a:solidFill>
                  <a:schemeClr val="bg1"/>
                </a:solidFill>
              </a:rPr>
              <a:t>world today?</a:t>
            </a:r>
            <a:r>
              <a:rPr lang="de-AT" b="1" dirty="0" smtClean="0">
                <a:solidFill>
                  <a:schemeClr val="bg1"/>
                </a:solidFill>
              </a:rPr>
              <a:t> </a:t>
            </a:r>
          </a:p>
          <a:p>
            <a:pPr>
              <a:buNone/>
            </a:pPr>
            <a:endParaRPr lang="de-AT" b="1" dirty="0" smtClean="0"/>
          </a:p>
          <a:p>
            <a:pPr marL="914400" lvl="1" indent="-514350">
              <a:buAutoNum type="alphaLcPeriod"/>
            </a:pPr>
            <a:r>
              <a:rPr lang="de-AT" dirty="0" err="1" smtClean="0"/>
              <a:t>Around</a:t>
            </a:r>
            <a:r>
              <a:rPr lang="de-AT" dirty="0" smtClean="0"/>
              <a:t> 500</a:t>
            </a:r>
          </a:p>
          <a:p>
            <a:pPr marL="914400" lvl="1" indent="-514350">
              <a:buAutoNum type="alphaLcPeriod"/>
            </a:pPr>
            <a:r>
              <a:rPr lang="de-AT" dirty="0" err="1" smtClean="0"/>
              <a:t>Around</a:t>
            </a:r>
            <a:r>
              <a:rPr lang="de-AT" dirty="0" smtClean="0"/>
              <a:t> 2000</a:t>
            </a:r>
          </a:p>
          <a:p>
            <a:pPr marL="914400" lvl="1" indent="-514350">
              <a:buAutoNum type="alphaLcPeriod"/>
            </a:pPr>
            <a:r>
              <a:rPr lang="de-AT" dirty="0" err="1" smtClean="0"/>
              <a:t>Around</a:t>
            </a:r>
            <a:r>
              <a:rPr lang="de-AT" dirty="0" smtClean="0"/>
              <a:t> 6000</a:t>
            </a:r>
          </a:p>
          <a:p>
            <a:pPr marL="914400" lvl="1" indent="-514350">
              <a:buAutoNum type="alphaLcPeriod"/>
            </a:pPr>
            <a:r>
              <a:rPr lang="de-AT" dirty="0" err="1" smtClean="0"/>
              <a:t>Around</a:t>
            </a:r>
            <a:r>
              <a:rPr lang="de-AT" dirty="0" smtClean="0"/>
              <a:t> 3500</a:t>
            </a:r>
            <a:endParaRPr lang="de-DE" dirty="0"/>
          </a:p>
        </p:txBody>
      </p:sp>
      <p:pic>
        <p:nvPicPr>
          <p:cNvPr id="2050" name="Picture 2"/>
          <p:cNvPicPr>
            <a:picLocks noChangeAspect="1" noChangeArrowheads="1"/>
          </p:cNvPicPr>
          <p:nvPr/>
        </p:nvPicPr>
        <p:blipFill>
          <a:blip r:embed="rId2" cstate="print"/>
          <a:srcRect/>
          <a:stretch>
            <a:fillRect/>
          </a:stretch>
        </p:blipFill>
        <p:spPr bwMode="auto">
          <a:xfrm>
            <a:off x="6324600" y="2209800"/>
            <a:ext cx="2257664" cy="3125788"/>
          </a:xfrm>
          <a:prstGeom prst="rect">
            <a:avLst/>
          </a:prstGeom>
          <a:noFill/>
          <a:ln w="9525">
            <a:noFill/>
            <a:miter lim="800000"/>
            <a:headEnd/>
            <a:tailEnd/>
          </a:ln>
          <a:effectLst/>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62200" y="457200"/>
            <a:ext cx="6324600" cy="5668963"/>
          </a:xfrm>
        </p:spPr>
        <p:txBody>
          <a:bodyPr/>
          <a:lstStyle/>
          <a:p>
            <a:pPr>
              <a:buNone/>
            </a:pPr>
            <a:r>
              <a:rPr lang="de-AT" b="1" dirty="0" smtClean="0">
                <a:solidFill>
                  <a:schemeClr val="bg1"/>
                </a:solidFill>
              </a:rPr>
              <a:t>10. The </a:t>
            </a:r>
            <a:r>
              <a:rPr lang="de-AT" b="1" dirty="0" err="1" smtClean="0">
                <a:solidFill>
                  <a:schemeClr val="bg1"/>
                </a:solidFill>
              </a:rPr>
              <a:t>tongue</a:t>
            </a:r>
            <a:r>
              <a:rPr lang="de-AT" b="1" dirty="0" smtClean="0">
                <a:solidFill>
                  <a:schemeClr val="bg1"/>
                </a:solidFill>
              </a:rPr>
              <a:t> </a:t>
            </a:r>
            <a:r>
              <a:rPr lang="de-AT" b="1" dirty="0" err="1" smtClean="0">
                <a:solidFill>
                  <a:schemeClr val="bg1"/>
                </a:solidFill>
              </a:rPr>
              <a:t>twister</a:t>
            </a:r>
            <a:r>
              <a:rPr lang="de-AT" b="1" dirty="0" smtClean="0">
                <a:solidFill>
                  <a:schemeClr val="bg1"/>
                </a:solidFill>
              </a:rPr>
              <a:t> </a:t>
            </a:r>
          </a:p>
          <a:p>
            <a:pPr algn="ctr">
              <a:buNone/>
            </a:pPr>
            <a:r>
              <a:rPr lang="de-DE" b="1" dirty="0" smtClean="0">
                <a:solidFill>
                  <a:schemeClr val="bg1"/>
                </a:solidFill>
              </a:rPr>
              <a:t> </a:t>
            </a:r>
            <a:r>
              <a:rPr lang="de-DE" b="1" dirty="0" err="1" smtClean="0">
                <a:solidFill>
                  <a:schemeClr val="bg1"/>
                </a:solidFill>
              </a:rPr>
              <a:t>Fisker</a:t>
            </a:r>
            <a:r>
              <a:rPr lang="de-DE" b="1" dirty="0" smtClean="0">
                <a:solidFill>
                  <a:schemeClr val="bg1"/>
                </a:solidFill>
              </a:rPr>
              <a:t> Frits </a:t>
            </a:r>
            <a:r>
              <a:rPr lang="de-DE" b="1" dirty="0" err="1" smtClean="0">
                <a:solidFill>
                  <a:schemeClr val="bg1"/>
                </a:solidFill>
              </a:rPr>
              <a:t>fisker</a:t>
            </a:r>
            <a:r>
              <a:rPr lang="de-DE" b="1" dirty="0" smtClean="0">
                <a:solidFill>
                  <a:schemeClr val="bg1"/>
                </a:solidFill>
              </a:rPr>
              <a:t> </a:t>
            </a:r>
            <a:r>
              <a:rPr lang="de-DE" b="1" dirty="0" err="1" smtClean="0">
                <a:solidFill>
                  <a:schemeClr val="bg1"/>
                </a:solidFill>
              </a:rPr>
              <a:t>friske</a:t>
            </a:r>
            <a:r>
              <a:rPr lang="de-DE" b="1" dirty="0" smtClean="0">
                <a:solidFill>
                  <a:schemeClr val="bg1"/>
                </a:solidFill>
              </a:rPr>
              <a:t> </a:t>
            </a:r>
            <a:r>
              <a:rPr lang="de-DE" b="1" dirty="0" err="1" smtClean="0">
                <a:solidFill>
                  <a:schemeClr val="bg1"/>
                </a:solidFill>
              </a:rPr>
              <a:t>fisk</a:t>
            </a:r>
            <a:endParaRPr lang="de-DE" b="1" dirty="0" smtClean="0">
              <a:solidFill>
                <a:schemeClr val="bg1"/>
              </a:solidFill>
            </a:endParaRPr>
          </a:p>
          <a:p>
            <a:pPr>
              <a:buNone/>
            </a:pPr>
            <a:r>
              <a:rPr lang="de-AT" b="1" dirty="0" err="1" smtClean="0">
                <a:solidFill>
                  <a:schemeClr val="bg1"/>
                </a:solidFill>
              </a:rPr>
              <a:t>is</a:t>
            </a:r>
            <a:r>
              <a:rPr lang="de-AT" b="1" dirty="0" smtClean="0">
                <a:solidFill>
                  <a:schemeClr val="bg1"/>
                </a:solidFill>
              </a:rPr>
              <a:t> in:</a:t>
            </a:r>
          </a:p>
          <a:p>
            <a:pPr>
              <a:buNone/>
            </a:pPr>
            <a:r>
              <a:rPr lang="de-AT" dirty="0" smtClean="0"/>
              <a:t>	a. </a:t>
            </a:r>
            <a:r>
              <a:rPr lang="de-AT" dirty="0" err="1" smtClean="0"/>
              <a:t>Norwegian</a:t>
            </a:r>
            <a:endParaRPr lang="de-AT" dirty="0" smtClean="0"/>
          </a:p>
          <a:p>
            <a:pPr>
              <a:buNone/>
            </a:pPr>
            <a:r>
              <a:rPr lang="de-AT" dirty="0" smtClean="0"/>
              <a:t>	b. </a:t>
            </a:r>
            <a:r>
              <a:rPr lang="de-AT" dirty="0" err="1" smtClean="0"/>
              <a:t>Danish</a:t>
            </a:r>
            <a:endParaRPr lang="de-AT" dirty="0" smtClean="0"/>
          </a:p>
          <a:p>
            <a:pPr>
              <a:buNone/>
            </a:pPr>
            <a:r>
              <a:rPr lang="de-AT" dirty="0" smtClean="0"/>
              <a:t>	c. </a:t>
            </a:r>
            <a:r>
              <a:rPr lang="de-AT" dirty="0" err="1" smtClean="0"/>
              <a:t>Icelandic</a:t>
            </a:r>
            <a:endParaRPr lang="de-AT" dirty="0" smtClean="0"/>
          </a:p>
          <a:p>
            <a:pPr>
              <a:buNone/>
            </a:pPr>
            <a:r>
              <a:rPr lang="de-AT" dirty="0" smtClean="0"/>
              <a:t>	d. </a:t>
            </a:r>
            <a:r>
              <a:rPr lang="de-AT" dirty="0" err="1" smtClean="0"/>
              <a:t>Finnish</a:t>
            </a:r>
            <a:r>
              <a:rPr lang="de-AT" dirty="0" smtClean="0"/>
              <a:t> </a:t>
            </a:r>
            <a:endParaRPr lang="de-DE" dirty="0"/>
          </a:p>
        </p:txBody>
      </p:sp>
      <p:pic>
        <p:nvPicPr>
          <p:cNvPr id="10242" name="Picture 2"/>
          <p:cNvPicPr>
            <a:picLocks noChangeAspect="1" noChangeArrowheads="1"/>
          </p:cNvPicPr>
          <p:nvPr/>
        </p:nvPicPr>
        <p:blipFill>
          <a:blip r:embed="rId2" cstate="print"/>
          <a:srcRect/>
          <a:stretch>
            <a:fillRect/>
          </a:stretch>
        </p:blipFill>
        <p:spPr bwMode="auto">
          <a:xfrm>
            <a:off x="381000" y="610854"/>
            <a:ext cx="1572403" cy="4712034"/>
          </a:xfrm>
          <a:prstGeom prst="rect">
            <a:avLst/>
          </a:prstGeom>
          <a:noFill/>
          <a:ln w="9525">
            <a:noFill/>
            <a:miter lim="800000"/>
            <a:headEnd/>
            <a:tailEnd/>
          </a:ln>
          <a:effectLst/>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133600" y="1600200"/>
            <a:ext cx="6553200" cy="4525963"/>
          </a:xfrm>
        </p:spPr>
        <p:txBody>
          <a:bodyPr/>
          <a:lstStyle/>
          <a:p>
            <a:pPr>
              <a:buNone/>
            </a:pPr>
            <a:r>
              <a:rPr lang="de-AT" dirty="0" err="1" smtClean="0"/>
              <a:t>It‘s</a:t>
            </a:r>
            <a:r>
              <a:rPr lang="de-AT" dirty="0" smtClean="0"/>
              <a:t> a </a:t>
            </a:r>
            <a:r>
              <a:rPr lang="de-AT" dirty="0" err="1" smtClean="0"/>
              <a:t>tongue</a:t>
            </a:r>
            <a:r>
              <a:rPr lang="de-AT" dirty="0" smtClean="0"/>
              <a:t> </a:t>
            </a:r>
            <a:r>
              <a:rPr lang="de-AT" dirty="0" err="1" smtClean="0"/>
              <a:t>twister</a:t>
            </a:r>
            <a:r>
              <a:rPr lang="de-AT" dirty="0" smtClean="0"/>
              <a:t> </a:t>
            </a:r>
            <a:r>
              <a:rPr lang="de-AT" dirty="0" err="1" smtClean="0"/>
              <a:t>from</a:t>
            </a:r>
            <a:r>
              <a:rPr lang="de-AT" dirty="0" smtClean="0"/>
              <a:t> </a:t>
            </a:r>
            <a:r>
              <a:rPr lang="de-AT" dirty="0" err="1" smtClean="0"/>
              <a:t>Denmark</a:t>
            </a:r>
            <a:r>
              <a:rPr lang="de-AT" dirty="0" smtClean="0"/>
              <a:t>!</a:t>
            </a:r>
          </a:p>
          <a:p>
            <a:pPr>
              <a:buNone/>
            </a:pPr>
            <a:r>
              <a:rPr lang="de-AT" dirty="0" err="1" smtClean="0"/>
              <a:t>Compare</a:t>
            </a:r>
            <a:r>
              <a:rPr lang="de-AT" dirty="0" smtClean="0"/>
              <a:t> </a:t>
            </a:r>
            <a:r>
              <a:rPr lang="de-AT" dirty="0" err="1" smtClean="0"/>
              <a:t>Danish</a:t>
            </a:r>
            <a:r>
              <a:rPr lang="de-AT" dirty="0" smtClean="0"/>
              <a:t> </a:t>
            </a:r>
            <a:r>
              <a:rPr lang="de-AT" dirty="0" err="1" smtClean="0"/>
              <a:t>to</a:t>
            </a:r>
            <a:r>
              <a:rPr lang="de-AT" dirty="0" smtClean="0"/>
              <a:t> German: </a:t>
            </a:r>
            <a:br>
              <a:rPr lang="de-AT" dirty="0" smtClean="0"/>
            </a:br>
            <a:r>
              <a:rPr lang="de-AT" dirty="0" smtClean="0"/>
              <a:t>Fischers 	Fritz fischt 	frische Fische</a:t>
            </a:r>
            <a:br>
              <a:rPr lang="de-AT" dirty="0" smtClean="0"/>
            </a:br>
            <a:r>
              <a:rPr lang="de-DE" dirty="0" err="1" smtClean="0"/>
              <a:t>Fisker</a:t>
            </a:r>
            <a:r>
              <a:rPr lang="de-DE" dirty="0" smtClean="0"/>
              <a:t> 	Frits </a:t>
            </a:r>
            <a:r>
              <a:rPr lang="de-DE" dirty="0" err="1" smtClean="0"/>
              <a:t>fisker</a:t>
            </a:r>
            <a:r>
              <a:rPr lang="de-DE" dirty="0" smtClean="0"/>
              <a:t> 	</a:t>
            </a:r>
            <a:r>
              <a:rPr lang="de-DE" dirty="0" err="1" smtClean="0"/>
              <a:t>friske</a:t>
            </a:r>
            <a:r>
              <a:rPr lang="de-DE" dirty="0" smtClean="0"/>
              <a:t>   </a:t>
            </a:r>
            <a:r>
              <a:rPr lang="de-DE" dirty="0" err="1" smtClean="0"/>
              <a:t>fisk</a:t>
            </a:r>
            <a:endParaRPr lang="en-US" dirty="0"/>
          </a:p>
        </p:txBody>
      </p:sp>
      <p:pic>
        <p:nvPicPr>
          <p:cNvPr id="4" name="Picture 2"/>
          <p:cNvPicPr>
            <a:picLocks noChangeAspect="1" noChangeArrowheads="1"/>
          </p:cNvPicPr>
          <p:nvPr/>
        </p:nvPicPr>
        <p:blipFill>
          <a:blip r:embed="rId2" cstate="print"/>
          <a:srcRect/>
          <a:stretch>
            <a:fillRect/>
          </a:stretch>
        </p:blipFill>
        <p:spPr bwMode="auto">
          <a:xfrm>
            <a:off x="381000" y="610854"/>
            <a:ext cx="1572403" cy="4712034"/>
          </a:xfrm>
          <a:prstGeom prst="rect">
            <a:avLst/>
          </a:prstGeom>
          <a:noFill/>
          <a:ln w="9525">
            <a:noFill/>
            <a:miter lim="800000"/>
            <a:headEnd/>
            <a:tailEnd/>
          </a:ln>
          <a:effectLst/>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85800" y="533400"/>
            <a:ext cx="5867400" cy="5592763"/>
          </a:xfrm>
        </p:spPr>
        <p:txBody>
          <a:bodyPr/>
          <a:lstStyle/>
          <a:p>
            <a:pPr algn="just">
              <a:buNone/>
            </a:pPr>
            <a:r>
              <a:rPr lang="en-US" b="1" dirty="0" smtClean="0">
                <a:solidFill>
                  <a:schemeClr val="bg1"/>
                </a:solidFill>
              </a:rPr>
              <a:t>11. Which of the following languages are written from right to left? </a:t>
            </a:r>
          </a:p>
          <a:p>
            <a:pPr>
              <a:buNone/>
            </a:pPr>
            <a:endParaRPr lang="en-US" b="1" dirty="0" smtClean="0"/>
          </a:p>
          <a:p>
            <a:pPr>
              <a:buNone/>
            </a:pPr>
            <a:r>
              <a:rPr lang="en-US" sz="2800" dirty="0" smtClean="0"/>
              <a:t>	a. Maltese</a:t>
            </a:r>
          </a:p>
          <a:p>
            <a:pPr>
              <a:buNone/>
            </a:pPr>
            <a:r>
              <a:rPr lang="en-US" sz="2800" dirty="0" smtClean="0"/>
              <a:t>	b. Hebrew</a:t>
            </a:r>
          </a:p>
          <a:p>
            <a:pPr>
              <a:buNone/>
            </a:pPr>
            <a:r>
              <a:rPr lang="en-US" sz="2800" dirty="0" smtClean="0"/>
              <a:t>	c. Arabic</a:t>
            </a:r>
          </a:p>
          <a:p>
            <a:pPr>
              <a:buNone/>
            </a:pPr>
            <a:r>
              <a:rPr lang="en-US" sz="2800" dirty="0" smtClean="0"/>
              <a:t>	d. Japanese </a:t>
            </a:r>
            <a:endParaRPr lang="de-DE" sz="2800" dirty="0"/>
          </a:p>
        </p:txBody>
      </p:sp>
      <p:pic>
        <p:nvPicPr>
          <p:cNvPr id="11266" name="Picture 2"/>
          <p:cNvPicPr>
            <a:picLocks noChangeAspect="1" noChangeArrowheads="1"/>
          </p:cNvPicPr>
          <p:nvPr/>
        </p:nvPicPr>
        <p:blipFill>
          <a:blip r:embed="rId2" cstate="print"/>
          <a:srcRect/>
          <a:stretch>
            <a:fillRect/>
          </a:stretch>
        </p:blipFill>
        <p:spPr bwMode="auto">
          <a:xfrm>
            <a:off x="6781800" y="1143415"/>
            <a:ext cx="2099575" cy="4204873"/>
          </a:xfrm>
          <a:prstGeom prst="rect">
            <a:avLst/>
          </a:prstGeom>
          <a:noFill/>
          <a:ln w="9525">
            <a:noFill/>
            <a:miter lim="800000"/>
            <a:headEnd/>
            <a:tailEnd/>
          </a:ln>
          <a:effectLst/>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0"/>
            <a:ext cx="6248400" cy="6126163"/>
          </a:xfrm>
        </p:spPr>
        <p:txBody>
          <a:bodyPr>
            <a:normAutofit/>
          </a:bodyPr>
          <a:lstStyle/>
          <a:p>
            <a:pPr algn="just">
              <a:buNone/>
            </a:pPr>
            <a:endParaRPr lang="en-US" sz="3000" dirty="0" smtClean="0"/>
          </a:p>
          <a:p>
            <a:pPr algn="just">
              <a:buNone/>
            </a:pPr>
            <a:r>
              <a:rPr lang="en-US" sz="3000" b="1" dirty="0" smtClean="0"/>
              <a:t>Hebrew and Arabic </a:t>
            </a:r>
            <a:r>
              <a:rPr lang="en-US" sz="3000" dirty="0" smtClean="0"/>
              <a:t>are written from 				right to left. </a:t>
            </a:r>
          </a:p>
          <a:p>
            <a:pPr algn="just">
              <a:buNone/>
            </a:pPr>
            <a:endParaRPr lang="en-US" sz="3000" b="1" dirty="0" smtClean="0"/>
          </a:p>
          <a:p>
            <a:pPr algn="just">
              <a:buNone/>
            </a:pPr>
            <a:endParaRPr lang="en-US" sz="3000" b="1" dirty="0" smtClean="0"/>
          </a:p>
          <a:p>
            <a:pPr algn="just">
              <a:buNone/>
            </a:pPr>
            <a:endParaRPr lang="en-US" sz="3000" b="1" dirty="0" smtClean="0"/>
          </a:p>
          <a:p>
            <a:pPr algn="just">
              <a:buNone/>
            </a:pPr>
            <a:r>
              <a:rPr lang="en-US" sz="3000" b="1" dirty="0" smtClean="0"/>
              <a:t>Japanese</a:t>
            </a:r>
            <a:r>
              <a:rPr lang="en-US" sz="3000" dirty="0" smtClean="0"/>
              <a:t> traditionally, is written from top to bottom (and then right to left). </a:t>
            </a:r>
          </a:p>
          <a:p>
            <a:pPr algn="just">
              <a:buNone/>
            </a:pPr>
            <a:r>
              <a:rPr lang="en-US" sz="3000" b="1" dirty="0" smtClean="0"/>
              <a:t>Maltese</a:t>
            </a:r>
            <a:r>
              <a:rPr lang="en-US" sz="3000" dirty="0" smtClean="0"/>
              <a:t> is written from left to right.</a:t>
            </a:r>
          </a:p>
          <a:p>
            <a:pPr algn="just">
              <a:buNone/>
            </a:pPr>
            <a:endParaRPr lang="en-US" sz="3000" dirty="0" smtClean="0"/>
          </a:p>
          <a:p>
            <a:pPr algn="just">
              <a:buNone/>
            </a:pPr>
            <a:endParaRPr lang="de-DE" sz="3000" dirty="0"/>
          </a:p>
        </p:txBody>
      </p:sp>
      <p:pic>
        <p:nvPicPr>
          <p:cNvPr id="4" name="Picture 3" descr="hebrew.png"/>
          <p:cNvPicPr>
            <a:picLocks noChangeAspect="1"/>
          </p:cNvPicPr>
          <p:nvPr/>
        </p:nvPicPr>
        <p:blipFill>
          <a:blip r:embed="rId2" cstate="print"/>
          <a:stretch>
            <a:fillRect/>
          </a:stretch>
        </p:blipFill>
        <p:spPr>
          <a:xfrm>
            <a:off x="533401" y="1143000"/>
            <a:ext cx="2743200" cy="1905000"/>
          </a:xfrm>
          <a:prstGeom prst="rect">
            <a:avLst/>
          </a:prstGeom>
        </p:spPr>
      </p:pic>
      <p:pic>
        <p:nvPicPr>
          <p:cNvPr id="5" name="Picture 2"/>
          <p:cNvPicPr>
            <a:picLocks noChangeAspect="1" noChangeArrowheads="1"/>
          </p:cNvPicPr>
          <p:nvPr/>
        </p:nvPicPr>
        <p:blipFill>
          <a:blip r:embed="rId3" cstate="print"/>
          <a:srcRect/>
          <a:stretch>
            <a:fillRect/>
          </a:stretch>
        </p:blipFill>
        <p:spPr bwMode="auto">
          <a:xfrm>
            <a:off x="6781800" y="1143415"/>
            <a:ext cx="2099575" cy="4204873"/>
          </a:xfrm>
          <a:prstGeom prst="rect">
            <a:avLst/>
          </a:prstGeom>
          <a:noFill/>
          <a:ln w="9525">
            <a:noFill/>
            <a:miter lim="800000"/>
            <a:headEnd/>
            <a:tailEnd/>
          </a:ln>
          <a:effectLst/>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81000"/>
            <a:ext cx="8229600" cy="5745163"/>
          </a:xfrm>
        </p:spPr>
        <p:txBody>
          <a:bodyPr>
            <a:normAutofit/>
          </a:bodyPr>
          <a:lstStyle/>
          <a:p>
            <a:pPr algn="just">
              <a:buNone/>
            </a:pPr>
            <a:endParaRPr lang="en-US" sz="3000" b="1" dirty="0" smtClean="0"/>
          </a:p>
          <a:p>
            <a:pPr algn="just">
              <a:buNone/>
            </a:pPr>
            <a:r>
              <a:rPr lang="en-US" sz="4400" b="1" dirty="0" smtClean="0">
                <a:solidFill>
                  <a:schemeClr val="bg1"/>
                </a:solidFill>
              </a:rPr>
              <a:t>Thank you for participating!</a:t>
            </a:r>
          </a:p>
          <a:p>
            <a:pPr algn="just">
              <a:buNone/>
            </a:pPr>
            <a:r>
              <a:rPr lang="de-AT" sz="3000" b="1" dirty="0" err="1" smtClean="0"/>
              <a:t>And</a:t>
            </a:r>
            <a:r>
              <a:rPr lang="de-AT" sz="3000" b="1" dirty="0" smtClean="0"/>
              <a:t> </a:t>
            </a:r>
            <a:r>
              <a:rPr lang="de-AT" sz="3000" b="1" dirty="0" err="1" smtClean="0"/>
              <a:t>the</a:t>
            </a:r>
            <a:r>
              <a:rPr lang="de-AT" sz="3000" b="1" dirty="0" smtClean="0"/>
              <a:t> </a:t>
            </a:r>
            <a:r>
              <a:rPr lang="de-AT" sz="3000" b="1" dirty="0" err="1" smtClean="0"/>
              <a:t>winner</a:t>
            </a:r>
            <a:r>
              <a:rPr lang="de-AT" sz="3000" b="1" dirty="0" smtClean="0"/>
              <a:t> </a:t>
            </a:r>
            <a:r>
              <a:rPr lang="de-AT" sz="3000" b="1" dirty="0" err="1" smtClean="0"/>
              <a:t>is</a:t>
            </a:r>
            <a:r>
              <a:rPr lang="de-AT" sz="3000" b="1" dirty="0" smtClean="0"/>
              <a:t>……</a:t>
            </a:r>
            <a:endParaRPr lang="de-DE" sz="3000" dirty="0"/>
          </a:p>
        </p:txBody>
      </p:sp>
      <p:pic>
        <p:nvPicPr>
          <p:cNvPr id="12290" name="Picture 2"/>
          <p:cNvPicPr>
            <a:picLocks noChangeAspect="1" noChangeArrowheads="1"/>
          </p:cNvPicPr>
          <p:nvPr/>
        </p:nvPicPr>
        <p:blipFill>
          <a:blip r:embed="rId2" cstate="print"/>
          <a:srcRect/>
          <a:stretch>
            <a:fillRect/>
          </a:stretch>
        </p:blipFill>
        <p:spPr bwMode="auto">
          <a:xfrm>
            <a:off x="1447800" y="3048000"/>
            <a:ext cx="6351588" cy="2169940"/>
          </a:xfrm>
          <a:prstGeom prst="rect">
            <a:avLst/>
          </a:prstGeom>
          <a:noFill/>
          <a:ln w="9525">
            <a:noFill/>
            <a:miter lim="800000"/>
            <a:headEnd/>
            <a:tailEnd/>
          </a:ln>
          <a:effectLst/>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0"/>
            <a:ext cx="6019800" cy="6126163"/>
          </a:xfrm>
        </p:spPr>
        <p:txBody>
          <a:bodyPr/>
          <a:lstStyle/>
          <a:p>
            <a:pPr>
              <a:buNone/>
            </a:pPr>
            <a:endParaRPr lang="en-US" dirty="0" smtClean="0"/>
          </a:p>
          <a:p>
            <a:pPr>
              <a:buNone/>
            </a:pPr>
            <a:endParaRPr lang="en-US" dirty="0"/>
          </a:p>
          <a:p>
            <a:pPr>
              <a:buNone/>
            </a:pPr>
            <a:r>
              <a:rPr lang="en-US" dirty="0" smtClean="0"/>
              <a:t>There </a:t>
            </a:r>
            <a:r>
              <a:rPr lang="en-US" dirty="0"/>
              <a:t>are between </a:t>
            </a:r>
            <a:r>
              <a:rPr lang="en-US" b="1" dirty="0"/>
              <a:t>6000 and 7000 </a:t>
            </a:r>
            <a:r>
              <a:rPr lang="en-US" dirty="0"/>
              <a:t>languages in the world - spoken by six billion people divided into </a:t>
            </a:r>
            <a:r>
              <a:rPr lang="en-US" b="1" dirty="0"/>
              <a:t>189</a:t>
            </a:r>
            <a:r>
              <a:rPr lang="en-US" dirty="0"/>
              <a:t> </a:t>
            </a:r>
            <a:r>
              <a:rPr lang="en-US" dirty="0" smtClean="0"/>
              <a:t>independent </a:t>
            </a:r>
            <a:r>
              <a:rPr lang="en-US" dirty="0"/>
              <a:t>states</a:t>
            </a:r>
            <a:r>
              <a:rPr lang="en-US" dirty="0" smtClean="0"/>
              <a:t>.</a:t>
            </a:r>
          </a:p>
          <a:p>
            <a:pPr>
              <a:buNone/>
            </a:pPr>
            <a:endParaRPr lang="de-DE" dirty="0"/>
          </a:p>
        </p:txBody>
      </p:sp>
      <p:pic>
        <p:nvPicPr>
          <p:cNvPr id="4" name="Picture 2"/>
          <p:cNvPicPr>
            <a:picLocks noChangeAspect="1" noChangeArrowheads="1"/>
          </p:cNvPicPr>
          <p:nvPr/>
        </p:nvPicPr>
        <p:blipFill>
          <a:blip r:embed="rId2" cstate="print"/>
          <a:srcRect/>
          <a:stretch>
            <a:fillRect/>
          </a:stretch>
        </p:blipFill>
        <p:spPr bwMode="auto">
          <a:xfrm>
            <a:off x="6324600" y="2209800"/>
            <a:ext cx="2257664" cy="3125788"/>
          </a:xfrm>
          <a:prstGeom prst="rect">
            <a:avLst/>
          </a:prstGeom>
          <a:noFill/>
          <a:ln w="9525">
            <a:noFill/>
            <a:miter lim="800000"/>
            <a:headEnd/>
            <a:tailEnd/>
          </a:ln>
          <a:effectLst/>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
            <a:ext cx="8229600" cy="5715000"/>
          </a:xfrm>
        </p:spPr>
        <p:txBody>
          <a:bodyPr>
            <a:normAutofit/>
          </a:bodyPr>
          <a:lstStyle/>
          <a:p>
            <a:pPr marL="514350" indent="-514350">
              <a:buAutoNum type="arabicPeriod"/>
            </a:pPr>
            <a:endParaRPr lang="en-US" dirty="0" smtClean="0"/>
          </a:p>
          <a:p>
            <a:pPr marL="514350" indent="-514350">
              <a:buNone/>
            </a:pPr>
            <a:r>
              <a:rPr lang="en-US" b="1" dirty="0" smtClean="0">
                <a:solidFill>
                  <a:schemeClr val="bg1"/>
                </a:solidFill>
              </a:rPr>
              <a:t>2. What </a:t>
            </a:r>
            <a:r>
              <a:rPr lang="en-US" b="1" dirty="0">
                <a:solidFill>
                  <a:schemeClr val="bg1"/>
                </a:solidFill>
              </a:rPr>
              <a:t>is generally considered to be the first form of written language</a:t>
            </a:r>
            <a:r>
              <a:rPr lang="en-US" b="1" dirty="0" smtClean="0">
                <a:solidFill>
                  <a:schemeClr val="bg1"/>
                </a:solidFill>
              </a:rPr>
              <a:t>?</a:t>
            </a:r>
            <a:r>
              <a:rPr lang="en-US" b="1" dirty="0" smtClean="0"/>
              <a:t/>
            </a:r>
            <a:br>
              <a:rPr lang="en-US" b="1" dirty="0" smtClean="0"/>
            </a:br>
            <a:endParaRPr lang="en-US" b="1" dirty="0"/>
          </a:p>
          <a:p>
            <a:pPr marL="914400" lvl="1" indent="-514350">
              <a:buAutoNum type="alphaLcPeriod"/>
            </a:pPr>
            <a:r>
              <a:rPr lang="de-DE" dirty="0" err="1" smtClean="0"/>
              <a:t>Cuneiform</a:t>
            </a:r>
            <a:r>
              <a:rPr lang="de-DE" dirty="0" smtClean="0"/>
              <a:t> </a:t>
            </a:r>
            <a:r>
              <a:rPr lang="de-DE" dirty="0" err="1" smtClean="0"/>
              <a:t>script</a:t>
            </a:r>
            <a:endParaRPr lang="de-DE" dirty="0" smtClean="0"/>
          </a:p>
          <a:p>
            <a:pPr marL="914400" lvl="1" indent="-514350">
              <a:buAutoNum type="alphaLcPeriod"/>
            </a:pPr>
            <a:r>
              <a:rPr lang="de-DE" dirty="0" err="1"/>
              <a:t>Egyptian</a:t>
            </a:r>
            <a:r>
              <a:rPr lang="de-DE" dirty="0"/>
              <a:t> </a:t>
            </a:r>
            <a:r>
              <a:rPr lang="de-DE" dirty="0" err="1" smtClean="0"/>
              <a:t>hieroglyphs</a:t>
            </a:r>
            <a:endParaRPr lang="de-DE" dirty="0" smtClean="0"/>
          </a:p>
          <a:p>
            <a:pPr marL="914400" lvl="1" indent="-514350">
              <a:buAutoNum type="alphaLcPeriod"/>
            </a:pPr>
            <a:r>
              <a:rPr lang="de-DE" dirty="0" err="1"/>
              <a:t>Cyrillic</a:t>
            </a:r>
            <a:r>
              <a:rPr lang="de-DE" dirty="0"/>
              <a:t> </a:t>
            </a:r>
            <a:r>
              <a:rPr lang="de-DE" dirty="0" err="1" smtClean="0"/>
              <a:t>alphabet</a:t>
            </a:r>
            <a:endParaRPr lang="de-DE" dirty="0" smtClean="0"/>
          </a:p>
          <a:p>
            <a:pPr marL="914400" lvl="1" indent="-514350">
              <a:buAutoNum type="alphaLcPeriod"/>
            </a:pPr>
            <a:r>
              <a:rPr lang="de-DE" dirty="0" err="1"/>
              <a:t>Phoenician</a:t>
            </a:r>
            <a:r>
              <a:rPr lang="de-DE" dirty="0"/>
              <a:t> </a:t>
            </a:r>
            <a:r>
              <a:rPr lang="de-DE" dirty="0" err="1" smtClean="0"/>
              <a:t>script</a:t>
            </a:r>
            <a:endParaRPr lang="de-DE" dirty="0" smtClean="0"/>
          </a:p>
          <a:p>
            <a:pPr marL="514350" indent="-514350">
              <a:buNone/>
            </a:pPr>
            <a:r>
              <a:rPr lang="en-US" dirty="0" smtClean="0"/>
              <a:t>  </a:t>
            </a:r>
          </a:p>
          <a:p>
            <a:endParaRPr lang="en-US" dirty="0"/>
          </a:p>
        </p:txBody>
      </p:sp>
      <p:pic>
        <p:nvPicPr>
          <p:cNvPr id="1027" name="Picture 3"/>
          <p:cNvPicPr>
            <a:picLocks noChangeAspect="1" noChangeArrowheads="1"/>
          </p:cNvPicPr>
          <p:nvPr/>
        </p:nvPicPr>
        <p:blipFill>
          <a:blip r:embed="rId2" cstate="print"/>
          <a:srcRect/>
          <a:stretch>
            <a:fillRect/>
          </a:stretch>
        </p:blipFill>
        <p:spPr bwMode="auto">
          <a:xfrm>
            <a:off x="6685021" y="1524000"/>
            <a:ext cx="2018948" cy="3863976"/>
          </a:xfrm>
          <a:prstGeom prst="rect">
            <a:avLst/>
          </a:prstGeom>
          <a:noFill/>
          <a:ln w="9525">
            <a:noFill/>
            <a:miter lim="800000"/>
            <a:headEnd/>
            <a:tailEnd/>
          </a:ln>
          <a:effectLst/>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533401"/>
            <a:ext cx="8305800" cy="5029200"/>
          </a:xfrm>
        </p:spPr>
        <p:txBody>
          <a:bodyPr/>
          <a:lstStyle/>
          <a:p>
            <a:pPr>
              <a:buNone/>
            </a:pPr>
            <a:r>
              <a:rPr lang="en-US" b="1" dirty="0"/>
              <a:t>Cuneiform</a:t>
            </a:r>
            <a:r>
              <a:rPr lang="en-US" dirty="0"/>
              <a:t> was used for over 3000 years throughout the Near East by such cultures as the Sumerians, Babylonians, </a:t>
            </a:r>
            <a:r>
              <a:rPr lang="en-US" dirty="0" smtClean="0"/>
              <a:t/>
            </a:r>
            <a:br>
              <a:rPr lang="en-US" dirty="0" smtClean="0"/>
            </a:br>
            <a:r>
              <a:rPr lang="en-US" dirty="0" smtClean="0"/>
              <a:t>Assyrians</a:t>
            </a:r>
            <a:r>
              <a:rPr lang="en-US" dirty="0"/>
              <a:t>, and Hittites.</a:t>
            </a:r>
            <a:r>
              <a:rPr lang="en-US" baseline="30000" dirty="0"/>
              <a:t> </a:t>
            </a:r>
            <a:endParaRPr lang="en-US" baseline="30000" dirty="0" smtClean="0"/>
          </a:p>
          <a:p>
            <a:pPr>
              <a:buNone/>
            </a:pPr>
            <a:endParaRPr lang="de-DE" dirty="0"/>
          </a:p>
        </p:txBody>
      </p:sp>
      <p:pic>
        <p:nvPicPr>
          <p:cNvPr id="5" name="Picture 4" descr="cuneiform_sumerian.jpg"/>
          <p:cNvPicPr>
            <a:picLocks noChangeAspect="1"/>
          </p:cNvPicPr>
          <p:nvPr/>
        </p:nvPicPr>
        <p:blipFill>
          <a:blip r:embed="rId2" cstate="print"/>
          <a:stretch>
            <a:fillRect/>
          </a:stretch>
        </p:blipFill>
        <p:spPr>
          <a:xfrm>
            <a:off x="4343400" y="2667000"/>
            <a:ext cx="2119361" cy="2194560"/>
          </a:xfrm>
          <a:prstGeom prst="rect">
            <a:avLst/>
          </a:prstGeom>
        </p:spPr>
      </p:pic>
      <p:pic>
        <p:nvPicPr>
          <p:cNvPr id="6" name="Picture 5" descr="cuneiform-meaning.jpg"/>
          <p:cNvPicPr>
            <a:picLocks noChangeAspect="1"/>
          </p:cNvPicPr>
          <p:nvPr/>
        </p:nvPicPr>
        <p:blipFill>
          <a:blip r:embed="rId3" cstate="print"/>
          <a:stretch>
            <a:fillRect/>
          </a:stretch>
        </p:blipFill>
        <p:spPr>
          <a:xfrm>
            <a:off x="914400" y="2667000"/>
            <a:ext cx="3276600" cy="2764260"/>
          </a:xfrm>
          <a:prstGeom prst="rect">
            <a:avLst/>
          </a:prstGeom>
        </p:spPr>
      </p:pic>
      <p:sp>
        <p:nvSpPr>
          <p:cNvPr id="7" name="TextBox 6"/>
          <p:cNvSpPr txBox="1"/>
          <p:nvPr/>
        </p:nvSpPr>
        <p:spPr>
          <a:xfrm>
            <a:off x="4343400" y="4953000"/>
            <a:ext cx="2133600" cy="369332"/>
          </a:xfrm>
          <a:prstGeom prst="rect">
            <a:avLst/>
          </a:prstGeom>
          <a:noFill/>
        </p:spPr>
        <p:txBody>
          <a:bodyPr wrap="square" rtlCol="0">
            <a:spAutoFit/>
          </a:bodyPr>
          <a:lstStyle/>
          <a:p>
            <a:r>
              <a:rPr lang="de-AT" b="1" dirty="0" err="1" smtClean="0"/>
              <a:t>Sumerian</a:t>
            </a:r>
            <a:r>
              <a:rPr lang="de-AT" b="1" dirty="0" smtClean="0"/>
              <a:t> </a:t>
            </a:r>
            <a:r>
              <a:rPr lang="de-AT" b="1" dirty="0" err="1" smtClean="0"/>
              <a:t>cuneiform</a:t>
            </a:r>
            <a:endParaRPr lang="de-DE" b="1" dirty="0"/>
          </a:p>
        </p:txBody>
      </p:sp>
      <p:pic>
        <p:nvPicPr>
          <p:cNvPr id="8" name="Picture 3"/>
          <p:cNvPicPr>
            <a:picLocks noChangeAspect="1" noChangeArrowheads="1"/>
          </p:cNvPicPr>
          <p:nvPr/>
        </p:nvPicPr>
        <p:blipFill>
          <a:blip r:embed="rId4" cstate="print"/>
          <a:srcRect/>
          <a:stretch>
            <a:fillRect/>
          </a:stretch>
        </p:blipFill>
        <p:spPr bwMode="auto">
          <a:xfrm>
            <a:off x="6685021" y="1524000"/>
            <a:ext cx="2018948" cy="3863976"/>
          </a:xfrm>
          <a:prstGeom prst="rect">
            <a:avLst/>
          </a:prstGeom>
          <a:noFill/>
          <a:ln w="9525">
            <a:noFill/>
            <a:miter lim="800000"/>
            <a:headEnd/>
            <a:tailEnd/>
          </a:ln>
          <a:effectLst/>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533401"/>
            <a:ext cx="8229600" cy="5181600"/>
          </a:xfrm>
        </p:spPr>
        <p:txBody>
          <a:bodyPr/>
          <a:lstStyle/>
          <a:p>
            <a:pPr>
              <a:buNone/>
            </a:pPr>
            <a:r>
              <a:rPr lang="de-AT" b="1" dirty="0" smtClean="0">
                <a:solidFill>
                  <a:schemeClr val="bg1"/>
                </a:solidFill>
              </a:rPr>
              <a:t>3. </a:t>
            </a:r>
            <a:r>
              <a:rPr lang="en-US" b="1" dirty="0">
                <a:solidFill>
                  <a:schemeClr val="bg1"/>
                </a:solidFill>
              </a:rPr>
              <a:t>The official language of Azerbaijan is called</a:t>
            </a:r>
            <a:r>
              <a:rPr lang="en-US" b="1" dirty="0" smtClean="0">
                <a:solidFill>
                  <a:schemeClr val="bg1"/>
                </a:solidFill>
              </a:rPr>
              <a:t>?</a:t>
            </a:r>
          </a:p>
          <a:p>
            <a:pPr>
              <a:buNone/>
            </a:pPr>
            <a:endParaRPr lang="en-US" b="1" dirty="0" smtClean="0"/>
          </a:p>
          <a:p>
            <a:pPr>
              <a:buNone/>
            </a:pPr>
            <a:r>
              <a:rPr lang="en-US" b="1" dirty="0"/>
              <a:t>	</a:t>
            </a:r>
            <a:r>
              <a:rPr lang="en-US" b="1" dirty="0" smtClean="0"/>
              <a:t>				</a:t>
            </a:r>
            <a:r>
              <a:rPr lang="en-US" dirty="0" smtClean="0"/>
              <a:t>a.</a:t>
            </a:r>
            <a:r>
              <a:rPr lang="en-US" dirty="0"/>
              <a:t> </a:t>
            </a:r>
            <a:r>
              <a:rPr lang="de-DE" dirty="0" err="1" smtClean="0"/>
              <a:t>Azerbaijanian</a:t>
            </a:r>
            <a:endParaRPr lang="de-DE" dirty="0" smtClean="0"/>
          </a:p>
          <a:p>
            <a:pPr>
              <a:buNone/>
            </a:pPr>
            <a:r>
              <a:rPr lang="de-AT" b="1" dirty="0"/>
              <a:t>	</a:t>
            </a:r>
            <a:r>
              <a:rPr lang="de-AT" b="1" dirty="0" smtClean="0"/>
              <a:t>				</a:t>
            </a:r>
            <a:r>
              <a:rPr lang="de-AT" dirty="0" smtClean="0"/>
              <a:t>b. </a:t>
            </a:r>
            <a:r>
              <a:rPr lang="de-DE" dirty="0" err="1" smtClean="0"/>
              <a:t>Azerbaijanic</a:t>
            </a:r>
            <a:endParaRPr lang="de-DE" dirty="0" smtClean="0"/>
          </a:p>
          <a:p>
            <a:pPr>
              <a:buNone/>
            </a:pPr>
            <a:r>
              <a:rPr lang="de-AT" b="1" dirty="0"/>
              <a:t>	</a:t>
            </a:r>
            <a:r>
              <a:rPr lang="de-AT" b="1" dirty="0" smtClean="0"/>
              <a:t>				</a:t>
            </a:r>
            <a:r>
              <a:rPr lang="de-AT" dirty="0" smtClean="0"/>
              <a:t>c. Azeri </a:t>
            </a:r>
          </a:p>
          <a:p>
            <a:pPr>
              <a:buNone/>
            </a:pPr>
            <a:r>
              <a:rPr lang="de-AT" b="1" dirty="0"/>
              <a:t>	</a:t>
            </a:r>
            <a:r>
              <a:rPr lang="de-AT" b="1" dirty="0" smtClean="0"/>
              <a:t>				</a:t>
            </a:r>
            <a:r>
              <a:rPr lang="de-AT" dirty="0" smtClean="0"/>
              <a:t>d. </a:t>
            </a:r>
            <a:r>
              <a:rPr lang="de-AT" dirty="0" err="1" smtClean="0"/>
              <a:t>Azerban</a:t>
            </a:r>
            <a:endParaRPr lang="en-US" b="1" dirty="0" smtClean="0"/>
          </a:p>
          <a:p>
            <a:pPr>
              <a:buNone/>
            </a:pPr>
            <a:endParaRPr lang="de-DE" dirty="0"/>
          </a:p>
        </p:txBody>
      </p:sp>
      <p:pic>
        <p:nvPicPr>
          <p:cNvPr id="3074" name="Picture 2"/>
          <p:cNvPicPr>
            <a:picLocks noChangeAspect="1" noChangeArrowheads="1"/>
          </p:cNvPicPr>
          <p:nvPr/>
        </p:nvPicPr>
        <p:blipFill>
          <a:blip r:embed="rId2" cstate="print"/>
          <a:srcRect/>
          <a:stretch>
            <a:fillRect/>
          </a:stretch>
        </p:blipFill>
        <p:spPr bwMode="auto">
          <a:xfrm>
            <a:off x="762000" y="1676400"/>
            <a:ext cx="1784565" cy="3349781"/>
          </a:xfrm>
          <a:prstGeom prst="rect">
            <a:avLst/>
          </a:prstGeom>
          <a:noFill/>
          <a:ln w="9525">
            <a:noFill/>
            <a:miter lim="800000"/>
            <a:headEnd/>
            <a:tailEnd/>
          </a:ln>
          <a:effectLst/>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743200" y="381000"/>
            <a:ext cx="5943600" cy="5745163"/>
          </a:xfrm>
        </p:spPr>
        <p:txBody>
          <a:bodyPr/>
          <a:lstStyle/>
          <a:p>
            <a:pPr algn="just">
              <a:buNone/>
            </a:pPr>
            <a:r>
              <a:rPr lang="en-US" dirty="0"/>
              <a:t>The official language of Azerbaijan is called </a:t>
            </a:r>
            <a:r>
              <a:rPr lang="en-US" b="1" dirty="0"/>
              <a:t>Azeri</a:t>
            </a:r>
            <a:r>
              <a:rPr lang="en-US" dirty="0" smtClean="0"/>
              <a:t>. </a:t>
            </a:r>
            <a:endParaRPr lang="de-DE" dirty="0" smtClean="0"/>
          </a:p>
          <a:p>
            <a:pPr algn="just">
              <a:buNone/>
            </a:pPr>
            <a:endParaRPr lang="en-US" dirty="0" smtClean="0"/>
          </a:p>
        </p:txBody>
      </p:sp>
      <p:pic>
        <p:nvPicPr>
          <p:cNvPr id="4" name="Picture 3" descr="azerbaijani-flag-map.png"/>
          <p:cNvPicPr>
            <a:picLocks noChangeAspect="1"/>
          </p:cNvPicPr>
          <p:nvPr/>
        </p:nvPicPr>
        <p:blipFill>
          <a:blip r:embed="rId2" cstate="print"/>
          <a:stretch>
            <a:fillRect/>
          </a:stretch>
        </p:blipFill>
        <p:spPr>
          <a:xfrm>
            <a:off x="3352800" y="1447800"/>
            <a:ext cx="5029200" cy="3960000"/>
          </a:xfrm>
          <a:prstGeom prst="rect">
            <a:avLst/>
          </a:prstGeom>
        </p:spPr>
      </p:pic>
      <p:pic>
        <p:nvPicPr>
          <p:cNvPr id="5" name="Picture 2"/>
          <p:cNvPicPr>
            <a:picLocks noChangeAspect="1" noChangeArrowheads="1"/>
          </p:cNvPicPr>
          <p:nvPr/>
        </p:nvPicPr>
        <p:blipFill>
          <a:blip r:embed="rId3" cstate="print"/>
          <a:srcRect/>
          <a:stretch>
            <a:fillRect/>
          </a:stretch>
        </p:blipFill>
        <p:spPr bwMode="auto">
          <a:xfrm>
            <a:off x="762000" y="1676400"/>
            <a:ext cx="1784565" cy="3349781"/>
          </a:xfrm>
          <a:prstGeom prst="rect">
            <a:avLst/>
          </a:prstGeom>
          <a:noFill/>
          <a:ln w="9525">
            <a:noFill/>
            <a:miter lim="800000"/>
            <a:headEnd/>
            <a:tailEnd/>
          </a:ln>
          <a:effectLst/>
        </p:spPr>
      </p:pic>
      <p:pic>
        <p:nvPicPr>
          <p:cNvPr id="13317" name="Picture 5"/>
          <p:cNvPicPr>
            <a:picLocks noChangeAspect="1" noChangeArrowheads="1"/>
          </p:cNvPicPr>
          <p:nvPr/>
        </p:nvPicPr>
        <p:blipFill>
          <a:blip r:embed="rId4" cstate="print"/>
          <a:srcRect/>
          <a:stretch>
            <a:fillRect/>
          </a:stretch>
        </p:blipFill>
        <p:spPr bwMode="auto">
          <a:xfrm>
            <a:off x="6934200" y="3429000"/>
            <a:ext cx="1870075" cy="1870075"/>
          </a:xfrm>
          <a:prstGeom prst="rect">
            <a:avLst/>
          </a:prstGeom>
          <a:noFill/>
          <a:ln w="9525">
            <a:noFill/>
            <a:miter lim="800000"/>
            <a:headEnd/>
            <a:tailEnd/>
          </a:ln>
          <a:effectLst/>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457201"/>
            <a:ext cx="7010400" cy="4800600"/>
          </a:xfrm>
        </p:spPr>
        <p:txBody>
          <a:bodyPr>
            <a:normAutofit fontScale="77500" lnSpcReduction="20000"/>
          </a:bodyPr>
          <a:lstStyle/>
          <a:p>
            <a:pPr>
              <a:buNone/>
            </a:pPr>
            <a:r>
              <a:rPr lang="de-AT" sz="4100" dirty="0" smtClean="0">
                <a:solidFill>
                  <a:schemeClr val="bg1"/>
                </a:solidFill>
              </a:rPr>
              <a:t>4. </a:t>
            </a:r>
            <a:r>
              <a:rPr lang="en-US" sz="4100" b="1" dirty="0">
                <a:solidFill>
                  <a:schemeClr val="bg1"/>
                </a:solidFill>
              </a:rPr>
              <a:t>Where do sign languages come from</a:t>
            </a:r>
            <a:r>
              <a:rPr lang="en-US" sz="4100" b="1" dirty="0" smtClean="0">
                <a:solidFill>
                  <a:schemeClr val="bg1"/>
                </a:solidFill>
              </a:rPr>
              <a:t>?</a:t>
            </a:r>
          </a:p>
          <a:p>
            <a:pPr>
              <a:buNone/>
            </a:pPr>
            <a:endParaRPr lang="en-US" b="1" dirty="0"/>
          </a:p>
          <a:p>
            <a:pPr>
              <a:buNone/>
            </a:pPr>
            <a:r>
              <a:rPr lang="en-US" dirty="0" smtClean="0"/>
              <a:t>	</a:t>
            </a:r>
            <a:r>
              <a:rPr lang="en-US" b="1" dirty="0" smtClean="0">
                <a:solidFill>
                  <a:schemeClr val="bg1"/>
                </a:solidFill>
              </a:rPr>
              <a:t>a. </a:t>
            </a:r>
            <a:r>
              <a:rPr lang="en-US" dirty="0"/>
              <a:t>They have been copied from the great apes living in </a:t>
            </a:r>
            <a:r>
              <a:rPr lang="en-US" dirty="0" smtClean="0"/>
              <a:t>Africa.</a:t>
            </a:r>
          </a:p>
          <a:p>
            <a:pPr>
              <a:buNone/>
            </a:pPr>
            <a:r>
              <a:rPr lang="en-US" dirty="0"/>
              <a:t>	</a:t>
            </a:r>
            <a:r>
              <a:rPr lang="en-US" b="1" dirty="0" smtClean="0">
                <a:solidFill>
                  <a:schemeClr val="bg1"/>
                </a:solidFill>
              </a:rPr>
              <a:t>b. </a:t>
            </a:r>
            <a:r>
              <a:rPr lang="en-US" dirty="0" smtClean="0"/>
              <a:t>They </a:t>
            </a:r>
            <a:r>
              <a:rPr lang="en-US" dirty="0"/>
              <a:t>were invented by the French </a:t>
            </a:r>
            <a:r>
              <a:rPr lang="en-US" dirty="0" err="1"/>
              <a:t>Abbé</a:t>
            </a:r>
            <a:r>
              <a:rPr lang="en-US" dirty="0"/>
              <a:t> de </a:t>
            </a:r>
            <a:r>
              <a:rPr lang="en-US" dirty="0" err="1"/>
              <a:t>l'Epée</a:t>
            </a:r>
            <a:r>
              <a:rPr lang="en-US" dirty="0"/>
              <a:t> between 1760 and </a:t>
            </a:r>
            <a:r>
              <a:rPr lang="en-US" dirty="0" smtClean="0"/>
              <a:t>1789.</a:t>
            </a:r>
          </a:p>
          <a:p>
            <a:pPr>
              <a:buNone/>
            </a:pPr>
            <a:r>
              <a:rPr lang="en-US" dirty="0"/>
              <a:t>	</a:t>
            </a:r>
            <a:r>
              <a:rPr lang="en-US" b="1" dirty="0" smtClean="0">
                <a:solidFill>
                  <a:schemeClr val="bg1"/>
                </a:solidFill>
              </a:rPr>
              <a:t>c. </a:t>
            </a:r>
            <a:r>
              <a:rPr lang="en-US" dirty="0"/>
              <a:t>They emerged naturally where deaf people </a:t>
            </a:r>
            <a:r>
              <a:rPr lang="en-US" dirty="0" smtClean="0"/>
              <a:t>were gathered </a:t>
            </a:r>
            <a:r>
              <a:rPr lang="en-US" dirty="0"/>
              <a:t>together and are present also in some indigenous </a:t>
            </a:r>
            <a:r>
              <a:rPr lang="en-US" dirty="0" smtClean="0"/>
              <a:t>populations.</a:t>
            </a:r>
          </a:p>
          <a:p>
            <a:pPr>
              <a:buNone/>
            </a:pPr>
            <a:r>
              <a:rPr lang="en-US" dirty="0"/>
              <a:t>	</a:t>
            </a:r>
            <a:r>
              <a:rPr lang="en-US" b="1" dirty="0" smtClean="0">
                <a:solidFill>
                  <a:schemeClr val="bg1"/>
                </a:solidFill>
              </a:rPr>
              <a:t>d. </a:t>
            </a:r>
            <a:r>
              <a:rPr lang="en-US" dirty="0"/>
              <a:t>They have been created in the language laboratory </a:t>
            </a:r>
            <a:r>
              <a:rPr lang="en-US" dirty="0" smtClean="0"/>
              <a:t>from the </a:t>
            </a:r>
            <a:r>
              <a:rPr lang="en-US" dirty="0"/>
              <a:t>Gallaudet University (USA</a:t>
            </a:r>
            <a:r>
              <a:rPr lang="en-US" dirty="0" smtClean="0"/>
              <a:t>). </a:t>
            </a:r>
          </a:p>
        </p:txBody>
      </p:sp>
      <p:pic>
        <p:nvPicPr>
          <p:cNvPr id="4098" name="Picture 2"/>
          <p:cNvPicPr>
            <a:picLocks noChangeAspect="1" noChangeArrowheads="1"/>
          </p:cNvPicPr>
          <p:nvPr/>
        </p:nvPicPr>
        <p:blipFill>
          <a:blip r:embed="rId2" cstate="print"/>
          <a:srcRect/>
          <a:stretch>
            <a:fillRect/>
          </a:stretch>
        </p:blipFill>
        <p:spPr bwMode="auto">
          <a:xfrm>
            <a:off x="7010400" y="1447800"/>
            <a:ext cx="1855787" cy="3976688"/>
          </a:xfrm>
          <a:prstGeom prst="rect">
            <a:avLst/>
          </a:prstGeom>
          <a:noFill/>
          <a:ln w="9525">
            <a:noFill/>
            <a:miter lim="800000"/>
            <a:headEnd/>
            <a:tailEnd/>
          </a:ln>
          <a:effectLst/>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685800"/>
            <a:ext cx="6248400" cy="5440363"/>
          </a:xfrm>
        </p:spPr>
        <p:txBody>
          <a:bodyPr>
            <a:normAutofit/>
          </a:bodyPr>
          <a:lstStyle/>
          <a:p>
            <a:pPr>
              <a:buNone/>
            </a:pPr>
            <a:r>
              <a:rPr lang="en-US" b="1" dirty="0"/>
              <a:t>The </a:t>
            </a:r>
            <a:r>
              <a:rPr lang="en-US" b="1" dirty="0" err="1"/>
              <a:t>Abbé</a:t>
            </a:r>
            <a:r>
              <a:rPr lang="en-US" b="1" dirty="0"/>
              <a:t> de </a:t>
            </a:r>
            <a:r>
              <a:rPr lang="en-US" b="1" dirty="0" err="1"/>
              <a:t>l'Epée</a:t>
            </a:r>
            <a:r>
              <a:rPr lang="en-US" b="1" dirty="0"/>
              <a:t> </a:t>
            </a:r>
            <a:r>
              <a:rPr lang="en-US" dirty="0"/>
              <a:t>is the first person who recognized the importance of using a sign language for </a:t>
            </a:r>
            <a:r>
              <a:rPr lang="en-US" dirty="0" smtClean="0"/>
              <a:t>the instruction </a:t>
            </a:r>
            <a:r>
              <a:rPr lang="en-US" dirty="0"/>
              <a:t>of deaf children and is credited to have brought together the deaf community in an institution that later became </a:t>
            </a:r>
            <a:r>
              <a:rPr lang="en-US" dirty="0" err="1"/>
              <a:t>Institut</a:t>
            </a:r>
            <a:r>
              <a:rPr lang="en-US" dirty="0"/>
              <a:t> Saint Jacques (which still exists in Paris). </a:t>
            </a:r>
            <a:endParaRPr lang="en-US" dirty="0" smtClean="0"/>
          </a:p>
          <a:p>
            <a:pPr>
              <a:buNone/>
            </a:pPr>
            <a:endParaRPr lang="en-US" dirty="0" smtClean="0"/>
          </a:p>
        </p:txBody>
      </p:sp>
      <p:pic>
        <p:nvPicPr>
          <p:cNvPr id="4" name="Picture 2"/>
          <p:cNvPicPr>
            <a:picLocks noChangeAspect="1" noChangeArrowheads="1"/>
          </p:cNvPicPr>
          <p:nvPr/>
        </p:nvPicPr>
        <p:blipFill>
          <a:blip r:embed="rId2" cstate="print"/>
          <a:srcRect/>
          <a:stretch>
            <a:fillRect/>
          </a:stretch>
        </p:blipFill>
        <p:spPr bwMode="auto">
          <a:xfrm>
            <a:off x="7010400" y="1447800"/>
            <a:ext cx="1855787" cy="3976688"/>
          </a:xfrm>
          <a:prstGeom prst="rect">
            <a:avLst/>
          </a:prstGeom>
          <a:noFill/>
          <a:ln w="9525">
            <a:noFill/>
            <a:miter lim="800000"/>
            <a:headEnd/>
            <a:tailEnd/>
          </a:ln>
          <a:effectLst/>
        </p:spPr>
      </p:pic>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614</Words>
  <Application>Microsoft Office PowerPoint</Application>
  <PresentationFormat>Prikaz na zaslonu (4:3)</PresentationFormat>
  <Paragraphs>113</Paragraphs>
  <Slides>24</Slides>
  <Notes>1</Notes>
  <HiddenSlides>0</HiddenSlides>
  <MMClips>0</MMClips>
  <ScaleCrop>false</ScaleCrop>
  <HeadingPairs>
    <vt:vector size="4" baseType="variant">
      <vt:variant>
        <vt:lpstr>Tema</vt:lpstr>
      </vt:variant>
      <vt:variant>
        <vt:i4>1</vt:i4>
      </vt:variant>
      <vt:variant>
        <vt:lpstr>Naslovi slajdova</vt:lpstr>
      </vt:variant>
      <vt:variant>
        <vt:i4>24</vt:i4>
      </vt:variant>
    </vt:vector>
  </HeadingPairs>
  <TitlesOfParts>
    <vt:vector size="25" baseType="lpstr">
      <vt:lpstr>Office Theme</vt:lpstr>
      <vt:lpstr>European Day of Languages QUIZ  </vt:lpstr>
      <vt:lpstr>Slajd 2</vt:lpstr>
      <vt:lpstr>Slajd 3</vt:lpstr>
      <vt:lpstr>Slajd 4</vt:lpstr>
      <vt:lpstr>Slajd 5</vt:lpstr>
      <vt:lpstr>Slajd 6</vt:lpstr>
      <vt:lpstr>Slajd 7</vt:lpstr>
      <vt:lpstr>Slajd 8</vt:lpstr>
      <vt:lpstr>Slajd 9</vt:lpstr>
      <vt:lpstr>Slajd 10</vt:lpstr>
      <vt:lpstr>Slajd 11</vt:lpstr>
      <vt:lpstr>Slajd 12</vt:lpstr>
      <vt:lpstr>Slajd 13</vt:lpstr>
      <vt:lpstr>Slajd 14</vt:lpstr>
      <vt:lpstr>Slajd 15</vt:lpstr>
      <vt:lpstr>Slajd 16</vt:lpstr>
      <vt:lpstr>Slajd 17</vt:lpstr>
      <vt:lpstr>Slajd 18</vt:lpstr>
      <vt:lpstr>Slajd 19</vt:lpstr>
      <vt:lpstr>Slajd 20</vt:lpstr>
      <vt:lpstr>Slajd 21</vt:lpstr>
      <vt:lpstr>Slajd 22</vt:lpstr>
      <vt:lpstr>Slajd 23</vt:lpstr>
      <vt:lpstr>Slajd 24</vt:lpstr>
    </vt:vector>
  </TitlesOfParts>
  <Company>ECML</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European Day of Languages  26th of September</dc:title>
  <dc:creator>Alina</dc:creator>
  <cp:lastModifiedBy>prof</cp:lastModifiedBy>
  <cp:revision>144</cp:revision>
  <dcterms:created xsi:type="dcterms:W3CDTF">2012-11-05T14:16:57Z</dcterms:created>
  <dcterms:modified xsi:type="dcterms:W3CDTF">2016-09-23T11:14:37Z</dcterms:modified>
</cp:coreProperties>
</file>