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6" r:id="rId31"/>
    <p:sldId id="287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9" autoAdjust="0"/>
  </p:normalViewPr>
  <p:slideViewPr>
    <p:cSldViewPr>
      <p:cViewPr>
        <p:scale>
          <a:sx n="48" d="100"/>
          <a:sy n="48" d="100"/>
        </p:scale>
        <p:origin x="-3360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dobe Arabic" pitchFamily="18" charset="-78"/>
              </a:defRPr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dobe Arabic" pitchFamily="18" charset="-78"/>
              </a:defRPr>
            </a:lvl1pPr>
          </a:lstStyle>
          <a:p>
            <a:fld id="{667A7C03-8F1B-42C4-AB3A-53EB2B4D6A30}" type="datetimeFigureOut">
              <a:rPr lang="hr-HR" smtClean="0"/>
              <a:pPr/>
              <a:t>15.4.2014.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dobe Arabic" pitchFamily="18" charset="-78"/>
              </a:defRPr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dobe Arabic" pitchFamily="18" charset="-78"/>
              </a:defRPr>
            </a:lvl1pPr>
          </a:lstStyle>
          <a:p>
            <a:fld id="{167FFCEB-44C4-42D9-A695-9DF1BCB5F38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216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dobe Arabic" pitchFamily="18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dobe Arabic" pitchFamily="18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dobe Arabic" pitchFamily="18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dobe Arabic" pitchFamily="18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dobe Arabic" pitchFamily="18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FCEB-44C4-42D9-A695-9DF1BCB5F386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Na preda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FCEB-44C4-42D9-A695-9DF1BCB5F386}" type="slidenum">
              <a:rPr lang="hr-HR" smtClean="0"/>
              <a:pPr/>
              <a:t>4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4/15/2014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hr/url?sa=i&amp;rct=j&amp;q=&amp;esrc=s&amp;source=images&amp;cd=&amp;cad=rja&amp;uact=8&amp;docid=Wuh_yLdNlRsGdM&amp;tbnid=7NEYX97gXPJ3nM:&amp;ved=0CAUQjRw&amp;url=http://www.posta.hr/default.aspx?id%3D744%26m%3D2301&amp;ei=nkRWU5i4CYHUtQankIGADQ&amp;bvm=bv.65177938,d.bGQ&amp;psig=AFQjCNEdZ-SmOai_vLLSTK-qu2kn2PwinA&amp;ust=139824897008196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679576"/>
          </a:xfrm>
        </p:spPr>
        <p:txBody>
          <a:bodyPr/>
          <a:lstStyle/>
          <a:p>
            <a:r>
              <a:rPr lang="hr-HR" dirty="0" smtClean="0">
                <a:latin typeface="+mj-lt"/>
                <a:cs typeface="Times New Roman" pitchFamily="18" charset="0"/>
              </a:rPr>
              <a:t>INTEGRACIJSKI VOLONTERSKI KAMP</a:t>
            </a:r>
            <a:br>
              <a:rPr lang="hr-HR" dirty="0" smtClean="0">
                <a:latin typeface="+mj-lt"/>
                <a:cs typeface="Times New Roman" pitchFamily="18" charset="0"/>
              </a:rPr>
            </a:br>
            <a:r>
              <a:rPr lang="hr-HR" dirty="0" smtClean="0">
                <a:latin typeface="+mj-lt"/>
                <a:cs typeface="Times New Roman" pitchFamily="18" charset="0"/>
              </a:rPr>
              <a:t>“PROGRAM DOWN 21 PLUS” 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03848" y="3284984"/>
            <a:ext cx="5265372" cy="1296144"/>
          </a:xfrm>
        </p:spPr>
        <p:txBody>
          <a:bodyPr/>
          <a:lstStyle/>
          <a:p>
            <a:r>
              <a:rPr lang="hr-HR" dirty="0" smtClean="0">
                <a:latin typeface="+mj-lt"/>
                <a:cs typeface="Times New Roman" pitchFamily="18" charset="0"/>
              </a:rPr>
              <a:t>“ZAJEDNO U ZAJEDNICI”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Našice  26. – 28. 3. 2014. 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K:\PICTURES\DSCN2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44825"/>
            <a:ext cx="3168353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8" name="Picture 2" descr="https://encrypted-tbn0.gstatic.com/images?q=tbn:ANd9GcSXoc6fVB-a1sQi7LMexYfw-sZ-b6rckj8nKSWoxnsE7GR3k_a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77072"/>
            <a:ext cx="2425452" cy="252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+mj-lt"/>
                <a:cs typeface="Times New Roman" pitchFamily="18" charset="0"/>
              </a:rPr>
              <a:t>Stanka između predavanja i sportsko-glazbenih radionica</a:t>
            </a:r>
            <a:endParaRPr lang="hr-HR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10242" name="Picture 2" descr="K:\PICTURES\DSCN2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2641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K:\PICTURES\DSCN2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3697593" cy="277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K:\PICTURES\DSCN2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7" y="4077072"/>
            <a:ext cx="3707905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11266" name="Picture 2" descr="K:\PICTURES\DSCN2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19"/>
          <a:stretch>
            <a:fillRect/>
          </a:stretch>
        </p:blipFill>
        <p:spPr bwMode="auto">
          <a:xfrm>
            <a:off x="4499992" y="3221595"/>
            <a:ext cx="4644008" cy="363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K:\PICTURES\DSCN2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0"/>
            <a:ext cx="464400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K:\PICTURES\DSCN2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6402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K:\PICTURES\DSCN2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48371"/>
            <a:ext cx="4679505" cy="350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PICTURES\DSCN2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1143000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+mj-lt"/>
                <a:cs typeface="Times New Roman" pitchFamily="18" charset="0"/>
              </a:rPr>
              <a:t>posjet Gradskoj upravi i Gradonačelniku </a:t>
            </a:r>
            <a:r>
              <a:rPr lang="hr-HR" sz="3200" dirty="0" err="1" smtClean="0">
                <a:latin typeface="+mj-lt"/>
                <a:cs typeface="Times New Roman" pitchFamily="18" charset="0"/>
              </a:rPr>
              <a:t>mr</a:t>
            </a:r>
            <a:r>
              <a:rPr lang="hr-HR" sz="3200" dirty="0" smtClean="0">
                <a:latin typeface="+mj-lt"/>
                <a:cs typeface="Times New Roman" pitchFamily="18" charset="0"/>
              </a:rPr>
              <a:t>. Krešimiru Žagaru</a:t>
            </a:r>
            <a:endParaRPr lang="hr-HR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12292" name="Picture 4" descr="K:\PICTURES\DSCN2756.jpg"/>
          <p:cNvPicPr>
            <a:picLocks noChangeAspect="1" noChangeArrowheads="1"/>
          </p:cNvPicPr>
          <p:nvPr/>
        </p:nvPicPr>
        <p:blipFill>
          <a:blip r:embed="rId3" cstate="print"/>
          <a:srcRect r="24553"/>
          <a:stretch>
            <a:fillRect/>
          </a:stretch>
        </p:blipFill>
        <p:spPr bwMode="auto">
          <a:xfrm>
            <a:off x="3923928" y="1628800"/>
            <a:ext cx="5004048" cy="497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K:\PICTURES\DSCN2755.jpg"/>
          <p:cNvPicPr>
            <a:picLocks noChangeAspect="1" noChangeArrowheads="1"/>
          </p:cNvPicPr>
          <p:nvPr/>
        </p:nvPicPr>
        <p:blipFill>
          <a:blip r:embed="rId4" cstate="print"/>
          <a:srcRect b="10060"/>
          <a:stretch>
            <a:fillRect/>
          </a:stretch>
        </p:blipFill>
        <p:spPr bwMode="auto">
          <a:xfrm>
            <a:off x="323528" y="4437112"/>
            <a:ext cx="358890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13314" name="Picture 2" descr="K:\PICTURES\DSCN2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54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K:\PICTURES\DSCN27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6779"/>
            <a:ext cx="4427984" cy="343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K:\PICTURES\DSCN2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K:\PICTURES\DSCN2778.jpg"/>
          <p:cNvPicPr>
            <a:picLocks noChangeAspect="1" noChangeArrowheads="1"/>
          </p:cNvPicPr>
          <p:nvPr/>
        </p:nvPicPr>
        <p:blipFill>
          <a:blip r:embed="rId5" cstate="print"/>
          <a:srcRect l="4445"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r-HR" sz="2000" dirty="0" smtClean="0">
                <a:latin typeface="+mj-lt"/>
                <a:cs typeface="Times New Roman" pitchFamily="18" charset="0"/>
              </a:rPr>
              <a:t>Volonteri ŠVK i DSC Pula u posjeti Osnovnoj školi J.J.Strossmayera u Đurđenovcu, </a:t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r>
              <a:rPr lang="hr-HR" sz="2000" dirty="0" smtClean="0">
                <a:latin typeface="+mj-lt"/>
                <a:cs typeface="Times New Roman" pitchFamily="18" charset="0"/>
              </a:rPr>
              <a:t>susret s učenicima s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Down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sindromom defektologinje Zdenke Mihaljević, te s ravnateljicom škole </a:t>
            </a:r>
            <a:endParaRPr lang="hr-HR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14338" name="Picture 2" descr="C:\Users\Cvijetović\Desktop\1536427_724135644318522_365571826922588598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34188"/>
            <a:ext cx="7231748" cy="542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r-HR" sz="3200" dirty="0" smtClean="0">
                <a:latin typeface="+mj-lt"/>
                <a:cs typeface="Times New Roman" pitchFamily="18" charset="0"/>
              </a:rPr>
              <a:t/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/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/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/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/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/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> </a:t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/>
            </a:r>
            <a:br>
              <a:rPr lang="hr-HR" sz="3200" dirty="0" smtClean="0">
                <a:latin typeface="+mj-lt"/>
                <a:cs typeface="Times New Roman" pitchFamily="18" charset="0"/>
              </a:rPr>
            </a:br>
            <a:r>
              <a:rPr lang="hr-HR" sz="3200" dirty="0" smtClean="0">
                <a:latin typeface="+mj-lt"/>
                <a:cs typeface="Times New Roman" pitchFamily="18" charset="0"/>
              </a:rPr>
              <a:t> - priprema radionice u hotelu Park i razgovor s djelatnicima hotela Park u Našicama</a:t>
            </a:r>
            <a:endParaRPr lang="hr-HR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15363" name="Picture 3" descr="K:\PICTURES\DSCN2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93204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K:\PICTURES\DSCN24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84784"/>
            <a:ext cx="508856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4048" y="0"/>
            <a:ext cx="3600400" cy="1844824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+mj-lt"/>
                <a:cs typeface="Times New Roman" pitchFamily="18" charset="0"/>
              </a:rPr>
              <a:t>Predstavnici </a:t>
            </a:r>
            <a:r>
              <a:rPr lang="hr-HR" sz="3200" dirty="0" smtClean="0">
                <a:cs typeface="Times New Roman" pitchFamily="18" charset="0"/>
              </a:rPr>
              <a:t>donatora projekta</a:t>
            </a:r>
            <a:endParaRPr lang="hr-HR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16386" name="Picture 2" descr="K:\PICTURES\DSCN2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K:\PICTURES\DSCN27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Cvijetović\Desktop\OPEN HEART 2012.13\PBZ_logo color pozitiv s rec. kratki_hrv-ma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28697"/>
            <a:ext cx="3275856" cy="2303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435280" cy="154766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j-lt"/>
                <a:cs typeface="Times New Roman" pitchFamily="18" charset="0"/>
              </a:rPr>
              <a:t>PAPO modul III - otvorena radionica za javnost :</a:t>
            </a:r>
            <a:br>
              <a:rPr lang="hr-HR" sz="2400" dirty="0" smtClean="0">
                <a:latin typeface="+mj-lt"/>
                <a:cs typeface="Times New Roman" pitchFamily="18" charset="0"/>
              </a:rPr>
            </a:br>
            <a:r>
              <a:rPr lang="hr-HR" sz="2400" dirty="0" smtClean="0">
                <a:latin typeface="+mj-lt"/>
                <a:cs typeface="Times New Roman" pitchFamily="18" charset="0"/>
              </a:rPr>
              <a:t>                         "Kava Našicama i prvom    Gradonačelniku u srcu Slavonije!"</a:t>
            </a:r>
            <a:endParaRPr lang="hr-H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7410" name="Picture 2" descr="K:\PICTURES\DSCN2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255"/>
          <a:stretch>
            <a:fillRect/>
          </a:stretch>
        </p:blipFill>
        <p:spPr bwMode="auto">
          <a:xfrm>
            <a:off x="251520" y="1700808"/>
            <a:ext cx="432048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K:\PICTURES\DSCN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09" y="1772816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18434" name="Picture 2" descr="K:\PICTURES\DSCN2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K:\PICTURES\DSCN28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K:\PICTURES\DSCN2819.jpg"/>
          <p:cNvPicPr>
            <a:picLocks noChangeAspect="1" noChangeArrowheads="1"/>
          </p:cNvPicPr>
          <p:nvPr/>
        </p:nvPicPr>
        <p:blipFill>
          <a:blip r:embed="rId4" cstate="print"/>
          <a:srcRect l="13803" r="9613"/>
          <a:stretch>
            <a:fillRect/>
          </a:stretch>
        </p:blipFill>
        <p:spPr bwMode="auto">
          <a:xfrm>
            <a:off x="4868100" y="0"/>
            <a:ext cx="42759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K:\PICTURES\DSCN2821.jpg"/>
          <p:cNvPicPr>
            <a:picLocks noChangeAspect="1" noChangeArrowheads="1"/>
          </p:cNvPicPr>
          <p:nvPr/>
        </p:nvPicPr>
        <p:blipFill>
          <a:blip r:embed="rId5" cstate="print"/>
          <a:srcRect l="8023" b="15291"/>
          <a:stretch>
            <a:fillRect/>
          </a:stretch>
        </p:blipFill>
        <p:spPr bwMode="auto">
          <a:xfrm>
            <a:off x="0" y="3501008"/>
            <a:ext cx="486003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1463040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>
                <a:latin typeface="+mj-lt"/>
                <a:cs typeface="Times New Roman" pitchFamily="18" charset="0"/>
              </a:rPr>
              <a:t/>
            </a:r>
            <a:br>
              <a:rPr lang="hr-HR" dirty="0" smtClean="0">
                <a:latin typeface="+mj-lt"/>
                <a:cs typeface="Times New Roman" pitchFamily="18" charset="0"/>
              </a:rPr>
            </a:br>
            <a:r>
              <a:rPr lang="hr-HR" dirty="0" smtClean="0">
                <a:latin typeface="+mj-lt"/>
                <a:cs typeface="Times New Roman" pitchFamily="18" charset="0"/>
              </a:rPr>
              <a:t> </a:t>
            </a:r>
            <a:r>
              <a:rPr lang="hr-HR" sz="2000" dirty="0" smtClean="0">
                <a:latin typeface="+mj-lt"/>
                <a:cs typeface="Times New Roman" pitchFamily="18" charset="0"/>
              </a:rPr>
              <a:t>- dobrodošlica i pozdravni govor Gradonačelnika Grada Našica,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mr</a:t>
            </a:r>
            <a:r>
              <a:rPr lang="hr-HR" sz="2000" dirty="0" smtClean="0">
                <a:latin typeface="+mj-lt"/>
                <a:cs typeface="Times New Roman" pitchFamily="18" charset="0"/>
              </a:rPr>
              <a:t>. Krešimira Žagara </a:t>
            </a:r>
            <a:r>
              <a:rPr lang="hr-HR" sz="2000" dirty="0" smtClean="0">
                <a:cs typeface="Times New Roman" pitchFamily="18" charset="0"/>
              </a:rPr>
              <a:t>, </a:t>
            </a:r>
            <a:r>
              <a:rPr lang="hr-HR" sz="2000" dirty="0" smtClean="0">
                <a:latin typeface="+mj-lt"/>
                <a:cs typeface="Times New Roman" pitchFamily="18" charset="0"/>
              </a:rPr>
              <a:t>organizatora projekta, za Našice i Srednju školu ravnatelj Željko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Filjak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i voditelji Školskog volonterskog kluba „Otvoreno srce“ Snježana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Krištofik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Juranić</a:t>
            </a:r>
            <a:r>
              <a:rPr lang="hr-HR" sz="2000" dirty="0" smtClean="0">
                <a:cs typeface="Times New Roman" pitchFamily="18" charset="0"/>
              </a:rPr>
              <a:t> i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Anđelko Cvijetović, za DSC Pula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dr</a:t>
            </a:r>
            <a:r>
              <a:rPr lang="hr-HR" sz="2000" dirty="0" smtClean="0">
                <a:latin typeface="+mj-lt"/>
                <a:cs typeface="Times New Roman" pitchFamily="18" charset="0"/>
              </a:rPr>
              <a:t>. Branka Butorac.</a:t>
            </a:r>
            <a:endParaRPr lang="hr-HR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19458" name="Picture 2" descr="K:\PICTURES\DSCN2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124" r="21922"/>
          <a:stretch>
            <a:fillRect/>
          </a:stretch>
        </p:blipFill>
        <p:spPr bwMode="auto">
          <a:xfrm>
            <a:off x="6300192" y="1772816"/>
            <a:ext cx="284380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s://scontent-b-fra.xx.fbcdn.net/hphotos-frc1/t1.0-9/1959352_723612597704160_1173441224012968675_n.jpg"/>
          <p:cNvPicPr>
            <a:picLocks noChangeAspect="1" noChangeArrowheads="1"/>
          </p:cNvPicPr>
          <p:nvPr/>
        </p:nvPicPr>
        <p:blipFill>
          <a:blip r:embed="rId3" cstate="print"/>
          <a:srcRect l="6122" t="1531" r="12245"/>
          <a:stretch>
            <a:fillRect/>
          </a:stretch>
        </p:blipFill>
        <p:spPr bwMode="auto">
          <a:xfrm>
            <a:off x="251520" y="1772816"/>
            <a:ext cx="2880320" cy="463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0278" t="1028" r="7496"/>
          <a:stretch>
            <a:fillRect/>
          </a:stretch>
        </p:blipFill>
        <p:spPr bwMode="auto">
          <a:xfrm>
            <a:off x="3275856" y="1772816"/>
            <a:ext cx="2880320" cy="462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2160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800" b="1" dirty="0" smtClean="0">
                <a:solidFill>
                  <a:schemeClr val="tx2"/>
                </a:solidFill>
                <a:ea typeface="Times New Roman"/>
                <a:cs typeface="Times New Roman" pitchFamily="18" charset="0"/>
              </a:rPr>
              <a:t>26. ožujka </a:t>
            </a:r>
          </a:p>
          <a:p>
            <a:pPr>
              <a:buNone/>
            </a:pPr>
            <a:r>
              <a:rPr lang="hr-HR" sz="2800" b="1" dirty="0" smtClean="0">
                <a:solidFill>
                  <a:schemeClr val="tx2"/>
                </a:solidFill>
                <a:ea typeface="Times New Roman"/>
                <a:cs typeface="Times New Roman" pitchFamily="18" charset="0"/>
              </a:rPr>
              <a:t>- dolazak predstavnika DSC Pula u Našice</a:t>
            </a:r>
          </a:p>
          <a:p>
            <a:pPr>
              <a:buNone/>
            </a:pPr>
            <a:r>
              <a:rPr lang="hr-HR" sz="2800" b="1" dirty="0" smtClean="0">
                <a:solidFill>
                  <a:schemeClr val="tx2"/>
                </a:solidFill>
                <a:ea typeface="Times New Roman"/>
                <a:cs typeface="Times New Roman" pitchFamily="18" charset="0"/>
              </a:rPr>
              <a:t>- upoznavanje članova DSC Pula i Školskog Volonterskog Kluba “Otvoreno srce”, Našice</a:t>
            </a:r>
            <a:endParaRPr lang="hr-HR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027" name="Picture 3" descr="K:\PICTURES\DSCN2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224469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K:\PICTURES\DSCN2442.jpg"/>
          <p:cNvPicPr>
            <a:picLocks noChangeAspect="1" noChangeArrowheads="1"/>
          </p:cNvPicPr>
          <p:nvPr/>
        </p:nvPicPr>
        <p:blipFill>
          <a:blip r:embed="rId3" cstate="print"/>
          <a:srcRect l="6250"/>
          <a:stretch>
            <a:fillRect/>
          </a:stretch>
        </p:blipFill>
        <p:spPr bwMode="auto">
          <a:xfrm>
            <a:off x="4823520" y="2780928"/>
            <a:ext cx="432048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+mj-lt"/>
                <a:cs typeface="Times New Roman" pitchFamily="18" charset="0"/>
              </a:rPr>
              <a:t>radionica „PAPO - modul III.“, učenika DSC Pula u hotelu Park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4" descr="K:\PICTURES\DSCN2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 descr="K:\PICTURES\DSCN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7"/>
            <a:ext cx="4355976" cy="326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268760"/>
          </a:xfrm>
        </p:spPr>
        <p:txBody>
          <a:bodyPr>
            <a:noAutofit/>
          </a:bodyPr>
          <a:lstStyle/>
          <a:p>
            <a:r>
              <a:rPr lang="hr-HR" sz="2000" dirty="0" smtClean="0">
                <a:latin typeface="+mj-lt"/>
                <a:cs typeface="Times New Roman" pitchFamily="18" charset="0"/>
              </a:rPr>
              <a:t>završna svečanost; glazbeni sastav Školskog volonterskog kluba „Otvoreno srce“ i učenika sa sindromom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down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učiteljice i defektologinje Zdenke Mihaljević iz OŠ J. J. Strossmayera, Đurđenovac;</a:t>
            </a:r>
            <a:endParaRPr lang="hr-HR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35842" name="Picture 2" descr="K:\PICTURES\DSCN2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10563" b="-5128"/>
          <a:stretch>
            <a:fillRect/>
          </a:stretch>
        </p:blipFill>
        <p:spPr bwMode="auto">
          <a:xfrm>
            <a:off x="0" y="1412776"/>
            <a:ext cx="41399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K:\PICTURES\DSCN2956.jpg"/>
          <p:cNvPicPr>
            <a:picLocks noChangeAspect="1" noChangeArrowheads="1"/>
          </p:cNvPicPr>
          <p:nvPr/>
        </p:nvPicPr>
        <p:blipFill>
          <a:blip r:embed="rId3" cstate="print"/>
          <a:srcRect l="8244" r="11942"/>
          <a:stretch>
            <a:fillRect/>
          </a:stretch>
        </p:blipFill>
        <p:spPr bwMode="auto">
          <a:xfrm>
            <a:off x="3779912" y="1628800"/>
            <a:ext cx="536408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K:\PICTURES\DSCN2885.jpg"/>
          <p:cNvPicPr>
            <a:picLocks noChangeAspect="1" noChangeArrowheads="1"/>
          </p:cNvPicPr>
          <p:nvPr/>
        </p:nvPicPr>
        <p:blipFill>
          <a:blip r:embed="rId4" cstate="print"/>
          <a:srcRect r="-11628" b="-11312"/>
          <a:stretch>
            <a:fillRect/>
          </a:stretch>
        </p:blipFill>
        <p:spPr bwMode="auto">
          <a:xfrm>
            <a:off x="0" y="4149080"/>
            <a:ext cx="417253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36866" name="Picture 2" descr="K:\PICTURES\DSCN2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K:\PICTURES\DSCN2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4994"/>
            <a:ext cx="4644007" cy="348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C:\Users\Cvijetović\Desktop\1908272_723170884414998_525899714876417107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K:\PICTURES\DSCN2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3006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>
                <a:latin typeface="+mj-lt"/>
                <a:cs typeface="Times New Roman" pitchFamily="18" charset="0"/>
              </a:rPr>
              <a:t>28. ožujka</a:t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r>
              <a:rPr lang="hr-HR" sz="2000" dirty="0" smtClean="0">
                <a:latin typeface="+mj-lt"/>
                <a:cs typeface="Times New Roman" pitchFamily="18" charset="0"/>
              </a:rPr>
              <a:t>radionica DSC Pula na kavi s Gradonačelnikom i Našičanima -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Bricks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pub</a:t>
            </a:r>
            <a:r>
              <a:rPr lang="hr-HR" sz="2000" dirty="0" smtClean="0">
                <a:latin typeface="+mj-lt"/>
                <a:cs typeface="Times New Roman" pitchFamily="18" charset="0"/>
              </a:rPr>
              <a:t>.</a:t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endParaRPr lang="hr-HR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37890" name="Picture 2" descr="K:\PICTURES\DSCN2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63497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Cvijetović\Desktop\10150662_723175314414555_506581150201059929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K:\PICTURES\DSCN3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38916" name="Picture 4" descr="K:\PICTURES\DSCN2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C:\Users\Cvijetović\Desktop\10155702_723175867747833_3980758294901256410_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0035" y="0"/>
            <a:ext cx="449396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C:\Users\Cvijetović\Desktop\10171860_723176067747813_922116350369862403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2474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cs typeface="Times New Roman" pitchFamily="18" charset="0"/>
              </a:rPr>
              <a:t>U vijestima: HTV, NOVA-tv, Izjave </a:t>
            </a:r>
            <a:r>
              <a:rPr lang="hr-HR" dirty="0" smtClean="0">
                <a:latin typeface="+mj-lt"/>
                <a:cs typeface="Times New Roman" pitchFamily="18" charset="0"/>
              </a:rPr>
              <a:t>za medije: GLAS SLAVONIJE, RADIO NAŠICE…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39938" name="Picture 2" descr="K:\PICTURES\DSCN3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231"/>
          <a:stretch>
            <a:fillRect/>
          </a:stretch>
        </p:blipFill>
        <p:spPr bwMode="auto">
          <a:xfrm>
            <a:off x="4211960" y="4365104"/>
            <a:ext cx="374441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K:\PICTURES\DSCN3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5770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K:\PICTURES\DSCN3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484784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Picture 5" descr="K:\PICTURES\DSCN3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34076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K:\PICTURES\DSCN3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35" t="17021" r="16744"/>
          <a:stretch>
            <a:fillRect/>
          </a:stretch>
        </p:blipFill>
        <p:spPr bwMode="auto">
          <a:xfrm>
            <a:off x="4355976" y="4049688"/>
            <a:ext cx="302433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26876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j-lt"/>
                <a:cs typeface="Times New Roman" pitchFamily="18" charset="0"/>
              </a:rPr>
              <a:t>   Integracija učenika </a:t>
            </a:r>
            <a:r>
              <a:rPr lang="hr-HR" dirty="0" err="1" smtClean="0">
                <a:latin typeface="+mj-lt"/>
                <a:cs typeface="Times New Roman" pitchFamily="18" charset="0"/>
              </a:rPr>
              <a:t>dsc</a:t>
            </a:r>
            <a:r>
              <a:rPr lang="hr-HR" dirty="0" smtClean="0">
                <a:latin typeface="+mj-lt"/>
                <a:cs typeface="Times New Roman" pitchFamily="18" charset="0"/>
              </a:rPr>
              <a:t> i volontera    </a:t>
            </a:r>
            <a:r>
              <a:rPr lang="hr-HR" dirty="0" err="1" smtClean="0">
                <a:latin typeface="+mj-lt"/>
                <a:cs typeface="Times New Roman" pitchFamily="18" charset="0"/>
              </a:rPr>
              <a:t>švk</a:t>
            </a:r>
            <a:r>
              <a:rPr lang="hr-HR" dirty="0" smtClean="0">
                <a:latin typeface="+mj-lt"/>
                <a:cs typeface="Times New Roman" pitchFamily="18" charset="0"/>
              </a:rPr>
              <a:t> “otvoreno srce”,  uspješna!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40965" name="Picture 5" descr="K:\PICTURES\DSCN3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07042"/>
            <a:ext cx="4067944" cy="3050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 descr="K:\PICTURES\DSCN3158.jpg"/>
          <p:cNvPicPr>
            <a:picLocks noChangeAspect="1" noChangeArrowheads="1"/>
          </p:cNvPicPr>
          <p:nvPr/>
        </p:nvPicPr>
        <p:blipFill>
          <a:blip r:embed="rId4" cstate="print"/>
          <a:srcRect l="11915" r="1835" b="11915"/>
          <a:stretch>
            <a:fillRect/>
          </a:stretch>
        </p:blipFill>
        <p:spPr bwMode="auto">
          <a:xfrm>
            <a:off x="467544" y="1340768"/>
            <a:ext cx="338437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K:\PICTURES\DSCN3168.jpg"/>
          <p:cNvPicPr>
            <a:picLocks noChangeAspect="1" noChangeArrowheads="1"/>
          </p:cNvPicPr>
          <p:nvPr/>
        </p:nvPicPr>
        <p:blipFill>
          <a:blip r:embed="rId5" cstate="print"/>
          <a:srcRect l="6723" r="4190" b="12595"/>
          <a:stretch>
            <a:fillRect/>
          </a:stretch>
        </p:blipFill>
        <p:spPr bwMode="auto">
          <a:xfrm>
            <a:off x="4139952" y="1340768"/>
            <a:ext cx="381642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j-lt"/>
                <a:cs typeface="Times New Roman" pitchFamily="18" charset="0"/>
              </a:rPr>
              <a:t> </a:t>
            </a:r>
            <a:r>
              <a:rPr lang="hr-HR" dirty="0" err="1" smtClean="0">
                <a:latin typeface="+mj-lt"/>
                <a:cs typeface="Times New Roman" pitchFamily="18" charset="0"/>
              </a:rPr>
              <a:t>Bossovi</a:t>
            </a:r>
            <a:r>
              <a:rPr lang="hr-HR" dirty="0" smtClean="0">
                <a:latin typeface="+mj-lt"/>
                <a:cs typeface="Times New Roman" pitchFamily="18" charset="0"/>
              </a:rPr>
              <a:t> - grad, škola, bolnica, struka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41986" name="Picture 2" descr="K:\PICTURES\DSCN3036.jpg"/>
          <p:cNvPicPr>
            <a:picLocks noChangeAspect="1" noChangeArrowheads="1"/>
          </p:cNvPicPr>
          <p:nvPr/>
        </p:nvPicPr>
        <p:blipFill>
          <a:blip r:embed="rId2" cstate="print"/>
          <a:srcRect b="17768"/>
          <a:stretch>
            <a:fillRect/>
          </a:stretch>
        </p:blipFill>
        <p:spPr bwMode="auto">
          <a:xfrm>
            <a:off x="323526" y="980728"/>
            <a:ext cx="443675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7" name="Picture 3" descr="K:\PICTURES\DSCN3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169"/>
          <a:stretch>
            <a:fillRect/>
          </a:stretch>
        </p:blipFill>
        <p:spPr bwMode="auto">
          <a:xfrm>
            <a:off x="323528" y="3789039"/>
            <a:ext cx="4392488" cy="282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K:\PICTURES\DSCN2973.jpg"/>
          <p:cNvPicPr>
            <a:picLocks noChangeAspect="1" noChangeArrowheads="1"/>
          </p:cNvPicPr>
          <p:nvPr/>
        </p:nvPicPr>
        <p:blipFill>
          <a:blip r:embed="rId4" cstate="print"/>
          <a:srcRect l="22627" t="21996" r="11108"/>
          <a:stretch>
            <a:fillRect/>
          </a:stretch>
        </p:blipFill>
        <p:spPr bwMode="auto">
          <a:xfrm>
            <a:off x="4932040" y="980728"/>
            <a:ext cx="2952328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K:\PICTURES\DSCN2925.jpg"/>
          <p:cNvPicPr>
            <a:picLocks noChangeAspect="1" noChangeArrowheads="1"/>
          </p:cNvPicPr>
          <p:nvPr/>
        </p:nvPicPr>
        <p:blipFill>
          <a:blip r:embed="rId5" cstate="print"/>
          <a:srcRect l="9743" r="10361"/>
          <a:stretch>
            <a:fillRect/>
          </a:stretch>
        </p:blipFill>
        <p:spPr bwMode="auto">
          <a:xfrm>
            <a:off x="4932040" y="3789040"/>
            <a:ext cx="2952328" cy="277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892480" cy="202884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permanentno su nas Pratili : Radio našice, 88,7 mh.   hvala!</a:t>
            </a:r>
            <a:br>
              <a:rPr lang="hr-HR" dirty="0" smtClean="0"/>
            </a:br>
            <a:r>
              <a:rPr lang="hr-HR" dirty="0" smtClean="0"/>
              <a:t>Integrirali smo preko 500 učenika </a:t>
            </a:r>
            <a:br>
              <a:rPr lang="hr-HR" dirty="0" smtClean="0"/>
            </a:br>
            <a:r>
              <a:rPr lang="hr-HR" dirty="0" smtClean="0"/>
              <a:t>i sugrađana </a:t>
            </a:r>
            <a:r>
              <a:rPr lang="hr-HR" dirty="0" err="1" smtClean="0"/>
              <a:t>lokalane</a:t>
            </a:r>
            <a:r>
              <a:rPr lang="hr-HR" dirty="0" smtClean="0"/>
              <a:t> zajednice</a:t>
            </a:r>
            <a:endParaRPr lang="hr-HR" dirty="0"/>
          </a:p>
        </p:txBody>
      </p:sp>
      <p:pic>
        <p:nvPicPr>
          <p:cNvPr id="1026" name="Picture 2" descr="C:\Users\Cvijetović\Pictures\2014-03-27 down 27.3\down 27.3 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Cvijetović\Desktop\10152466_713395118691797_72100517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9515400" cy="1224136"/>
          </a:xfrm>
        </p:spPr>
        <p:txBody>
          <a:bodyPr>
            <a:normAutofit/>
          </a:bodyPr>
          <a:lstStyle/>
          <a:p>
            <a:r>
              <a:rPr lang="hr-HR" dirty="0" err="1" smtClean="0">
                <a:latin typeface="+mj-lt"/>
                <a:cs typeface="Times New Roman" pitchFamily="18" charset="0"/>
              </a:rPr>
              <a:t>dsc</a:t>
            </a:r>
            <a:r>
              <a:rPr lang="hr-HR" dirty="0" smtClean="0">
                <a:cs typeface="Times New Roman" pitchFamily="18" charset="0"/>
              </a:rPr>
              <a:t> pula  -  ŠVK OTVORENO SRCE 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43010" name="Picture 2" descr="C:\Users\Cvijetović\Desktop\OPEN HEART 2012.13\DOWN 21\10009724_10200820022821418_799110854_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128257" cy="2088233"/>
          </a:xfrm>
          <a:prstGeom prst="rect">
            <a:avLst/>
          </a:prstGeom>
          <a:noFill/>
        </p:spPr>
      </p:pic>
      <p:pic>
        <p:nvPicPr>
          <p:cNvPr id="43012" name="Picture 4" descr="C:\Users\Cvijetović\Desktop\OPEN HEART 2012.13\DOWN 21\10152957_10200820022781417_154167950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74309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K:\PICTURES\DSCN3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00207"/>
            <a:ext cx="3960440" cy="317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4" name="Picture 6" descr="C:\Users\Cvijetović\Desktop\OPEN HEART 2012.13\Prilozi za članak  , ŠN\voditelji ,volont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1" y="3356993"/>
            <a:ext cx="4320481" cy="3209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239000" cy="115212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j-lt"/>
                <a:cs typeface="Times New Roman" pitchFamily="18" charset="0"/>
              </a:rPr>
              <a:t>susret s ravnateljem Željkom </a:t>
            </a:r>
            <a:r>
              <a:rPr lang="hr-HR" sz="2400" dirty="0" err="1" smtClean="0">
                <a:latin typeface="+mj-lt"/>
                <a:cs typeface="Times New Roman" pitchFamily="18" charset="0"/>
              </a:rPr>
              <a:t>Filjak</a:t>
            </a:r>
            <a:r>
              <a:rPr lang="hr-HR" sz="2400" dirty="0" smtClean="0">
                <a:latin typeface="+mj-lt"/>
                <a:cs typeface="Times New Roman" pitchFamily="18" charset="0"/>
              </a:rPr>
              <a:t>, </a:t>
            </a:r>
            <a:r>
              <a:rPr lang="hr-HR" sz="2400" dirty="0" err="1" smtClean="0">
                <a:latin typeface="+mj-lt"/>
                <a:cs typeface="Times New Roman" pitchFamily="18" charset="0"/>
              </a:rPr>
              <a:t>prof</a:t>
            </a:r>
            <a:r>
              <a:rPr lang="hr-HR" sz="2400" dirty="0" smtClean="0">
                <a:latin typeface="+mj-lt"/>
                <a:cs typeface="Times New Roman" pitchFamily="18" charset="0"/>
              </a:rPr>
              <a:t>. u Srednjoj Školi Isidora Kršnjavoga</a:t>
            </a:r>
            <a:endParaRPr lang="hr-H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K:\PICTURES\DSCN2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K:\PICTURES\DSCN2510.jpg"/>
          <p:cNvPicPr>
            <a:picLocks noChangeAspect="1" noChangeArrowheads="1"/>
          </p:cNvPicPr>
          <p:nvPr/>
        </p:nvPicPr>
        <p:blipFill>
          <a:blip r:embed="rId3" cstate="print"/>
          <a:srcRect t="13916" b="5210"/>
          <a:stretch>
            <a:fillRect/>
          </a:stretch>
        </p:blipFill>
        <p:spPr bwMode="auto">
          <a:xfrm>
            <a:off x="4572000" y="3861048"/>
            <a:ext cx="4248472" cy="275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K:\PICTURES\DSCN2511.jpg"/>
          <p:cNvPicPr>
            <a:picLocks noChangeAspect="1" noChangeArrowheads="1"/>
          </p:cNvPicPr>
          <p:nvPr/>
        </p:nvPicPr>
        <p:blipFill>
          <a:blip r:embed="rId4" cstate="print"/>
          <a:srcRect t="7500"/>
          <a:stretch>
            <a:fillRect/>
          </a:stretch>
        </p:blipFill>
        <p:spPr bwMode="auto">
          <a:xfrm>
            <a:off x="4499992" y="908720"/>
            <a:ext cx="432631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K:\PICTURES\DSCN2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4049359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296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Uz edukacije o volontiranju i osobama s posebnim potrebama djelujemo na pet područja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 lvl="0"/>
            <a:r>
              <a:rPr lang="hr-HR" dirty="0" smtClean="0"/>
              <a:t>poučavamo mlađe učenike i vršnjake</a:t>
            </a:r>
          </a:p>
          <a:p>
            <a:pPr lvl="0"/>
            <a:r>
              <a:rPr lang="hr-HR" dirty="0" smtClean="0"/>
              <a:t>oslikavamo zidne površine u bolnici i na pedijatriji i ginekologiji, u školi</a:t>
            </a:r>
          </a:p>
          <a:p>
            <a:pPr lvl="0"/>
            <a:r>
              <a:rPr lang="hr-HR" dirty="0" smtClean="0"/>
              <a:t>volontiramo u radionicama „Mi vama, vi nama“  odjela psihijatrije OŽB</a:t>
            </a:r>
          </a:p>
          <a:p>
            <a:pPr lvl="0"/>
            <a:r>
              <a:rPr lang="hr-HR" dirty="0" smtClean="0"/>
              <a:t>volontiramo u razredu s učenicima s </a:t>
            </a:r>
            <a:r>
              <a:rPr lang="hr-HR" dirty="0" err="1" smtClean="0"/>
              <a:t>Down</a:t>
            </a:r>
            <a:r>
              <a:rPr lang="hr-HR" dirty="0" smtClean="0"/>
              <a:t> sindromom u Osnovnoj školi u Đurđenovcu</a:t>
            </a:r>
          </a:p>
          <a:p>
            <a:pPr lvl="0"/>
            <a:r>
              <a:rPr lang="hr-HR" dirty="0" smtClean="0"/>
              <a:t>angažiramo se u prikupljanju odjeće, higijenskih potrepština i dječjeg namještaja za potrebite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vijetović\Desktop\OPEN HEART 2012.13\Prilozi za članak  , ŠN\ŠN5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fbcdn-sphotos-h-a.akamaihd.net/hphotos-ak-ash3/t1.0-9/580311_697647896914570_76994297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Cvijetović\Desktop\OPEN HEART 2012.13\imagesY2Z0VEH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3096344" cy="185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Fotografi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37012"/>
            <a:ext cx="4176464" cy="30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916832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  Školski Volonterski Klub  </a:t>
            </a:r>
            <a:br>
              <a:rPr lang="hr-HR" sz="3200" dirty="0" smtClean="0"/>
            </a:br>
            <a:r>
              <a:rPr lang="hr-HR" sz="3200" dirty="0" smtClean="0"/>
              <a:t>                   “otvoreno srce” , 170 učenika,</a:t>
            </a:r>
            <a:br>
              <a:rPr lang="hr-HR" sz="3200" dirty="0" smtClean="0"/>
            </a:br>
            <a:r>
              <a:rPr lang="hr-HR" sz="3200" dirty="0" smtClean="0"/>
              <a:t>  spremni za  integracijski volonterski kamp </a:t>
            </a:r>
            <a:br>
              <a:rPr lang="hr-HR" sz="3200" dirty="0" smtClean="0"/>
            </a:br>
            <a:r>
              <a:rPr lang="hr-HR" sz="3200" dirty="0" smtClean="0"/>
              <a:t>  u </a:t>
            </a:r>
            <a:r>
              <a:rPr lang="hr-HR" sz="3200" dirty="0" err="1" smtClean="0"/>
              <a:t>down</a:t>
            </a:r>
            <a:r>
              <a:rPr lang="hr-HR" sz="3200" dirty="0" smtClean="0"/>
              <a:t> </a:t>
            </a:r>
            <a:r>
              <a:rPr lang="hr-HR" sz="3200" dirty="0" err="1" smtClean="0"/>
              <a:t>syndrom</a:t>
            </a:r>
            <a:r>
              <a:rPr lang="hr-HR" sz="3200" dirty="0" smtClean="0"/>
              <a:t> centar -  pula, 2014.</a:t>
            </a:r>
            <a:endParaRPr lang="hr-HR" sz="3200" dirty="0"/>
          </a:p>
        </p:txBody>
      </p:sp>
      <p:pic>
        <p:nvPicPr>
          <p:cNvPr id="5122" name="Picture 2" descr="C:\Users\Cvijetović\Desktop\OPEN HEART 2012.13\1622047_701950553169587_106088023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851" r="-1122" b="20863"/>
          <a:stretch>
            <a:fillRect/>
          </a:stretch>
        </p:blipFill>
        <p:spPr bwMode="auto">
          <a:xfrm>
            <a:off x="611560" y="2564904"/>
            <a:ext cx="6944810" cy="382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1224136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+mj-lt"/>
                <a:cs typeface="Times New Roman" pitchFamily="18" charset="0"/>
              </a:rPr>
              <a:t>- susret učenika SŠ Isidora Kršnjavoga s gostima iz DSC Pula, </a:t>
            </a:r>
            <a:endParaRPr lang="hr-HR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 descr="K:\PICTURES\DSCN24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K:\PICTURES\DSCN2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48600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:\PICTURES\DSCN2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20687"/>
            <a:ext cx="4211960" cy="253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844824"/>
          </a:xfrm>
        </p:spPr>
        <p:txBody>
          <a:bodyPr>
            <a:noAutofit/>
          </a:bodyPr>
          <a:lstStyle/>
          <a:p>
            <a:r>
              <a:rPr lang="hr-HR" sz="2000" dirty="0" smtClean="0">
                <a:latin typeface="+mj-lt"/>
                <a:cs typeface="Times New Roman" pitchFamily="18" charset="0"/>
              </a:rPr>
              <a:t>-  I. stručno predavanje i edukacija o djelovanju DSC Pula i budućem volonterskom  djelovanju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Švk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u DSC pula,  </a:t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r>
              <a:rPr lang="hr-HR" sz="2000" dirty="0" smtClean="0">
                <a:cs typeface="Times New Roman" pitchFamily="18" charset="0"/>
              </a:rPr>
              <a:t>    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dr</a:t>
            </a:r>
            <a:r>
              <a:rPr lang="hr-HR" sz="2000" dirty="0" smtClean="0">
                <a:latin typeface="+mj-lt"/>
                <a:cs typeface="Times New Roman" pitchFamily="18" charset="0"/>
              </a:rPr>
              <a:t>. Branka Butorac, ravnateljica DSC Pula </a:t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r>
              <a:rPr lang="hr-HR" sz="2000" dirty="0" smtClean="0">
                <a:latin typeface="+mj-lt"/>
                <a:cs typeface="Times New Roman" pitchFamily="18" charset="0"/>
              </a:rPr>
              <a:t>- "Model rada DSC Pula", PPP "Belgijski izviđački volonterski kamp-model dobre prakse</a:t>
            </a:r>
            <a:r>
              <a:rPr lang="hr-HR" sz="1800" dirty="0" smtClean="0">
                <a:latin typeface="+mj-lt"/>
                <a:cs typeface="Times New Roman" pitchFamily="18" charset="0"/>
              </a:rPr>
              <a:t/>
            </a:r>
            <a:br>
              <a:rPr lang="hr-HR" sz="1800" dirty="0" smtClean="0">
                <a:latin typeface="+mj-lt"/>
                <a:cs typeface="Times New Roman" pitchFamily="18" charset="0"/>
              </a:rPr>
            </a:br>
            <a:endParaRPr lang="hr-HR" sz="1800" dirty="0"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 descr="K:\PICTURES\DSCN2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95604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K:\PICTURES\DSCN2652.jpg"/>
          <p:cNvPicPr>
            <a:picLocks noChangeAspect="1" noChangeArrowheads="1"/>
          </p:cNvPicPr>
          <p:nvPr/>
        </p:nvPicPr>
        <p:blipFill>
          <a:blip r:embed="rId3" cstate="print"/>
          <a:srcRect t="18026" r="23072"/>
          <a:stretch>
            <a:fillRect/>
          </a:stretch>
        </p:blipFill>
        <p:spPr bwMode="auto">
          <a:xfrm>
            <a:off x="4860033" y="3712442"/>
            <a:ext cx="4283968" cy="314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12776"/>
          </a:xfrm>
        </p:spPr>
        <p:txBody>
          <a:bodyPr>
            <a:normAutofit fontScale="90000"/>
          </a:bodyPr>
          <a:lstStyle/>
          <a:p>
            <a:r>
              <a:rPr lang="hr-HR" sz="2000" dirty="0" smtClean="0">
                <a:latin typeface="+mj-lt"/>
                <a:cs typeface="Times New Roman" pitchFamily="18" charset="0"/>
              </a:rPr>
              <a:t>II. stručno predavanje o osobama  sa sindromom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down</a:t>
            </a:r>
            <a:r>
              <a:rPr lang="hr-HR" sz="2000" dirty="0" smtClean="0">
                <a:latin typeface="+mj-lt"/>
                <a:cs typeface="Times New Roman" pitchFamily="18" charset="0"/>
              </a:rPr>
              <a:t>, </a:t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r>
              <a:rPr lang="hr-HR" sz="2000" dirty="0" smtClean="0">
                <a:latin typeface="+mj-lt"/>
                <a:cs typeface="Times New Roman" pitchFamily="18" charset="0"/>
              </a:rPr>
              <a:t/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r>
              <a:rPr lang="hr-HR" sz="2000" dirty="0" smtClean="0">
                <a:latin typeface="+mj-lt"/>
                <a:cs typeface="Times New Roman" pitchFamily="18" charset="0"/>
              </a:rPr>
              <a:t>-  "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Down</a:t>
            </a:r>
            <a:r>
              <a:rPr lang="hr-HR" sz="2000" dirty="0" smtClean="0">
                <a:latin typeface="+mj-lt"/>
                <a:cs typeface="Times New Roman" pitchFamily="18" charset="0"/>
              </a:rPr>
              <a:t> sindrom i mobilnost u zajednici-PAPO III-modul" </a:t>
            </a:r>
            <a:br>
              <a:rPr lang="hr-HR" sz="2000" dirty="0" smtClean="0">
                <a:latin typeface="+mj-lt"/>
                <a:cs typeface="Times New Roman" pitchFamily="18" charset="0"/>
              </a:rPr>
            </a:br>
            <a:r>
              <a:rPr lang="hr-HR" sz="2000" dirty="0" smtClean="0">
                <a:latin typeface="+mj-lt"/>
                <a:cs typeface="Times New Roman" pitchFamily="18" charset="0"/>
              </a:rPr>
              <a:t>-   Goran </a:t>
            </a:r>
            <a:r>
              <a:rPr lang="hr-HR" sz="2000" dirty="0" err="1" smtClean="0">
                <a:latin typeface="+mj-lt"/>
                <a:cs typeface="Times New Roman" pitchFamily="18" charset="0"/>
              </a:rPr>
              <a:t>Usainović</a:t>
            </a:r>
            <a:r>
              <a:rPr lang="hr-HR" sz="2000" dirty="0" smtClean="0">
                <a:latin typeface="+mj-lt"/>
                <a:cs typeface="Times New Roman" pitchFamily="18" charset="0"/>
              </a:rPr>
              <a:t>, fizioterapeut u DSC Pula</a:t>
            </a:r>
            <a:endParaRPr lang="hr-HR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6146" name="Picture 2" descr="K:\PICTURES\DSCN2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K:\PICTURES\DSCN2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9822"/>
            <a:ext cx="4850904" cy="363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sz="2400" dirty="0" smtClean="0">
                <a:latin typeface="+mj-lt"/>
                <a:cs typeface="Times New Roman" pitchFamily="18" charset="0"/>
              </a:rPr>
              <a:t>Integrirana sportsko-glazbena radionica u školi za korisnike DSC Pula;                          </a:t>
            </a:r>
            <a:br>
              <a:rPr lang="hr-HR" sz="2400" dirty="0" smtClean="0">
                <a:latin typeface="+mj-lt"/>
                <a:cs typeface="Times New Roman" pitchFamily="18" charset="0"/>
              </a:rPr>
            </a:br>
            <a:endParaRPr lang="hr-H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 descr="K:\PICTURES\DSCN2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K:\PICTURES\DSCN2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94695"/>
            <a:ext cx="5017740" cy="376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>
              <a:latin typeface="+mj-lt"/>
              <a:cs typeface="Times New Roman" pitchFamily="18" charset="0"/>
            </a:endParaRPr>
          </a:p>
        </p:txBody>
      </p:sp>
      <p:pic>
        <p:nvPicPr>
          <p:cNvPr id="4" name="Picture 4" descr="K:\PICTURES\DSCN2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4140968" cy="310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K:\PICTURES\DSCN2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435846"/>
            <a:ext cx="4346848" cy="326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39000" cy="1143000"/>
          </a:xfrm>
        </p:spPr>
        <p:txBody>
          <a:bodyPr>
            <a:normAutofit/>
          </a:bodyPr>
          <a:lstStyle/>
          <a:p>
            <a:endParaRPr lang="hr-HR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9220" name="Picture 4" descr="K:\PICTURES\DSCN2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K:\PICTURES\DSCN26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227" y="3068960"/>
            <a:ext cx="5052052" cy="378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332</Words>
  <Application>Microsoft Office PowerPoint</Application>
  <PresentationFormat>Prikaz na zaslonu (4:3)</PresentationFormat>
  <Paragraphs>36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Default Theme</vt:lpstr>
      <vt:lpstr>INTEGRACIJSKI VOLONTERSKI KAMP “PROGRAM DOWN 21 PLUS” </vt:lpstr>
      <vt:lpstr>PowerPointova prezentacija</vt:lpstr>
      <vt:lpstr>susret s ravnateljem Željkom Filjak, prof. u Srednjoj Školi Isidora Kršnjavoga</vt:lpstr>
      <vt:lpstr>- susret učenika SŠ Isidora Kršnjavoga s gostima iz DSC Pula, </vt:lpstr>
      <vt:lpstr>-  I. stručno predavanje i edukacija o djelovanju DSC Pula i budućem volonterskom  djelovanju Švk u DSC pula,        dr. Branka Butorac, ravnateljica DSC Pula  - "Model rada DSC Pula", PPP "Belgijski izviđački volonterski kamp-model dobre prakse </vt:lpstr>
      <vt:lpstr>II. stručno predavanje o osobama  sa sindromom down,   -  "Down sindrom i mobilnost u zajednici-PAPO III-modul"  -   Goran Usainović, fizioterapeut u DSC Pula</vt:lpstr>
      <vt:lpstr>Integrirana sportsko-glazbena radionica u školi za korisnike DSC Pula;                           </vt:lpstr>
      <vt:lpstr>PowerPointova prezentacija</vt:lpstr>
      <vt:lpstr>PowerPointova prezentacija</vt:lpstr>
      <vt:lpstr>Stanka između predavanja i sportsko-glazbenih radionica</vt:lpstr>
      <vt:lpstr>PowerPointova prezentacija</vt:lpstr>
      <vt:lpstr>posjet Gradskoj upravi i Gradonačelniku mr. Krešimiru Žagaru</vt:lpstr>
      <vt:lpstr>PowerPointova prezentacija</vt:lpstr>
      <vt:lpstr>Volonteri ŠVK i DSC Pula u posjeti Osnovnoj školi J.J.Strossmayera u Đurđenovcu,  susret s učenicima s Down sindromom defektologinje Zdenke Mihaljević, te s ravnateljicom škole </vt:lpstr>
      <vt:lpstr>          - priprema radionice u hotelu Park i razgovor s djelatnicima hotela Park u Našicama</vt:lpstr>
      <vt:lpstr>Predstavnici donatora projekta</vt:lpstr>
      <vt:lpstr>PAPO modul III - otvorena radionica za javnost :                          "Kava Našicama i prvom    Gradonačelniku u srcu Slavonije!"</vt:lpstr>
      <vt:lpstr>PowerPointova prezentacija</vt:lpstr>
      <vt:lpstr>  - dobrodošlica i pozdravni govor Gradonačelnika Grada Našica, mr. Krešimira Žagara , organizatora projekta, za Našice i Srednju školu ravnatelj Željko Filjak i voditelji Školskog volonterskog kluba „Otvoreno srce“ Snježana Krištofik Juranić i Anđelko Cvijetović, za DSC Pula dr. Branka Butorac.</vt:lpstr>
      <vt:lpstr>radionica „PAPO - modul III.“, učenika DSC Pula u hotelu Park</vt:lpstr>
      <vt:lpstr>završna svečanost; glazbeni sastav Školskog volonterskog kluba „Otvoreno srce“ i učenika sa sindromom down učiteljice i defektologinje Zdenke Mihaljević iz OŠ J. J. Strossmayera, Đurđenovac;</vt:lpstr>
      <vt:lpstr>PowerPointova prezentacija</vt:lpstr>
      <vt:lpstr>28. ožujka radionica DSC Pula na kavi s Gradonačelnikom i Našičanima -Bricks pub. </vt:lpstr>
      <vt:lpstr>PowerPointova prezentacija</vt:lpstr>
      <vt:lpstr>U vijestima: HTV, NOVA-tv, Izjave za medije: GLAS SLAVONIJE, RADIO NAŠICE…</vt:lpstr>
      <vt:lpstr>   Integracija učenika dsc i volontera    švk “otvoreno srce”,  uspješna!</vt:lpstr>
      <vt:lpstr> Bossovi - grad, škola, bolnica, struka</vt:lpstr>
      <vt:lpstr>permanentno su nas Pratili : Radio našice, 88,7 mh.   hvala! Integrirali smo preko 500 učenika  i sugrađana lokalane zajednice</vt:lpstr>
      <vt:lpstr>dsc pula  -  ŠVK OTVORENO SRCE </vt:lpstr>
      <vt:lpstr>Uz edukacije o volontiranju i osobama s posebnim potrebama djelujemo na pet područja</vt:lpstr>
      <vt:lpstr>PowerPointova prezentacija</vt:lpstr>
      <vt:lpstr>  Školski Volonterski Klub                      “otvoreno srce” , 170 učenika,   spremni za  integracijski volonterski kamp    u down syndrom centar -  pula, 2014.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INTEGRACIJSKI VOLONTERSKI KAMP “PROGRAM DOWN 21 PLUS”</dc:title>
  <dc:creator>Cvijetović</dc:creator>
  <cp:lastModifiedBy>Profesor</cp:lastModifiedBy>
  <cp:revision>40</cp:revision>
  <dcterms:created xsi:type="dcterms:W3CDTF">2014-04-20T17:38:40Z</dcterms:created>
  <dcterms:modified xsi:type="dcterms:W3CDTF">2014-04-15T07:40:49Z</dcterms:modified>
</cp:coreProperties>
</file>