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CABA7A-BEFF-43C6-BBB2-24B1527620DF}" type="datetimeFigureOut">
              <a:rPr lang="hr-HR"/>
              <a:t>19.11.2014.</a:t>
            </a:fld>
            <a:endParaRPr lang="sr-Latn-RS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sr-Latn-R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F2F62-5879-4312-BC3A-711A572BB2E9}" type="slidenum">
              <a:rPr lang="hr-HR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578357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F2F62-5879-4312-BC3A-711A572BB2E9}" type="slidenum">
              <a:rPr lang="hr-HR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17222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F2F62-5879-4312-BC3A-711A572BB2E9}" type="slidenum">
              <a:rPr lang="hr-HR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29746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F2F62-5879-4312-BC3A-711A572BB2E9}" type="slidenum">
              <a:rPr lang="hr-HR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39639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F2F62-5879-4312-BC3A-711A572BB2E9}" type="slidenum">
              <a:rPr lang="hr-HR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601547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F2F62-5879-4312-BC3A-711A572BB2E9}" type="slidenum">
              <a:rPr lang="hr-HR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50385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dirty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7558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dirty="0"/>
              <a:t>Kliknite ikonu da biste dodali  sliku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dirty="0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79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dirty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466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dirty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dirty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7725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dirty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9225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 dirty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dirty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30514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 dirty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dirty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4362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2608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028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371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dirty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439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572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16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029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dirty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842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dirty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dirty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96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46CE7D5-CF57-46EF-B807-FDD0502418D4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2279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hr.wikipedia.org/wiki/Drugi_svjetski_rat" TargetMode="External"/><Relationship Id="rId3" Type="http://schemas.openxmlformats.org/officeDocument/2006/relationships/hyperlink" Target="http://hr.wikipedia.org/wiki/Fantastika" TargetMode="External"/><Relationship Id="rId7" Type="http://schemas.openxmlformats.org/officeDocument/2006/relationships/hyperlink" Target="http://hr.wikipedia.org/wiki/Hobit_(knjiga)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r.wikipedia.org/wiki/J._R._R._Tolkien" TargetMode="External"/><Relationship Id="rId5" Type="http://schemas.openxmlformats.org/officeDocument/2006/relationships/hyperlink" Target="http://hr.wikipedia.org/wiki/Engleska" TargetMode="External"/><Relationship Id="rId4" Type="http://schemas.openxmlformats.org/officeDocument/2006/relationships/hyperlink" Target="http://hr.wikipedia.org/wiki/Roman" TargetMode="External"/><Relationship Id="rId9" Type="http://schemas.openxmlformats.org/officeDocument/2006/relationships/hyperlink" Target="http://hr.wikipedia.org/wiki/Gospodar_prstenova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hr.wikipedia.org/wiki/Aragorn" TargetMode="External"/><Relationship Id="rId3" Type="http://schemas.openxmlformats.org/officeDocument/2006/relationships/hyperlink" Target="http://hr.wikipedia.org/wiki/Frodo_Baggins" TargetMode="External"/><Relationship Id="rId7" Type="http://schemas.openxmlformats.org/officeDocument/2006/relationships/hyperlink" Target="http://hr.wikipedia.org/wiki/Gandal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r.wikipedia.org/wiki/Peregrin_Took" TargetMode="External"/><Relationship Id="rId11" Type="http://schemas.openxmlformats.org/officeDocument/2006/relationships/hyperlink" Target="http://hr.wikipedia.org/wiki/Gimli" TargetMode="External"/><Relationship Id="rId5" Type="http://schemas.openxmlformats.org/officeDocument/2006/relationships/hyperlink" Target="http://hr.wikipedia.org/wiki/Meriadoc_Brandybuck" TargetMode="External"/><Relationship Id="rId10" Type="http://schemas.openxmlformats.org/officeDocument/2006/relationships/hyperlink" Target="http://hr.wikipedia.org/wiki/Legolas" TargetMode="External"/><Relationship Id="rId4" Type="http://schemas.openxmlformats.org/officeDocument/2006/relationships/hyperlink" Target="http://hr.wikipedia.org/wiki/Sam_Gamgee" TargetMode="External"/><Relationship Id="rId9" Type="http://schemas.openxmlformats.org/officeDocument/2006/relationships/hyperlink" Target="http://hr.wikipedia.org/wiki/Boromir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9776" y="-666580"/>
            <a:ext cx="8676222" cy="3200400"/>
          </a:xfrm>
        </p:spPr>
        <p:txBody>
          <a:bodyPr/>
          <a:lstStyle/>
          <a:p>
            <a:r>
              <a:rPr lang="en-US" sz="7200" b="1" i="1">
                <a:solidFill>
                  <a:srgbClr val="FF0000"/>
                </a:solidFill>
              </a:rPr>
              <a:t>Gospodar prstenova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129" y="3176062"/>
            <a:ext cx="8676222" cy="190500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Slika 3" descr="lot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3338" y="3936805"/>
            <a:ext cx="4527550" cy="2900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74165" y="316091"/>
            <a:ext cx="9905998" cy="1905000"/>
          </a:xfrm>
        </p:spPr>
        <p:txBody>
          <a:bodyPr/>
          <a:lstStyle/>
          <a:p>
            <a:r>
              <a:rPr lang="sr-Latn-RS" sz="7200" b="1" i="1">
                <a:solidFill>
                  <a:srgbClr val="FF0000"/>
                </a:solidFill>
              </a:rPr>
              <a:t>O filmu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88771" y="2652562"/>
            <a:ext cx="9905998" cy="3124201"/>
          </a:xfrm>
        </p:spPr>
        <p:txBody>
          <a:bodyPr/>
          <a:lstStyle/>
          <a:p>
            <a:r>
              <a:rPr lang="sr-Latn-RS" b="1" i="1">
                <a:solidFill>
                  <a:srgbClr val="000000"/>
                </a:solidFill>
                <a:latin typeface="Century Gothic" charset="0"/>
              </a:rPr>
              <a:t>Gospodar prstenova</a:t>
            </a:r>
            <a:r>
              <a:rPr lang="sr-Latn-RS">
                <a:solidFill>
                  <a:srgbClr val="000000"/>
                </a:solidFill>
                <a:latin typeface="Century Gothic" charset="0"/>
              </a:rPr>
              <a:t> epski je </a:t>
            </a:r>
            <a:r>
              <a:rPr lang="sr-Latn-RS">
                <a:solidFill>
                  <a:srgbClr val="000000"/>
                </a:solidFill>
                <a:latin typeface="Century Gothic" charset="0"/>
                <a:hlinkClick r:id="rId3"/>
              </a:rPr>
              <a:t>fantastični</a:t>
            </a:r>
            <a:r>
              <a:rPr lang="sr-Latn-RS">
                <a:solidFill>
                  <a:srgbClr val="000000"/>
                </a:solidFill>
                <a:latin typeface="Century Gothic" charset="0"/>
              </a:rPr>
              <a:t> </a:t>
            </a:r>
            <a:r>
              <a:rPr lang="sr-Latn-RS">
                <a:solidFill>
                  <a:srgbClr val="000000"/>
                </a:solidFill>
                <a:latin typeface="Century Gothic" charset="0"/>
                <a:hlinkClick r:id="rId4"/>
              </a:rPr>
              <a:t>roman</a:t>
            </a:r>
            <a:r>
              <a:rPr lang="sr-Latn-RS">
                <a:solidFill>
                  <a:srgbClr val="000000"/>
                </a:solidFill>
                <a:latin typeface="Century Gothic" charset="0"/>
              </a:rPr>
              <a:t> kojeg je napisao </a:t>
            </a:r>
            <a:r>
              <a:rPr lang="sr-Latn-RS">
                <a:solidFill>
                  <a:srgbClr val="000000"/>
                </a:solidFill>
                <a:latin typeface="Century Gothic" charset="0"/>
                <a:hlinkClick r:id="rId5"/>
              </a:rPr>
              <a:t>engleski</a:t>
            </a:r>
            <a:r>
              <a:rPr lang="sr-Latn-RS">
                <a:solidFill>
                  <a:srgbClr val="000000"/>
                </a:solidFill>
                <a:latin typeface="Century Gothic" charset="0"/>
              </a:rPr>
              <a:t> akademik i filolog </a:t>
            </a:r>
            <a:r>
              <a:rPr lang="sr-Latn-RS">
                <a:solidFill>
                  <a:srgbClr val="000000"/>
                </a:solidFill>
                <a:latin typeface="Century Gothic" charset="0"/>
                <a:hlinkClick r:id="rId6"/>
              </a:rPr>
              <a:t>J. R. R. Tolkien</a:t>
            </a:r>
            <a:r>
              <a:rPr lang="sr-Latn-RS">
                <a:solidFill>
                  <a:srgbClr val="000000"/>
                </a:solidFill>
                <a:latin typeface="Century Gothic" charset="0"/>
              </a:rPr>
              <a:t>. Priča je započeta kao nastavak Tolkienovog ranijeg djela, </a:t>
            </a:r>
            <a:r>
              <a:rPr lang="sr-Latn-RS">
                <a:solidFill>
                  <a:srgbClr val="000000"/>
                </a:solidFill>
                <a:latin typeface="Century Gothic" charset="0"/>
                <a:hlinkClick r:id="rId7"/>
              </a:rPr>
              <a:t>Hobita</a:t>
            </a:r>
            <a:r>
              <a:rPr lang="sr-Latn-RS">
                <a:solidFill>
                  <a:srgbClr val="000000"/>
                </a:solidFill>
                <a:latin typeface="Century Gothic" charset="0"/>
              </a:rPr>
              <a:t>, ali se razvila u mnogo veću i kompleksniju priču. Pisana je u fazama između 1937. i 1949. godine, a velik je njezin dio nastao tijekom </a:t>
            </a:r>
            <a:r>
              <a:rPr lang="sr-Latn-RS">
                <a:solidFill>
                  <a:srgbClr val="000000"/>
                </a:solidFill>
                <a:latin typeface="Century Gothic" charset="0"/>
                <a:hlinkClick r:id="rId8"/>
              </a:rPr>
              <a:t>Drugog svjetskog rata</a:t>
            </a:r>
            <a:r>
              <a:rPr lang="sr-Latn-RS">
                <a:solidFill>
                  <a:srgbClr val="000000"/>
                </a:solidFill>
                <a:latin typeface="Century Gothic" charset="0"/>
              </a:rPr>
              <a:t>.</a:t>
            </a:r>
            <a:r>
              <a:rPr lang="sr-Latn-RS">
                <a:solidFill>
                  <a:srgbClr val="000000"/>
                </a:solidFill>
                <a:latin typeface="Century Gothic" charset="0"/>
                <a:hlinkClick r:id="rId9"/>
              </a:rPr>
              <a:t>[2]</a:t>
            </a:r>
            <a:r>
              <a:rPr lang="sr-Latn-RS">
                <a:solidFill>
                  <a:srgbClr val="000000"/>
                </a:solidFill>
                <a:latin typeface="Century Gothic" charset="0"/>
              </a:rPr>
              <a:t> Iako je planirano objavljivanje romana u jednom svesku, on je objavljen u tri sveska 1954. i 1955. te je i kasnije obično tako bio objavljivan. Od prvog je obljavljivanja tiskan mnogo puta i preveden na velik broj jezika, i postao je jedno on najpopularnijih i najutjecajnijih djela književnosti 20. stoljeća.</a:t>
            </a:r>
          </a:p>
        </p:txBody>
      </p:sp>
    </p:spTree>
    <p:extLst>
      <p:ext uri="{BB962C8B-B14F-4D97-AF65-F5344CB8AC3E}">
        <p14:creationId xmlns:p14="http://schemas.microsoft.com/office/powerpoint/2010/main" val="3230598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41808" y="809532"/>
            <a:ext cx="8534400" cy="1507067"/>
          </a:xfrm>
        </p:spPr>
        <p:txBody>
          <a:bodyPr/>
          <a:lstStyle/>
          <a:p>
            <a:r>
              <a:rPr lang="sr-Latn-RS" sz="7200" b="1" i="1">
                <a:solidFill>
                  <a:srgbClr val="FF0000"/>
                </a:solidFill>
              </a:rPr>
              <a:t>Glavni likovi</a:t>
            </a:r>
            <a:r>
              <a:rPr lang="sr-Latn-RS" sz="7200" b="1" i="1"/>
              <a:t> :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78495" y="2256767"/>
            <a:ext cx="8534400" cy="3615267"/>
          </a:xfrm>
        </p:spPr>
        <p:txBody>
          <a:bodyPr>
            <a:normAutofit/>
          </a:bodyPr>
          <a:lstStyle/>
          <a:p>
            <a:r>
              <a:rPr lang="sr-Latn-RS">
                <a:solidFill>
                  <a:srgbClr val="00B050"/>
                </a:solidFill>
                <a:latin typeface="Century Gothic" charset="0"/>
              </a:rPr>
              <a:t>  </a:t>
            </a:r>
            <a:r>
              <a:rPr lang="sr-Latn-RS" sz="4000">
                <a:solidFill>
                  <a:srgbClr val="92D050"/>
                </a:solidFill>
                <a:latin typeface="Century Gothic" charset="0"/>
                <a:hlinkClick r:id="rId3"/>
              </a:rPr>
              <a:t>Frodo Baggins</a:t>
            </a:r>
            <a:r>
              <a:rPr lang="sr-Latn-RS" sz="4000">
                <a:solidFill>
                  <a:srgbClr val="92D050"/>
                </a:solidFill>
                <a:latin typeface="Century Gothic" charset="0"/>
              </a:rPr>
              <a:t> • </a:t>
            </a:r>
            <a:r>
              <a:rPr lang="sr-Latn-RS" sz="4000">
                <a:solidFill>
                  <a:srgbClr val="00B050"/>
                </a:solidFill>
                <a:latin typeface="Century Gothic" charset="0"/>
                <a:hlinkClick r:id="rId4"/>
              </a:rPr>
              <a:t>Sam Gamgee</a:t>
            </a:r>
            <a:r>
              <a:rPr lang="sr-Latn-RS" sz="4000">
                <a:solidFill>
                  <a:srgbClr val="00B050"/>
                </a:solidFill>
                <a:latin typeface="Century Gothic" charset="0"/>
              </a:rPr>
              <a:t> </a:t>
            </a:r>
            <a:r>
              <a:rPr lang="sr-Latn-RS" sz="4000">
                <a:solidFill>
                  <a:srgbClr val="92D050"/>
                </a:solidFill>
                <a:latin typeface="Century Gothic" charset="0"/>
              </a:rPr>
              <a:t>• </a:t>
            </a:r>
            <a:r>
              <a:rPr lang="sr-Latn-RS" sz="4000">
                <a:solidFill>
                  <a:srgbClr val="92D050"/>
                </a:solidFill>
                <a:latin typeface="Century Gothic" charset="0"/>
                <a:hlinkClick r:id="rId5"/>
              </a:rPr>
              <a:t>Meriadoc Brandybuck</a:t>
            </a:r>
            <a:r>
              <a:rPr lang="sr-Latn-RS" sz="4000">
                <a:solidFill>
                  <a:srgbClr val="92D050"/>
                </a:solidFill>
                <a:latin typeface="Century Gothic" charset="0"/>
              </a:rPr>
              <a:t> • </a:t>
            </a:r>
            <a:r>
              <a:rPr lang="sr-Latn-RS" sz="4000">
                <a:solidFill>
                  <a:srgbClr val="92D050"/>
                </a:solidFill>
                <a:latin typeface="Century Gothic" charset="0"/>
                <a:hlinkClick r:id="rId6"/>
              </a:rPr>
              <a:t>Peregrin Took</a:t>
            </a:r>
            <a:r>
              <a:rPr lang="sr-Latn-RS" sz="4000">
                <a:solidFill>
                  <a:srgbClr val="92D050"/>
                </a:solidFill>
                <a:latin typeface="Century Gothic" charset="0"/>
              </a:rPr>
              <a:t> • </a:t>
            </a:r>
            <a:r>
              <a:rPr lang="sr-Latn-RS" sz="4000">
                <a:solidFill>
                  <a:srgbClr val="92D050"/>
                </a:solidFill>
                <a:latin typeface="Century Gothic" charset="0"/>
                <a:hlinkClick r:id="rId7"/>
              </a:rPr>
              <a:t>Gandalf</a:t>
            </a:r>
            <a:r>
              <a:rPr lang="sr-Latn-RS" sz="4000">
                <a:solidFill>
                  <a:srgbClr val="92D050"/>
                </a:solidFill>
                <a:latin typeface="Century Gothic" charset="0"/>
              </a:rPr>
              <a:t> • </a:t>
            </a:r>
            <a:r>
              <a:rPr lang="sr-Latn-RS" sz="4000">
                <a:solidFill>
                  <a:srgbClr val="92D050"/>
                </a:solidFill>
                <a:latin typeface="Century Gothic" charset="0"/>
                <a:hlinkClick r:id="rId8"/>
              </a:rPr>
              <a:t>Aragorn</a:t>
            </a:r>
            <a:r>
              <a:rPr lang="sr-Latn-RS" sz="4000">
                <a:solidFill>
                  <a:srgbClr val="92D050"/>
                </a:solidFill>
                <a:latin typeface="Century Gothic" charset="0"/>
              </a:rPr>
              <a:t> • </a:t>
            </a:r>
            <a:r>
              <a:rPr lang="sr-Latn-RS" sz="4000">
                <a:solidFill>
                  <a:srgbClr val="92D050"/>
                </a:solidFill>
                <a:latin typeface="Century Gothic" charset="0"/>
                <a:hlinkClick r:id="rId9"/>
              </a:rPr>
              <a:t>Boromir</a:t>
            </a:r>
            <a:r>
              <a:rPr lang="sr-Latn-RS" sz="4000">
                <a:solidFill>
                  <a:srgbClr val="92D050"/>
                </a:solidFill>
                <a:latin typeface="Century Gothic" charset="0"/>
              </a:rPr>
              <a:t> • </a:t>
            </a:r>
            <a:r>
              <a:rPr lang="sr-Latn-RS" sz="4000">
                <a:solidFill>
                  <a:srgbClr val="92D050"/>
                </a:solidFill>
                <a:latin typeface="Century Gothic" charset="0"/>
                <a:hlinkClick r:id="rId10"/>
              </a:rPr>
              <a:t>Legolas</a:t>
            </a:r>
            <a:r>
              <a:rPr lang="sr-Latn-RS" sz="4000">
                <a:solidFill>
                  <a:srgbClr val="92D050"/>
                </a:solidFill>
                <a:latin typeface="Century Gothic" charset="0"/>
              </a:rPr>
              <a:t> • </a:t>
            </a:r>
            <a:r>
              <a:rPr lang="sr-Latn-RS" sz="4000">
                <a:solidFill>
                  <a:srgbClr val="92D050"/>
                </a:solidFill>
                <a:latin typeface="Century Gothic" charset="0"/>
                <a:hlinkClick r:id="rId11"/>
              </a:rPr>
              <a:t>Gimli</a:t>
            </a:r>
          </a:p>
        </p:txBody>
      </p:sp>
    </p:spTree>
    <p:extLst>
      <p:ext uri="{BB962C8B-B14F-4D97-AF65-F5344CB8AC3E}">
        <p14:creationId xmlns:p14="http://schemas.microsoft.com/office/powerpoint/2010/main" val="3560650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1007" y="661945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sr-Latn-RS" sz="6000" b="1" i="1">
                <a:solidFill>
                  <a:srgbClr val="FF0000"/>
                </a:solidFill>
              </a:rPr>
              <a:t>3 dijela gospodara prstenova: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13188" y="3176660"/>
            <a:ext cx="8534400" cy="3615267"/>
          </a:xfrm>
        </p:spPr>
        <p:txBody>
          <a:bodyPr/>
          <a:lstStyle/>
          <a:p>
            <a:r>
              <a:rPr lang="sr-Latn-RS" sz="4000">
                <a:solidFill>
                  <a:srgbClr val="000000"/>
                </a:solidFill>
              </a:rPr>
              <a:t>Prstenova Druzina</a:t>
            </a:r>
          </a:p>
          <a:p>
            <a:r>
              <a:rPr lang="sr-Latn-RS" sz="4000">
                <a:solidFill>
                  <a:srgbClr val="000000"/>
                </a:solidFill>
              </a:rPr>
              <a:t>Dvije kule</a:t>
            </a:r>
          </a:p>
          <a:p>
            <a:r>
              <a:rPr lang="sr-Latn-RS" sz="4000">
                <a:solidFill>
                  <a:srgbClr val="000000"/>
                </a:solidFill>
              </a:rPr>
              <a:t>Povratak kralja</a:t>
            </a:r>
          </a:p>
        </p:txBody>
      </p:sp>
    </p:spTree>
    <p:extLst>
      <p:ext uri="{BB962C8B-B14F-4D97-AF65-F5344CB8AC3E}">
        <p14:creationId xmlns:p14="http://schemas.microsoft.com/office/powerpoint/2010/main" val="2963269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90193" y="559389"/>
            <a:ext cx="8534400" cy="1507067"/>
          </a:xfrm>
        </p:spPr>
        <p:txBody>
          <a:bodyPr/>
          <a:lstStyle/>
          <a:p>
            <a:r>
              <a:rPr lang="sr-Latn-RS" sz="7200" b="1" i="1">
                <a:solidFill>
                  <a:srgbClr val="FF0000"/>
                </a:solidFill>
              </a:rPr>
              <a:t>Kraj</a:t>
            </a:r>
          </a:p>
        </p:txBody>
      </p:sp>
      <p:pic>
        <p:nvPicPr>
          <p:cNvPr id="4" name="Rezervirano mjesto sadržaja 3" descr="gospodar-prstenova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409883" y="2561463"/>
            <a:ext cx="7189996" cy="3390900"/>
          </a:xfrm>
        </p:spPr>
      </p:pic>
    </p:spTree>
    <p:extLst>
      <p:ext uri="{BB962C8B-B14F-4D97-AF65-F5344CB8AC3E}">
        <p14:creationId xmlns:p14="http://schemas.microsoft.com/office/powerpoint/2010/main" val="2186356072"/>
      </p:ext>
    </p:extLst>
  </p:cSld>
  <p:clrMapOvr>
    <a:masterClrMapping/>
  </p:clrMapOvr>
</p:sld>
</file>

<file path=ppt/theme/theme1.xml><?xml version="1.0" encoding="utf-8"?>
<a:theme xmlns:a="http://schemas.openxmlformats.org/drawingml/2006/main" name="Isječak">
  <a:themeElements>
    <a:clrScheme name="Isječak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Isječa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sječa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0</Words>
  <Application>Microsoft Office PowerPoint</Application>
  <PresentationFormat>Široki zaslon</PresentationFormat>
  <Paragraphs>0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6" baseType="lpstr">
      <vt:lpstr>Isječak</vt:lpstr>
      <vt:lpstr>Gospodar prstenova</vt:lpstr>
      <vt:lpstr>O filmu</vt:lpstr>
      <vt:lpstr>Glavni likovi :</vt:lpstr>
      <vt:lpstr>3 dijela gospodara prstenova:</vt:lpstr>
      <vt:lpstr>Kraj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4</cp:revision>
  <dcterms:created xsi:type="dcterms:W3CDTF">2013-07-15T20:26:40Z</dcterms:created>
  <dcterms:modified xsi:type="dcterms:W3CDTF">2014-11-19T19:59:33Z</dcterms:modified>
</cp:coreProperties>
</file>