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22339B1-7D4E-49AC-A9D5-E069E034CB2A}" type="datetimeFigureOut">
              <a:rPr lang="sr-Latn-CS"/>
              <a:pPr>
                <a:defRPr/>
              </a:pPr>
              <a:t>30.10.2015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hr-HR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2388006-F46B-4F4B-977E-9D429D880897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508061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4B983-9D4A-4AD4-978C-1D2D7435AC8A}" type="datetimeFigureOut">
              <a:rPr lang="sr-Latn-CS"/>
              <a:pPr>
                <a:defRPr/>
              </a:pPr>
              <a:t>30.10.2015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B5673-D95E-4402-8053-E66F6B18A7F4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44698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61721-D082-4FC8-BD04-7A3745CAAD2F}" type="datetimeFigureOut">
              <a:rPr lang="sr-Latn-CS"/>
              <a:pPr>
                <a:defRPr/>
              </a:pPr>
              <a:t>30.10.2015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95A82E-844B-4238-8E26-8FDE8C05FA3C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61828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07722-448B-420E-8B3D-DD84FC9767ED}" type="datetimeFigureOut">
              <a:rPr lang="sr-Latn-CS"/>
              <a:pPr>
                <a:defRPr/>
              </a:pPr>
              <a:t>30.10.2015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F30C9-077F-45DE-8B78-303D02EDF525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53337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1D657-69DE-49CB-83B2-2757C8CCB9E0}" type="datetimeFigureOut">
              <a:rPr lang="sr-Latn-CS"/>
              <a:pPr>
                <a:defRPr/>
              </a:pPr>
              <a:t>30.10.2015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F69FB-E4B6-488A-B8D1-EDB9D84BA5C6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12398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A2EE4-F218-488E-9B20-D9F4B2712480}" type="datetimeFigureOut">
              <a:rPr lang="sr-Latn-CS"/>
              <a:pPr>
                <a:defRPr/>
              </a:pPr>
              <a:t>30.10.2015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D3543-7CAE-4913-B436-9DCD257471B0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11503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BCEF6D-2E5D-45CD-AEDC-3FEC77C7D445}" type="datetimeFigureOut">
              <a:rPr lang="sr-Latn-CS"/>
              <a:pPr>
                <a:defRPr/>
              </a:pPr>
              <a:t>30.10.2015</a:t>
            </a:fld>
            <a:endParaRPr lang="hr-H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5153F-E1CE-4A2D-9254-D9F1B6879ED6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87120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84C510-62A5-456E-B418-2B87F8C56B44}" type="datetimeFigureOut">
              <a:rPr lang="sr-Latn-CS"/>
              <a:pPr>
                <a:defRPr/>
              </a:pPr>
              <a:t>30.10.2015</a:t>
            </a:fld>
            <a:endParaRPr lang="hr-H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7716F-0135-4858-A23D-C18D7283F2DE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32899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9F6D2-7138-49D6-8A28-47CFE3A9F21C}" type="datetimeFigureOut">
              <a:rPr lang="sr-Latn-CS"/>
              <a:pPr>
                <a:defRPr/>
              </a:pPr>
              <a:t>30.10.2015</a:t>
            </a:fld>
            <a:endParaRPr lang="hr-H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12B8F-CFA5-4375-956C-861A4CF6D513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55712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19A9-8FD3-4D04-8B01-D4AB77D6D441}" type="datetimeFigureOut">
              <a:rPr lang="sr-Latn-CS"/>
              <a:pPr>
                <a:defRPr/>
              </a:pPr>
              <a:t>30.10.2015</a:t>
            </a:fld>
            <a:endParaRPr lang="hr-H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EAAB61-F11F-4BFC-9E16-E75AE0D1B57C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55113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FC92C4-2A08-4CD4-8F06-C4570590A877}" type="datetimeFigureOut">
              <a:rPr lang="sr-Latn-CS"/>
              <a:pPr>
                <a:defRPr/>
              </a:pPr>
              <a:t>30.10.2015</a:t>
            </a:fld>
            <a:endParaRPr lang="hr-H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CDCBCE-0558-4C1C-ACEE-3DFE0AD3A963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34436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E8EF7-6AEA-45DB-81D9-5DD2895C8909}" type="datetimeFigureOut">
              <a:rPr lang="sr-Latn-CS"/>
              <a:pPr>
                <a:defRPr/>
              </a:pPr>
              <a:t>30.10.2015</a:t>
            </a:fld>
            <a:endParaRPr lang="hr-H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3ED57-587F-4758-87C6-39CA8B3D2236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09253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 smtClean="0"/>
              <a:t>Click to edit Master title style</a:t>
            </a:r>
            <a:endParaRPr lang="hr-HR" altLang="sr-Latn-R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 smtClean="0"/>
              <a:t>Click to edit Master text styles</a:t>
            </a:r>
          </a:p>
          <a:p>
            <a:pPr lvl="1"/>
            <a:r>
              <a:rPr lang="en-US" altLang="sr-Latn-RS" smtClean="0"/>
              <a:t>Second level</a:t>
            </a:r>
          </a:p>
          <a:p>
            <a:pPr lvl="2"/>
            <a:r>
              <a:rPr lang="en-US" altLang="sr-Latn-RS" smtClean="0"/>
              <a:t>Third level</a:t>
            </a:r>
          </a:p>
          <a:p>
            <a:pPr lvl="3"/>
            <a:r>
              <a:rPr lang="en-US" altLang="sr-Latn-RS" smtClean="0"/>
              <a:t>Fourth level</a:t>
            </a:r>
          </a:p>
          <a:p>
            <a:pPr lvl="4"/>
            <a:r>
              <a:rPr lang="en-US" altLang="sr-Latn-RS" smtClean="0"/>
              <a:t>Fifth level</a:t>
            </a:r>
            <a:endParaRPr lang="hr-HR" altLang="sr-Latn-R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9649BE3-3921-463C-ADD0-FD9510F1EB00}" type="datetimeFigureOut">
              <a:rPr lang="sr-Latn-CS"/>
              <a:pPr>
                <a:defRPr/>
              </a:pPr>
              <a:t>30.10.2015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4632DA9-972C-4ED2-8AD5-76D6D8D95372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g04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" y="428604"/>
            <a:ext cx="8572500" cy="607223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</p:pic>
      <p:sp>
        <p:nvSpPr>
          <p:cNvPr id="2051" name="TextBox 4"/>
          <p:cNvSpPr txBox="1">
            <a:spLocks noChangeArrowheads="1"/>
          </p:cNvSpPr>
          <p:nvPr/>
        </p:nvSpPr>
        <p:spPr bwMode="auto">
          <a:xfrm>
            <a:off x="0" y="1285875"/>
            <a:ext cx="8929688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hr-HR" altLang="sr-Latn-RS" sz="15000" b="1">
                <a:latin typeface="Rockwell Extra Bold" pitchFamily="18" charset="0"/>
              </a:rPr>
              <a:t>Svi sveti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8"/>
          <p:cNvSpPr>
            <a:spLocks noGrp="1"/>
          </p:cNvSpPr>
          <p:nvPr>
            <p:ph idx="1"/>
          </p:nvPr>
        </p:nvSpPr>
        <p:spPr>
          <a:xfrm>
            <a:off x="428625" y="428625"/>
            <a:ext cx="8258175" cy="5697538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hr-HR" altLang="sr-Latn-RS" sz="2400" smtClean="0">
                <a:latin typeface="Aharoni" pitchFamily="2" charset="-79"/>
                <a:cs typeface="Aharoni" pitchFamily="2" charset="-79"/>
              </a:rPr>
              <a:t>Svi Sveti</a:t>
            </a:r>
            <a:r>
              <a:rPr lang="hr-HR" altLang="sr-Latn-RS" sz="240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hr-HR" altLang="sr-Latn-RS" sz="2400" b="1" smtClean="0">
                <a:latin typeface="Arabic Typesetting" pitchFamily="66" charset="-78"/>
                <a:cs typeface="Arabic Typesetting" pitchFamily="66" charset="-78"/>
              </a:rPr>
              <a:t>(također </a:t>
            </a:r>
            <a:r>
              <a:rPr lang="hr-HR" altLang="sr-Latn-RS" sz="2400" smtClean="0">
                <a:latin typeface="Aharoni" pitchFamily="2" charset="-79"/>
                <a:cs typeface="Aharoni" pitchFamily="2" charset="-79"/>
              </a:rPr>
              <a:t>Sesvete,Sisveti </a:t>
            </a:r>
            <a:r>
              <a:rPr lang="hr-HR" altLang="sr-Latn-RS" sz="2400" b="1" smtClean="0">
                <a:latin typeface="Arabic Typesetting" pitchFamily="66" charset="-78"/>
                <a:cs typeface="Arabic Typesetting" pitchFamily="66" charset="-78"/>
              </a:rPr>
              <a:t>ili</a:t>
            </a:r>
            <a:r>
              <a:rPr lang="hr-HR" altLang="sr-Latn-RS" sz="240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hr-HR" altLang="sr-Latn-RS" sz="2400" smtClean="0">
                <a:latin typeface="Aharoni" pitchFamily="2" charset="-79"/>
                <a:cs typeface="Aharoni" pitchFamily="2" charset="-79"/>
              </a:rPr>
              <a:t>Sisvete</a:t>
            </a:r>
            <a:r>
              <a:rPr lang="hr-HR" altLang="sr-Latn-RS" sz="2400" b="1" smtClean="0">
                <a:latin typeface="Aharoni" pitchFamily="2" charset="-79"/>
                <a:cs typeface="Aharoni" pitchFamily="2" charset="-79"/>
              </a:rPr>
              <a:t>;</a:t>
            </a:r>
            <a:r>
              <a:rPr lang="hr-HR" altLang="sr-Latn-RS" sz="2400" b="1" smtClean="0">
                <a:latin typeface="Arabic Typesetting" pitchFamily="66" charset="-78"/>
                <a:cs typeface="Arabic Typesetting" pitchFamily="66" charset="-78"/>
              </a:rPr>
              <a:t>lat.Sollemnitas Omnium Sanctorum) svetkovina je u Rimokatoličkoj crkvi,a njome se slave svi sveci,kako oni koji su kanonizirani,tako i oni koji to još nisu.</a:t>
            </a:r>
          </a:p>
          <a:p>
            <a:pPr>
              <a:buFont typeface="Arial" charset="0"/>
              <a:buNone/>
            </a:pPr>
            <a:r>
              <a:rPr lang="hr-HR" altLang="sr-Latn-RS" sz="2400" b="1" smtClean="0">
                <a:latin typeface="Arabic Typesetting" pitchFamily="66" charset="-78"/>
                <a:cs typeface="Arabic Typesetting" pitchFamily="66" charset="-78"/>
              </a:rPr>
              <a:t>1.Studenoga,u pravoslavnim crkvama ovaj se blagdan slavi prve nedjelje po Duhovima,te označuje završetak uskrsnoga dijela liturgijske godine.</a:t>
            </a:r>
          </a:p>
          <a:p>
            <a:pPr>
              <a:buFont typeface="Arial" charset="0"/>
              <a:buNone/>
            </a:pPr>
            <a:endParaRPr lang="hr-HR" altLang="sr-Latn-RS" b="1" smtClean="0">
              <a:latin typeface="Arabic Typesetting" pitchFamily="66" charset="-78"/>
              <a:cs typeface="Arabic Typesetting" pitchFamily="66" charset="-78"/>
            </a:endParaRPr>
          </a:p>
          <a:p>
            <a:pPr>
              <a:buFont typeface="Arial" charset="0"/>
              <a:buNone/>
            </a:pPr>
            <a:endParaRPr lang="hr-HR" altLang="sr-Latn-RS" b="1" smtClean="0">
              <a:latin typeface="Arabic Typesetting" pitchFamily="66" charset="-78"/>
              <a:cs typeface="Arabic Typesetting" pitchFamily="66" charset="-78"/>
            </a:endParaRPr>
          </a:p>
          <a:p>
            <a:pPr>
              <a:buFont typeface="Arial" charset="0"/>
              <a:buNone/>
            </a:pPr>
            <a:endParaRPr lang="hr-HR" altLang="sr-Latn-RS" b="1" smtClean="0">
              <a:latin typeface="Arabic Typesetting" pitchFamily="66" charset="-78"/>
              <a:cs typeface="Arabic Typesetting" pitchFamily="66" charset="-78"/>
            </a:endParaRPr>
          </a:p>
          <a:p>
            <a:pPr>
              <a:buFont typeface="Arial" charset="0"/>
              <a:buNone/>
            </a:pPr>
            <a:endParaRPr lang="hr-HR" altLang="sr-Latn-RS" b="1" smtClean="0">
              <a:latin typeface="Arabic Typesetting" pitchFamily="66" charset="-78"/>
              <a:cs typeface="Arabic Typesetting" pitchFamily="66" charset="-78"/>
            </a:endParaRPr>
          </a:p>
          <a:p>
            <a:pPr>
              <a:buFont typeface="Arial" charset="0"/>
              <a:buNone/>
            </a:pPr>
            <a:r>
              <a:rPr lang="hr-HR" altLang="sr-Latn-RS" b="1" smtClean="0">
                <a:latin typeface="Arabic Typesetting" pitchFamily="66" charset="-78"/>
                <a:cs typeface="Arabic Typesetting" pitchFamily="66" charset="-78"/>
              </a:rPr>
              <a:t> </a:t>
            </a:r>
          </a:p>
          <a:p>
            <a:pPr>
              <a:buFont typeface="Arial" charset="0"/>
              <a:buNone/>
            </a:pPr>
            <a:r>
              <a:rPr lang="hr-HR" altLang="sr-Latn-RS" b="1" smtClean="0">
                <a:latin typeface="Arabic Typesetting" pitchFamily="66" charset="-78"/>
                <a:cs typeface="Arabic Typesetting" pitchFamily="66" charset="-78"/>
              </a:rPr>
              <a:t>                      </a:t>
            </a:r>
            <a:r>
              <a:rPr lang="hr-HR" altLang="sr-Latn-RS" sz="2400" b="1" smtClean="0">
                <a:latin typeface="Arabic Typesetting" pitchFamily="66" charset="-78"/>
                <a:cs typeface="Arabic Typesetting" pitchFamily="66" charset="-78"/>
              </a:rPr>
              <a:t>Fra Angelico-Svi Sveti,15.stoljeće</a:t>
            </a:r>
            <a:endParaRPr lang="hr-HR" altLang="sr-Latn-RS" sz="2400" smtClean="0">
              <a:latin typeface="Arabic Typesetting" pitchFamily="66" charset="-78"/>
              <a:cs typeface="Arabic Typesetting" pitchFamily="66" charset="-78"/>
            </a:endParaRPr>
          </a:p>
        </p:txBody>
      </p:sp>
      <p:pic>
        <p:nvPicPr>
          <p:cNvPr id="10" name="Picture 9" descr="All-Saint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0232" y="2643182"/>
            <a:ext cx="3930418" cy="2643206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3" descr="01fce8d1-5c0a-4d83-b30a-f4aa0b28460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571480"/>
            <a:ext cx="4143404" cy="2574089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</p:pic>
      <p:pic>
        <p:nvPicPr>
          <p:cNvPr id="10" name="Picture 9" descr="svi_sveti_cx_m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44" y="3214686"/>
            <a:ext cx="4333877" cy="285752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</p:pic>
      <p:pic>
        <p:nvPicPr>
          <p:cNvPr id="11" name="Picture 10" descr="svi sveti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57166"/>
            <a:ext cx="4429156" cy="5572164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svisveti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500042"/>
            <a:ext cx="9125300" cy="5786478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</p:pic>
      <p:sp>
        <p:nvSpPr>
          <p:cNvPr id="7" name="Rectangle 6"/>
          <p:cNvSpPr/>
          <p:nvPr/>
        </p:nvSpPr>
        <p:spPr>
          <a:xfrm>
            <a:off x="214313" y="642938"/>
            <a:ext cx="8643937" cy="580866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750" b="1" dirty="0">
                <a:solidFill>
                  <a:srgbClr val="0070C0"/>
                </a:solidFill>
                <a:latin typeface="Arabic Typesetting" pitchFamily="66" charset="-78"/>
                <a:cs typeface="Arabic Typesetting" pitchFamily="66" charset="-78"/>
              </a:rPr>
              <a:t>Povijest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750" b="1" dirty="0">
                <a:solidFill>
                  <a:schemeClr val="bg2"/>
                </a:solidFill>
                <a:latin typeface="Arabic Typesetting" pitchFamily="66" charset="-78"/>
                <a:cs typeface="Arabic Typesetting" pitchFamily="66" charset="-78"/>
              </a:rPr>
              <a:t>Spomen mučenika,zajednički različitim crkvama,počeo se slaviti od 4.stoljeća.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750" b="1" dirty="0">
                <a:solidFill>
                  <a:schemeClr val="bg2"/>
                </a:solidFill>
                <a:latin typeface="Arabic Typesetting" pitchFamily="66" charset="-78"/>
                <a:cs typeface="Arabic Typesetting" pitchFamily="66" charset="-78"/>
              </a:rPr>
              <a:t>Prvi tragovi općeg slavlja Svih svetih zabilježeni su najprije u Antiohiji i to upravo u nedjelju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750" b="1" dirty="0">
                <a:solidFill>
                  <a:schemeClr val="bg2"/>
                </a:solidFill>
                <a:latin typeface="Arabic Typesetting" pitchFamily="66" charset="-78"/>
                <a:cs typeface="Arabic Typesetting" pitchFamily="66" charset="-78"/>
              </a:rPr>
              <a:t>nakon Duhova.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750" b="1" dirty="0">
                <a:solidFill>
                  <a:schemeClr val="bg2"/>
                </a:solidFill>
                <a:latin typeface="Arabic Typesetting" pitchFamily="66" charset="-78"/>
                <a:cs typeface="Arabic Typesetting" pitchFamily="66" charset="-78"/>
              </a:rPr>
              <a:t>Ovaj običaj naveden je i u 74.homiliji svetog Ivana Zlatoustog  (407.) te se do danas zadržao u istočnim pravoslavnim crkvama.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750" b="1" dirty="0">
                <a:solidFill>
                  <a:schemeClr val="bg2"/>
                </a:solidFill>
                <a:latin typeface="Arabic Typesetting" pitchFamily="66" charset="-78"/>
                <a:cs typeface="Arabic Typesetting" pitchFamily="66" charset="-78"/>
              </a:rPr>
              <a:t>Papa Grgur III (731.-741.) premjestio je ovaj blagdan na 1.Studenoga kako bi se poklopio s drevnim keltskim blagdanom {Samhain}koji je označavao Novu godinu.Na taj je način odgovorio na zahtjeve irskih monaha.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750" b="1" dirty="0">
                <a:solidFill>
                  <a:schemeClr val="bg2"/>
                </a:solidFill>
                <a:latin typeface="Arabic Typesetting" pitchFamily="66" charset="-78"/>
                <a:cs typeface="Arabic Typesetting" pitchFamily="66" charset="-78"/>
              </a:rPr>
              <a:t>Papa je stoga izabrao 1.Studenog  kao datum godišnjice posvete jedne kapele u bazilici sv.Petra relikvijama {svetih apostola i svih svetih,mučenika i ispovjednika,i svih savršenih pravednika koji počivaju u miru po čitavome svijetu.}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groblj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285728"/>
            <a:ext cx="4643470" cy="3125413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</p:pic>
      <p:pic>
        <p:nvPicPr>
          <p:cNvPr id="6" name="Picture 5" descr="1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0628" y="357166"/>
            <a:ext cx="3905277" cy="3000396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</p:pic>
      <p:pic>
        <p:nvPicPr>
          <p:cNvPr id="7" name="Picture 6" descr="08e796a99f4ab949fc6401ca10d2e6d0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100" y="3500438"/>
            <a:ext cx="6357982" cy="3107095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2014-11-29_29_studeni_svi_sveti_franjevacko_reda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313" y="216099"/>
            <a:ext cx="8472487" cy="6354365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</p:pic>
      <p:sp>
        <p:nvSpPr>
          <p:cNvPr id="7171" name="Rectangle 7"/>
          <p:cNvSpPr>
            <a:spLocks noChangeArrowheads="1"/>
          </p:cNvSpPr>
          <p:nvPr/>
        </p:nvSpPr>
        <p:spPr bwMode="auto">
          <a:xfrm>
            <a:off x="428625" y="428625"/>
            <a:ext cx="7858125" cy="601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hr-HR" altLang="sr-Latn-RS" sz="3500" b="1">
                <a:solidFill>
                  <a:srgbClr val="0070C0"/>
                </a:solidFill>
                <a:latin typeface="Arabic Typesetting" pitchFamily="66" charset="-78"/>
                <a:cs typeface="Arabic Typesetting" pitchFamily="66" charset="-78"/>
              </a:rPr>
              <a:t>Danas</a:t>
            </a:r>
          </a:p>
          <a:p>
            <a:r>
              <a:rPr lang="hr-HR" altLang="sr-Latn-RS" sz="3500" b="1">
                <a:latin typeface="Arabic Typesetting" pitchFamily="66" charset="-78"/>
                <a:cs typeface="Arabic Typesetting" pitchFamily="66" charset="-78"/>
              </a:rPr>
              <a:t>U kalendaru Katoličke crkve Svi sveti označeni su kao svetkovina,a ujedno su i naredni dani u Republici Hrvatskoj.</a:t>
            </a:r>
          </a:p>
          <a:p>
            <a:r>
              <a:rPr lang="hr-HR" altLang="sr-Latn-RS" sz="3500" b="1">
                <a:latin typeface="Arabic Typesetting" pitchFamily="66" charset="-78"/>
                <a:cs typeface="Arabic Typesetting" pitchFamily="66" charset="-78"/>
              </a:rPr>
              <a:t>Među narodom obično se ovaj blagdan povezuje s obilaskom groblja i uređivanjem grobova pa tako i spomenom na mrtve.Ipak,u Crkvi se Spomen svih vjernih mrtvih ili Dušni dan obilježava dan kasnije,2.Studenoga.</a:t>
            </a:r>
          </a:p>
          <a:p>
            <a:r>
              <a:rPr lang="hr-HR" altLang="sr-Latn-RS" sz="3500" b="1">
                <a:latin typeface="Arabic Typesetting" pitchFamily="66" charset="-78"/>
                <a:cs typeface="Arabic Typesetting" pitchFamily="66" charset="-78"/>
              </a:rPr>
              <a:t>Osim u Katoličkoj crkvi,ovaj se blagdan obilježava i u Engleskoj crkvi,kao i u mnogim evangeličkim crkvama,premda je ondje primio različite oblike,ovisno o dotičnoj Crkvi.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ur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730443">
            <a:off x="482791" y="653671"/>
            <a:ext cx="3846506" cy="263496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9" name="Picture 8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963259">
            <a:off x="4264740" y="3111423"/>
            <a:ext cx="4331464" cy="303849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256</Words>
  <Application>Microsoft Office PowerPoint</Application>
  <PresentationFormat>Prikaz na zaslonu (4:3)</PresentationFormat>
  <Paragraphs>20</Paragraphs>
  <Slides>7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7</vt:i4>
      </vt:variant>
    </vt:vector>
  </HeadingPairs>
  <TitlesOfParts>
    <vt:vector size="13" baseType="lpstr">
      <vt:lpstr>Calibri</vt:lpstr>
      <vt:lpstr>Arial</vt:lpstr>
      <vt:lpstr>Rockwell Extra Bold</vt:lpstr>
      <vt:lpstr>Aharoni</vt:lpstr>
      <vt:lpstr>Arabic Typesetting</vt:lpstr>
      <vt:lpstr>Office Theme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Strojarstvo</cp:lastModifiedBy>
  <cp:revision>6</cp:revision>
  <dcterms:created xsi:type="dcterms:W3CDTF">2015-10-21T17:11:19Z</dcterms:created>
  <dcterms:modified xsi:type="dcterms:W3CDTF">2015-10-30T12:41:08Z</dcterms:modified>
</cp:coreProperties>
</file>