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45AF-CB6F-4FC2-B9FC-25157C171006}" type="datetimeFigureOut">
              <a:rPr lang="hr-HR" smtClean="0"/>
              <a:pPr/>
              <a:t>29.3.2017.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BD8E-0342-41D4-B0FE-40FA3BDBB58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198620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45AF-CB6F-4FC2-B9FC-25157C171006}" type="datetimeFigureOut">
              <a:rPr lang="hr-HR" smtClean="0"/>
              <a:pPr/>
              <a:t>29.3.2017.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BD8E-0342-41D4-B0FE-40FA3BDBB58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111944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45AF-CB6F-4FC2-B9FC-25157C171006}" type="datetimeFigureOut">
              <a:rPr lang="hr-HR" smtClean="0"/>
              <a:pPr/>
              <a:t>29.3.2017.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BD8E-0342-41D4-B0FE-40FA3BDBB58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6178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45AF-CB6F-4FC2-B9FC-25157C171006}" type="datetimeFigureOut">
              <a:rPr lang="hr-HR" smtClean="0"/>
              <a:pPr/>
              <a:t>29.3.2017.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BD8E-0342-41D4-B0FE-40FA3BDBB58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40594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45AF-CB6F-4FC2-B9FC-25157C171006}" type="datetimeFigureOut">
              <a:rPr lang="hr-HR" smtClean="0"/>
              <a:pPr/>
              <a:t>29.3.2017.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BD8E-0342-41D4-B0FE-40FA3BDBB58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07366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45AF-CB6F-4FC2-B9FC-25157C171006}" type="datetimeFigureOut">
              <a:rPr lang="hr-HR" smtClean="0"/>
              <a:pPr/>
              <a:t>29.3.2017.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BD8E-0342-41D4-B0FE-40FA3BDBB58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90487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45AF-CB6F-4FC2-B9FC-25157C171006}" type="datetimeFigureOut">
              <a:rPr lang="hr-HR" smtClean="0"/>
              <a:pPr/>
              <a:t>29.3.2017.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BD8E-0342-41D4-B0FE-40FA3BDBB58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893224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45AF-CB6F-4FC2-B9FC-25157C171006}" type="datetimeFigureOut">
              <a:rPr lang="hr-HR" smtClean="0"/>
              <a:pPr/>
              <a:t>29.3.2017.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BD8E-0342-41D4-B0FE-40FA3BDBB58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54315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45AF-CB6F-4FC2-B9FC-25157C171006}" type="datetimeFigureOut">
              <a:rPr lang="hr-HR" smtClean="0"/>
              <a:pPr/>
              <a:t>29.3.2017.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BD8E-0342-41D4-B0FE-40FA3BDBB58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32104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45AF-CB6F-4FC2-B9FC-25157C171006}" type="datetimeFigureOut">
              <a:rPr lang="hr-HR" smtClean="0"/>
              <a:pPr/>
              <a:t>29.3.2017.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BD8E-0342-41D4-B0FE-40FA3BDBB58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407747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45AF-CB6F-4FC2-B9FC-25157C171006}" type="datetimeFigureOut">
              <a:rPr lang="hr-HR" smtClean="0"/>
              <a:pPr/>
              <a:t>29.3.2017.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BD8E-0342-41D4-B0FE-40FA3BDBB58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29819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145AF-CB6F-4FC2-B9FC-25157C171006}" type="datetimeFigureOut">
              <a:rPr lang="hr-HR" smtClean="0"/>
              <a:pPr/>
              <a:t>29.3.2017.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4BD8E-0342-41D4-B0FE-40FA3BDBB58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30871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risnik\Desktop\img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1" y="1"/>
            <a:ext cx="742417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42966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orisnik\Desktop\Dva desetljeća u službi lovstva i zaštite prirode\img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6048673" cy="47421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Korisnik\Desktop\Dva desetljeća u službi lovstva i zaštite prirode\img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673" y="1134056"/>
            <a:ext cx="3080304" cy="1862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Korisnik\Desktop\Dva desetljeća u službi lovstva i zaštite prirode\img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663" y="3429000"/>
            <a:ext cx="3086337" cy="27809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33601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Briga o divljači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err="1" smtClean="0"/>
              <a:t>Prihrana</a:t>
            </a:r>
            <a:r>
              <a:rPr lang="hr-HR" dirty="0" smtClean="0"/>
              <a:t> i prehrana divljači</a:t>
            </a:r>
          </a:p>
          <a:p>
            <a:r>
              <a:rPr lang="hr-HR" dirty="0" smtClean="0"/>
              <a:t>Izgradnja i održavanje pojilišta</a:t>
            </a:r>
          </a:p>
          <a:p>
            <a:r>
              <a:rPr lang="hr-HR" dirty="0" smtClean="0"/>
              <a:t>Izgradnja remiza</a:t>
            </a:r>
          </a:p>
          <a:p>
            <a:r>
              <a:rPr lang="hr-HR" dirty="0" smtClean="0"/>
              <a:t>Izgradnja i održavanje solišta</a:t>
            </a:r>
          </a:p>
          <a:p>
            <a:r>
              <a:rPr lang="hr-HR" dirty="0" smtClean="0"/>
              <a:t>Razvijena lovočuvarska služba</a:t>
            </a:r>
          </a:p>
          <a:p>
            <a:r>
              <a:rPr lang="hr-HR" dirty="0" smtClean="0"/>
              <a:t>Kontrola zdravlja divljači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1486974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orisnik\Desktop\Dva desetljeća u službi lovstva i zaštite prirode\img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" y="22745"/>
            <a:ext cx="4999037" cy="36315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Korisnik\Desktop\Dva desetljeća u službi lovstva i zaštite prirode\img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745"/>
            <a:ext cx="3446442" cy="3654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Korisnik\Desktop\Dva desetljeća u službi lovstva i zaštite prirode\img9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70139"/>
            <a:ext cx="3499451" cy="32026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Korisnik\Desktop\Dva desetljeća u službi lovstva i zaštite prirode\img9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" y="3654291"/>
            <a:ext cx="4999037" cy="3121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43073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orisnik\Desktop\Dva desetljeća u službi lovstva i zaštite prirode\img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6" y="-30468"/>
            <a:ext cx="4668080" cy="4032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Korisnik\Desktop\Dva desetljeća u službi lovstva i zaštite prirode\img0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596" y="0"/>
            <a:ext cx="4468817" cy="4032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Korisnik\Desktop\Dva desetljeća u službi lovstva i zaštite prirode\img0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32448"/>
            <a:ext cx="5256584" cy="2796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92306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Edukacija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r-HR" dirty="0" smtClean="0"/>
              <a:t>Obrazovanju i stručnom uzdizanju lovaca Savez je od prvog dana posvećivao izuzetnu pozornost.</a:t>
            </a:r>
          </a:p>
          <a:p>
            <a:r>
              <a:rPr lang="hr-HR" dirty="0" smtClean="0"/>
              <a:t>Prvi seminari i lovački ispiti održani su krajem 1994. odmah po ustanovljenju Saveza.</a:t>
            </a:r>
          </a:p>
          <a:p>
            <a:r>
              <a:rPr lang="hr-HR" dirty="0" smtClean="0"/>
              <a:t>Na seminarima polaznici stječu znanje iz nekoliko područja; pravni propisi iz lovstva, prirodoslovlje i bolesti divljači, gospodarenje lovištem, lovna kinologija, lovačko oružje i balistika, osnove ekologije i zaštita prirode.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212205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orisnik\Desktop\Lovstvo2\Edukacija\Edukacij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72001" cy="3429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Korisnik\Desktop\Lovstvo2\Edukacija\Edukacija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19" y="-1957"/>
            <a:ext cx="4574611" cy="3430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Korisnik\Desktop\Lovstvo\Lovstvo literatura o divljači\LOVAC\Lovstvo\Dodjela diploma mladim lovcima u Ronjgima 2012\Dodjela diploma3 2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303" y="3429001"/>
            <a:ext cx="4534167" cy="3400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9186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err="1" smtClean="0"/>
              <a:t>Trofejistika</a:t>
            </a:r>
            <a:r>
              <a:rPr lang="hr-HR" sz="3600" dirty="0" smtClean="0"/>
              <a:t>, ocjenjivanje trofeja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Od 1996. u organizaciji Saveza provode se seminari i ispiti za ocjenjivače lovačkih trofeja i seminari za lovočuvare</a:t>
            </a:r>
          </a:p>
          <a:p>
            <a:r>
              <a:rPr lang="hr-HR" dirty="0" smtClean="0"/>
              <a:t>Na seminarima se koriste mnogobrojni primjerci </a:t>
            </a:r>
            <a:r>
              <a:rPr lang="hr-HR" dirty="0" err="1" smtClean="0"/>
              <a:t>rogovlja</a:t>
            </a:r>
            <a:r>
              <a:rPr lang="hr-HR" dirty="0" smtClean="0"/>
              <a:t> jelena, srnjaka, muflona, divojarca kao i kljove vepra, uz nezaobilazna krzna medvjeda, vuka, risa.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3661807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orisnik\Desktop\Lovstvo\Lovstvo literatura o divljači\LOVAC\Lovstvo\Ocijenjivanje trofeja LD kamenjarka kukuljanovo 26.10.2012\ocjena trofeja Kamenjarka9 26.10.2012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781" y="3427605"/>
            <a:ext cx="4406105" cy="34303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Korisnik\Desktop\Lovstvo\Lovstvo literatura o divljači\LOVAC\Lovstvo\Seminar za ocjenjivače trofeja 06.04.2012\Seminar za ocjenjivače trofeja4 06.04.2012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34830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Korisnik\Desktop\Lovstvo\Lovstvo literatura o divljači\LOVAC\Lovstvo\Seminar za ocjenjivače trofeja 06.04.2012\Seminar za ocjenjivače trofeja8 06.04.2012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297"/>
            <a:ext cx="4528329" cy="34677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Korisnik\Desktop\Lovstvo\Lovstvo literatura o divljači\LOVAC\Lovstvo\Seminar za ocjenjivače trofeja 06.04.2012\Seminar za ocjenjivače trofeja5 06.04.2012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66" y="3483006"/>
            <a:ext cx="2969159" cy="33749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39649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Kinologija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/>
              <a:t>Posebna pažnja u Savezu posvećuje se kinologiji.</a:t>
            </a:r>
          </a:p>
          <a:p>
            <a:r>
              <a:rPr lang="hr-HR" dirty="0" smtClean="0"/>
              <a:t>Svako lovačko društvo ima lovačke pse koji su položili zahtjevne ispite (krvni trag, ispit pasa goniča na divlju svinju u </a:t>
            </a:r>
            <a:r>
              <a:rPr lang="hr-HR" dirty="0" err="1" smtClean="0"/>
              <a:t>gateru</a:t>
            </a:r>
            <a:r>
              <a:rPr lang="hr-HR" dirty="0" smtClean="0"/>
              <a:t>, ispiti za pse jamare, ispit urođenih osobina).</a:t>
            </a:r>
          </a:p>
          <a:p>
            <a:r>
              <a:rPr lang="hr-HR" dirty="0" smtClean="0"/>
              <a:t>Organiziraju se brojne kinološke izložbe kao i natjecanja.</a:t>
            </a:r>
          </a:p>
          <a:p>
            <a:r>
              <a:rPr lang="hr-HR" dirty="0" err="1" smtClean="0"/>
              <a:t>Pasminski</a:t>
            </a:r>
            <a:r>
              <a:rPr lang="hr-HR" dirty="0" smtClean="0"/>
              <a:t> sastav (istarski gonič, bosanski gonič, češki </a:t>
            </a:r>
            <a:r>
              <a:rPr lang="hr-HR" dirty="0" err="1" smtClean="0"/>
              <a:t>kopov</a:t>
            </a:r>
            <a:r>
              <a:rPr lang="hr-HR" dirty="0" smtClean="0"/>
              <a:t>, njemački kratkodlaki ptičar, engleski poenter, bavarski krvosljednik, posavski gonič, brak jazavčar i dr.)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378762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orisnik\Desktop\Dva desetljeća u službi lovstva i zaštite prirode\img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355976" cy="3303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Korisnik\Desktop\Dva desetljeća u službi lovstva i zaštite prirode\img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05" y="-1"/>
            <a:ext cx="4505795" cy="3303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Korisnik\Desktop\Dva desetljeća u službi lovstva i zaštite prirode\img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29000"/>
            <a:ext cx="4830763" cy="3409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6902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Osnutak Saveza</a:t>
            </a:r>
            <a:br>
              <a:rPr lang="hr-HR" sz="2800" dirty="0" smtClean="0"/>
            </a:br>
            <a:endParaRPr lang="hr-HR" sz="2800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Osnivačka skupština Lovačkog saveza Primorsko-goranske županije održana je u hotelu Admiral u Opatiji 29.listopada 1994. </a:t>
            </a:r>
          </a:p>
          <a:p>
            <a:r>
              <a:rPr lang="hr-HR" sz="2000" dirty="0" smtClean="0"/>
              <a:t>Objedinjen je rad 28 lovačkih društava i udruga sa približno 3.600 lovaca.</a:t>
            </a:r>
          </a:p>
          <a:p>
            <a:r>
              <a:rPr lang="hr-HR" sz="2000" dirty="0" smtClean="0"/>
              <a:t>U ono vrijeme to je bio jedan od najvećih lovačkih saveza u Republici Hrvatskoj.</a:t>
            </a:r>
            <a:endParaRPr lang="hr-HR" sz="2000" dirty="0"/>
          </a:p>
        </p:txBody>
      </p:sp>
      <p:pic>
        <p:nvPicPr>
          <p:cNvPr id="2050" name="Picture 2" descr="C:\Users\Korisnik\Desktop\Dva desetljeća u službi lovstva i zaštite prirode\img9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907171"/>
            <a:ext cx="5111750" cy="4584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79523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Streljaštvo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268760"/>
            <a:ext cx="8435280" cy="4853136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Usporedo sa osnivanjem Saveza prišlo se osnivanju Streljačkog kluba „Kvarner”. </a:t>
            </a:r>
          </a:p>
          <a:p>
            <a:r>
              <a:rPr lang="hr-HR" dirty="0" smtClean="0"/>
              <a:t>U </a:t>
            </a:r>
            <a:r>
              <a:rPr lang="hr-HR" dirty="0" err="1" smtClean="0"/>
              <a:t>Kukuljanovu</a:t>
            </a:r>
            <a:r>
              <a:rPr lang="hr-HR" dirty="0" smtClean="0"/>
              <a:t> pored Rijeke izgrađeno je moderno strjelište sa petnaest katapulta i nužnom infrastrukturom.</a:t>
            </a:r>
          </a:p>
          <a:p>
            <a:r>
              <a:rPr lang="hr-HR" dirty="0" smtClean="0"/>
              <a:t>1995. organizirano je drugo po redu prvenstvo LS PGŽ u gađanju letećih meta u disciplini Trap.</a:t>
            </a:r>
          </a:p>
          <a:p>
            <a:r>
              <a:rPr lang="hr-HR" dirty="0" smtClean="0"/>
              <a:t>Od tada svake godine se organizira nekoliko domaćih i međunarodnih natjecanja u lovačkim disciplinama trap i </a:t>
            </a:r>
            <a:r>
              <a:rPr lang="hr-HR" dirty="0" err="1" smtClean="0"/>
              <a:t>parkur</a:t>
            </a:r>
            <a:r>
              <a:rPr lang="hr-HR" dirty="0" smtClean="0"/>
              <a:t>.</a:t>
            </a:r>
          </a:p>
          <a:p>
            <a:r>
              <a:rPr lang="hr-HR" dirty="0" smtClean="0"/>
              <a:t>Danas svako LD teži da ima svoje strjelište gdje lovci provjeravaju svoje oružje prije sezone lova.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3232463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Korisnik\Desktop\Dva desetljeća u službi lovstva i zaštite prirode\img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6977"/>
            <a:ext cx="4427984" cy="29926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Korisnik\Desktop\Dva desetljeća u službi lovstva i zaštite prirode\img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45024"/>
            <a:ext cx="6238270" cy="28156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Korisnik\Desktop\Dva desetljeća u službi lovstva i zaštite prirode\img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380" y="356977"/>
            <a:ext cx="4830763" cy="30781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9831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Smotre i izložbe lovačkih trofeja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Kod naših lovaca još od pamtivijeka gaji se kult lovačkog trofeja</a:t>
            </a:r>
          </a:p>
          <a:p>
            <a:r>
              <a:rPr lang="hr-HR" sz="2800" dirty="0" smtClean="0"/>
              <a:t>Do sada je održano pet regionalnih lovačkih izložbi, a pojedine trofeje izlagane su i na međunarodnim i svjetskim manifestacijama.</a:t>
            </a:r>
          </a:p>
          <a:p>
            <a:r>
              <a:rPr lang="hr-HR" sz="2800" dirty="0" smtClean="0"/>
              <a:t>Do danas je osvojeno ukupno 331 zlatna, 349 srebrnih i 645 brončanih odličja prema međunarodnim CIC-ovim mjerilima.</a:t>
            </a:r>
          </a:p>
          <a:p>
            <a:r>
              <a:rPr lang="hr-HR" sz="2800" dirty="0" smtClean="0"/>
              <a:t>Zadnja peta Lovačka izložba održana je u Novom Vinodolskom 2007.</a:t>
            </a:r>
          </a:p>
          <a:p>
            <a:r>
              <a:rPr lang="hr-HR" sz="2800" dirty="0" smtClean="0"/>
              <a:t>Svaku izložbu prate bogato opremljeni katalozi sa mnogobrojnim podacima i slikama izloženih trofeja.</a:t>
            </a:r>
            <a:endParaRPr lang="hr-HR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va desetljeća u službi lovstva i zaštite prirode\img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702583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309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020925"/>
            <a:ext cx="4429125" cy="383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Izdavaštvo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U organizaciji Saveza pokrenuto je izdavanje vlastitog glasila – “Glas lovca” (izašla samo 2 broja)</a:t>
            </a:r>
          </a:p>
          <a:p>
            <a:r>
              <a:rPr lang="hr-HR" dirty="0" smtClean="0"/>
              <a:t>Štampane se mnogobrojne brošure, spomenice i monografije lovačkih društava, velike i male monografije divljači, katalozi lovačkih izložbi, male popularne monografije posvećene krupnim predatorima - medvjed, vuk ris.</a:t>
            </a:r>
            <a:endParaRPr lang="hr-H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ibor\Desktop\Literatura LS PG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796392"/>
            <a:ext cx="5587544" cy="54186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2997969" cy="1174452"/>
          </a:xfrm>
        </p:spPr>
        <p:txBody>
          <a:bodyPr/>
          <a:lstStyle/>
          <a:p>
            <a:r>
              <a:rPr lang="hr-HR" dirty="0" smtClean="0"/>
              <a:t>Prostorije Saveza</a:t>
            </a:r>
            <a:br>
              <a:rPr lang="hr-HR" dirty="0" smtClean="0"/>
            </a:b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r-HR" sz="2400" dirty="0" smtClean="0"/>
              <a:t>Prostorije Saveza nalaze se u ulici Franje Račkog 1. u Rijeci.</a:t>
            </a:r>
            <a:endParaRPr lang="hr-HR" sz="2400" dirty="0"/>
          </a:p>
        </p:txBody>
      </p:sp>
      <p:pic>
        <p:nvPicPr>
          <p:cNvPr id="3074" name="Picture 2" descr="C:\Users\Korisnik\Desktop\Dva desetljeća u službi lovstva i zaštite prirode\img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21" y="7034"/>
            <a:ext cx="4710579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orisnik\Desktop\Dva desetljeća u službi lovstva i zaštite prirode\img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69674"/>
            <a:ext cx="6336704" cy="36883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62171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Lovačka društva</a:t>
            </a:r>
            <a:endParaRPr lang="hr-HR" sz="28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 obzirom na reljefna obilježja PG Županije lovačka društva su podijeljena na:</a:t>
            </a:r>
          </a:p>
          <a:p>
            <a:r>
              <a:rPr lang="hr-HR" dirty="0" smtClean="0"/>
              <a:t>- goranska lovačka društva i lovišta</a:t>
            </a:r>
          </a:p>
          <a:p>
            <a:r>
              <a:rPr lang="hr-HR" dirty="0" smtClean="0"/>
              <a:t>- primorska lovačka društva i lovišta</a:t>
            </a:r>
          </a:p>
          <a:p>
            <a:r>
              <a:rPr lang="hr-HR" dirty="0" smtClean="0"/>
              <a:t>- otočna lovačka društva i lovišta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79883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Karte lovačkih društava</a:t>
            </a:r>
            <a:endParaRPr lang="hr-HR" sz="3600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       Goranska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 smtClean="0"/>
              <a:t>           Primorska</a:t>
            </a:r>
            <a:endParaRPr lang="hr-HR" dirty="0"/>
          </a:p>
        </p:txBody>
      </p:sp>
      <p:pic>
        <p:nvPicPr>
          <p:cNvPr id="4098" name="Picture 2" descr="C:\Users\Korisnik\Desktop\Dva desetljeća u službi lovstva i zaštite prirode\img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4252648" cy="295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orisnik\Desktop\Dva desetljeća u službi lovstva i zaštite prirode\img00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92896"/>
            <a:ext cx="4327930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81379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 smtClean="0"/>
              <a:t>Otočna</a:t>
            </a:r>
            <a:endParaRPr lang="hr-HR" sz="2400" dirty="0"/>
          </a:p>
        </p:txBody>
      </p:sp>
      <p:pic>
        <p:nvPicPr>
          <p:cNvPr id="5122" name="Picture 2" descr="C:\Users\Korisnik\Desktop\Dva desetljeća u službi lovstva i zaštite prirode\img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96752"/>
            <a:ext cx="3754377" cy="53295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13984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Divljač u lovištima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 smtClean="0"/>
              <a:t>Jelenska </a:t>
            </a:r>
            <a:r>
              <a:rPr lang="hr-HR" dirty="0" smtClean="0"/>
              <a:t>divljač (jelen običan i jelen lopatar)</a:t>
            </a:r>
            <a:endParaRPr lang="hr-HR" dirty="0" smtClean="0"/>
          </a:p>
          <a:p>
            <a:r>
              <a:rPr lang="hr-HR" dirty="0" smtClean="0"/>
              <a:t>Srneća divljač</a:t>
            </a:r>
          </a:p>
          <a:p>
            <a:r>
              <a:rPr lang="hr-HR" dirty="0" smtClean="0"/>
              <a:t>Crna divljač (divlja svinja)</a:t>
            </a:r>
          </a:p>
          <a:p>
            <a:r>
              <a:rPr lang="hr-HR" dirty="0" smtClean="0"/>
              <a:t>Zaštićena divljač (medvjed, vuk, ris, divlja mačka)</a:t>
            </a:r>
          </a:p>
          <a:p>
            <a:r>
              <a:rPr lang="hr-HR" dirty="0" smtClean="0"/>
              <a:t>Muflon, divokoza, jazavac,</a:t>
            </a:r>
          </a:p>
          <a:p>
            <a:r>
              <a:rPr lang="hr-HR" dirty="0" smtClean="0"/>
              <a:t>Predatori (lisica, čagalj, </a:t>
            </a:r>
            <a:r>
              <a:rPr lang="hr-HR" dirty="0" smtClean="0"/>
              <a:t>kune)</a:t>
            </a:r>
            <a:endParaRPr lang="hr-HR" dirty="0" smtClean="0"/>
          </a:p>
          <a:p>
            <a:r>
              <a:rPr lang="hr-HR" dirty="0" smtClean="0"/>
              <a:t>Sitna krznena divljač (zec, divlji kunić)</a:t>
            </a:r>
          </a:p>
          <a:p>
            <a:r>
              <a:rPr lang="hr-HR" dirty="0" smtClean="0"/>
              <a:t>Sitna pernata divljač (kamenjarka, </a:t>
            </a:r>
            <a:r>
              <a:rPr lang="hr-HR" dirty="0" smtClean="0"/>
              <a:t>šljuke, divlji golub, </a:t>
            </a:r>
            <a:r>
              <a:rPr lang="hr-HR" dirty="0" err="1" smtClean="0"/>
              <a:t>golub</a:t>
            </a:r>
            <a:r>
              <a:rPr lang="hr-HR" dirty="0" smtClean="0"/>
              <a:t> </a:t>
            </a:r>
            <a:r>
              <a:rPr lang="hr-HR" dirty="0" err="1" smtClean="0"/>
              <a:t>pečinar</a:t>
            </a:r>
            <a:r>
              <a:rPr lang="hr-HR" dirty="0" smtClean="0"/>
              <a:t>)</a:t>
            </a:r>
          </a:p>
          <a:p>
            <a:r>
              <a:rPr lang="hr-HR" dirty="0" smtClean="0"/>
              <a:t>Vrane (čavke, svraka, šojka, siva vrana)</a:t>
            </a:r>
          </a:p>
          <a:p>
            <a:r>
              <a:rPr lang="hr-HR" dirty="0" smtClean="0">
                <a:solidFill>
                  <a:srgbClr val="FF0000"/>
                </a:solidFill>
              </a:rPr>
              <a:t>Grabljivice</a:t>
            </a:r>
            <a:r>
              <a:rPr lang="hr-HR" dirty="0" smtClean="0"/>
              <a:t> (sokolovi, jastrebovi, škanjci, sove) i strvinari (bjeloglavi sup) </a:t>
            </a:r>
            <a:r>
              <a:rPr lang="hr-HR" u="sng" dirty="0" smtClean="0"/>
              <a:t>napomena: Zakonom zaštićene vrste</a:t>
            </a:r>
            <a:endParaRPr lang="hr-HR" u="sng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3801629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orisnik\Desktop\Dva desetljeća u službi lovstva i zaštite prirode\img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14" y="14482"/>
            <a:ext cx="4827069" cy="3535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orisnik\Desktop\Dva desetljeća u službi lovstva i zaštite prirode\img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601" y="1259281"/>
            <a:ext cx="3829551" cy="4581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orisnik\Desktop\Dva desetljeća u službi lovstva i zaštite prirode\img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48560"/>
            <a:ext cx="4410731" cy="3109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26142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orisnik\Desktop\Dva desetljeća u službi lovstva i zaštite prirode\img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189"/>
            <a:ext cx="5292080" cy="36468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orisnik\Desktop\Dva desetljeća u službi lovstva i zaštite prirode\img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62" y="85189"/>
            <a:ext cx="3862792" cy="57920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Korisnik\Desktop\Dva desetljeća u službi lovstva i zaštite prirode\img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" y="3692383"/>
            <a:ext cx="6080376" cy="3126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292469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639</Words>
  <Application>Microsoft Office PowerPoint</Application>
  <PresentationFormat>Prikaz na zaslonu (4:3)</PresentationFormat>
  <Paragraphs>60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26" baseType="lpstr">
      <vt:lpstr>Tema sustava Office</vt:lpstr>
      <vt:lpstr>Slajd 1</vt:lpstr>
      <vt:lpstr>Osnutak Saveza </vt:lpstr>
      <vt:lpstr>Prostorije Saveza </vt:lpstr>
      <vt:lpstr>Lovačka društva</vt:lpstr>
      <vt:lpstr>Karte lovačkih društava</vt:lpstr>
      <vt:lpstr>Otočna</vt:lpstr>
      <vt:lpstr>Divljač u lovištima</vt:lpstr>
      <vt:lpstr>Slajd 8</vt:lpstr>
      <vt:lpstr>Slajd 9</vt:lpstr>
      <vt:lpstr>Slajd 10</vt:lpstr>
      <vt:lpstr>Briga o divljači</vt:lpstr>
      <vt:lpstr>Slajd 12</vt:lpstr>
      <vt:lpstr>Slajd 13</vt:lpstr>
      <vt:lpstr>Edukacija</vt:lpstr>
      <vt:lpstr>Slajd 15</vt:lpstr>
      <vt:lpstr>Trofejistika, ocjenjivanje trofeja</vt:lpstr>
      <vt:lpstr>Slajd 17</vt:lpstr>
      <vt:lpstr>Kinologija</vt:lpstr>
      <vt:lpstr>Slajd 19</vt:lpstr>
      <vt:lpstr>Streljaštvo</vt:lpstr>
      <vt:lpstr>Slajd 21</vt:lpstr>
      <vt:lpstr>Smotre i izložbe lovačkih trofeja</vt:lpstr>
      <vt:lpstr>Slajd 23</vt:lpstr>
      <vt:lpstr>Izdavaštvo</vt:lpstr>
      <vt:lpstr>Slajd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Tibor</dc:creator>
  <cp:lastModifiedBy>Tibor</cp:lastModifiedBy>
  <cp:revision>16</cp:revision>
  <dcterms:created xsi:type="dcterms:W3CDTF">2017-03-28T20:05:45Z</dcterms:created>
  <dcterms:modified xsi:type="dcterms:W3CDTF">2017-03-29T12:03:30Z</dcterms:modified>
</cp:coreProperties>
</file>