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32"/>
  </p:notesMasterIdLst>
  <p:sldIdLst>
    <p:sldId id="311" r:id="rId6"/>
    <p:sldId id="257" r:id="rId7"/>
    <p:sldId id="258" r:id="rId8"/>
    <p:sldId id="284" r:id="rId9"/>
    <p:sldId id="260" r:id="rId10"/>
    <p:sldId id="312" r:id="rId11"/>
    <p:sldId id="313" r:id="rId12"/>
    <p:sldId id="315" r:id="rId13"/>
    <p:sldId id="261" r:id="rId14"/>
    <p:sldId id="316" r:id="rId15"/>
    <p:sldId id="262" r:id="rId16"/>
    <p:sldId id="263" r:id="rId17"/>
    <p:sldId id="265" r:id="rId18"/>
    <p:sldId id="266" r:id="rId19"/>
    <p:sldId id="308" r:id="rId20"/>
    <p:sldId id="300" r:id="rId21"/>
    <p:sldId id="301" r:id="rId22"/>
    <p:sldId id="302" r:id="rId23"/>
    <p:sldId id="303" r:id="rId24"/>
    <p:sldId id="305" r:id="rId25"/>
    <p:sldId id="267" r:id="rId26"/>
    <p:sldId id="307" r:id="rId27"/>
    <p:sldId id="277" r:id="rId28"/>
    <p:sldId id="282" r:id="rId29"/>
    <p:sldId id="309" r:id="rId30"/>
    <p:sldId id="317" r:id="rId3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928F81-712A-4F2D-9381-D5D733F1CD2E}" v="8" dt="2019-03-13T12:59:31.6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9" autoAdjust="0"/>
    <p:restoredTop sz="94660"/>
  </p:normalViewPr>
  <p:slideViewPr>
    <p:cSldViewPr>
      <p:cViewPr>
        <p:scale>
          <a:sx n="72" d="100"/>
          <a:sy n="72" d="100"/>
        </p:scale>
        <p:origin x="-126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rija Čukelj" userId="3dd2d53c-ec66-4202-adca-cede1e708ff6" providerId="ADAL" clId="{2F928F81-712A-4F2D-9381-D5D733F1CD2E}"/>
    <pc:docChg chg="modSld">
      <pc:chgData name="Darija Čukelj" userId="3dd2d53c-ec66-4202-adca-cede1e708ff6" providerId="ADAL" clId="{2F928F81-712A-4F2D-9381-D5D733F1CD2E}" dt="2019-03-13T12:59:37.163" v="17" actId="1076"/>
      <pc:docMkLst>
        <pc:docMk/>
      </pc:docMkLst>
      <pc:sldChg chg="addSp modSp">
        <pc:chgData name="Darija Čukelj" userId="3dd2d53c-ec66-4202-adca-cede1e708ff6" providerId="ADAL" clId="{2F928F81-712A-4F2D-9381-D5D733F1CD2E}" dt="2019-03-13T12:59:25.608" v="13" actId="1076"/>
        <pc:sldMkLst>
          <pc:docMk/>
          <pc:sldMk cId="809714556" sldId="277"/>
        </pc:sldMkLst>
        <pc:picChg chg="add mod">
          <ac:chgData name="Darija Čukelj" userId="3dd2d53c-ec66-4202-adca-cede1e708ff6" providerId="ADAL" clId="{2F928F81-712A-4F2D-9381-D5D733F1CD2E}" dt="2019-03-13T12:59:25.608" v="13" actId="1076"/>
          <ac:picMkLst>
            <pc:docMk/>
            <pc:sldMk cId="809714556" sldId="277"/>
            <ac:picMk id="4" creationId="{772A9E06-91DF-4797-8762-EC2A1788DAD3}"/>
          </ac:picMkLst>
        </pc:picChg>
      </pc:sldChg>
      <pc:sldChg chg="addSp modSp">
        <pc:chgData name="Darija Čukelj" userId="3dd2d53c-ec66-4202-adca-cede1e708ff6" providerId="ADAL" clId="{2F928F81-712A-4F2D-9381-D5D733F1CD2E}" dt="2019-03-13T12:58:54.603" v="3" actId="1076"/>
        <pc:sldMkLst>
          <pc:docMk/>
          <pc:sldMk cId="241462942" sldId="300"/>
        </pc:sldMkLst>
        <pc:picChg chg="add mod">
          <ac:chgData name="Darija Čukelj" userId="3dd2d53c-ec66-4202-adca-cede1e708ff6" providerId="ADAL" clId="{2F928F81-712A-4F2D-9381-D5D733F1CD2E}" dt="2019-03-13T12:58:54.603" v="3" actId="1076"/>
          <ac:picMkLst>
            <pc:docMk/>
            <pc:sldMk cId="241462942" sldId="300"/>
            <ac:picMk id="3" creationId="{5FE3180B-269B-4BFF-9391-3A7D0CA29C3D}"/>
          </ac:picMkLst>
        </pc:picChg>
      </pc:sldChg>
      <pc:sldChg chg="addSp modSp">
        <pc:chgData name="Darija Čukelj" userId="3dd2d53c-ec66-4202-adca-cede1e708ff6" providerId="ADAL" clId="{2F928F81-712A-4F2D-9381-D5D733F1CD2E}" dt="2019-03-13T12:58:59.807" v="5" actId="1076"/>
        <pc:sldMkLst>
          <pc:docMk/>
          <pc:sldMk cId="1162011728" sldId="301"/>
        </pc:sldMkLst>
        <pc:picChg chg="add mod">
          <ac:chgData name="Darija Čukelj" userId="3dd2d53c-ec66-4202-adca-cede1e708ff6" providerId="ADAL" clId="{2F928F81-712A-4F2D-9381-D5D733F1CD2E}" dt="2019-03-13T12:58:59.807" v="5" actId="1076"/>
          <ac:picMkLst>
            <pc:docMk/>
            <pc:sldMk cId="1162011728" sldId="301"/>
            <ac:picMk id="4" creationId="{AD0CA257-D6EC-4552-8EA2-5FF6EE93B311}"/>
          </ac:picMkLst>
        </pc:picChg>
      </pc:sldChg>
      <pc:sldChg chg="addSp modSp">
        <pc:chgData name="Darija Čukelj" userId="3dd2d53c-ec66-4202-adca-cede1e708ff6" providerId="ADAL" clId="{2F928F81-712A-4F2D-9381-D5D733F1CD2E}" dt="2019-03-13T12:59:04.792" v="7" actId="1076"/>
        <pc:sldMkLst>
          <pc:docMk/>
          <pc:sldMk cId="148288443" sldId="302"/>
        </pc:sldMkLst>
        <pc:picChg chg="add mod">
          <ac:chgData name="Darija Čukelj" userId="3dd2d53c-ec66-4202-adca-cede1e708ff6" providerId="ADAL" clId="{2F928F81-712A-4F2D-9381-D5D733F1CD2E}" dt="2019-03-13T12:59:04.792" v="7" actId="1076"/>
          <ac:picMkLst>
            <pc:docMk/>
            <pc:sldMk cId="148288443" sldId="302"/>
            <ac:picMk id="4" creationId="{AA4CD1C0-2456-4A7E-945C-D1AFF3D90654}"/>
          </ac:picMkLst>
        </pc:picChg>
      </pc:sldChg>
      <pc:sldChg chg="addSp modSp">
        <pc:chgData name="Darija Čukelj" userId="3dd2d53c-ec66-4202-adca-cede1e708ff6" providerId="ADAL" clId="{2F928F81-712A-4F2D-9381-D5D733F1CD2E}" dt="2019-03-13T12:59:09.918" v="9" actId="1076"/>
        <pc:sldMkLst>
          <pc:docMk/>
          <pc:sldMk cId="1420573264" sldId="303"/>
        </pc:sldMkLst>
        <pc:picChg chg="add mod">
          <ac:chgData name="Darija Čukelj" userId="3dd2d53c-ec66-4202-adca-cede1e708ff6" providerId="ADAL" clId="{2F928F81-712A-4F2D-9381-D5D733F1CD2E}" dt="2019-03-13T12:59:09.918" v="9" actId="1076"/>
          <ac:picMkLst>
            <pc:docMk/>
            <pc:sldMk cId="1420573264" sldId="303"/>
            <ac:picMk id="4" creationId="{EF23FC3F-CC08-436E-95EB-BF702AD5B9C2}"/>
          </ac:picMkLst>
        </pc:picChg>
      </pc:sldChg>
      <pc:sldChg chg="addSp modSp">
        <pc:chgData name="Darija Čukelj" userId="3dd2d53c-ec66-4202-adca-cede1e708ff6" providerId="ADAL" clId="{2F928F81-712A-4F2D-9381-D5D733F1CD2E}" dt="2019-03-13T12:59:14.903" v="11" actId="1076"/>
        <pc:sldMkLst>
          <pc:docMk/>
          <pc:sldMk cId="2944074324" sldId="305"/>
        </pc:sldMkLst>
        <pc:picChg chg="add mod">
          <ac:chgData name="Darija Čukelj" userId="3dd2d53c-ec66-4202-adca-cede1e708ff6" providerId="ADAL" clId="{2F928F81-712A-4F2D-9381-D5D733F1CD2E}" dt="2019-03-13T12:59:14.903" v="11" actId="1076"/>
          <ac:picMkLst>
            <pc:docMk/>
            <pc:sldMk cId="2944074324" sldId="305"/>
            <ac:picMk id="4" creationId="{D02D8CE6-4587-4ED6-8491-8C79CAA71ECD}"/>
          </ac:picMkLst>
        </pc:picChg>
      </pc:sldChg>
      <pc:sldChg chg="addSp modSp">
        <pc:chgData name="Darija Čukelj" userId="3dd2d53c-ec66-4202-adca-cede1e708ff6" providerId="ADAL" clId="{2F928F81-712A-4F2D-9381-D5D733F1CD2E}" dt="2019-03-13T12:58:48.617" v="1" actId="1076"/>
        <pc:sldMkLst>
          <pc:docMk/>
          <pc:sldMk cId="3699273204" sldId="308"/>
        </pc:sldMkLst>
        <pc:picChg chg="add mod">
          <ac:chgData name="Darija Čukelj" userId="3dd2d53c-ec66-4202-adca-cede1e708ff6" providerId="ADAL" clId="{2F928F81-712A-4F2D-9381-D5D733F1CD2E}" dt="2019-03-13T12:58:48.617" v="1" actId="1076"/>
          <ac:picMkLst>
            <pc:docMk/>
            <pc:sldMk cId="3699273204" sldId="308"/>
            <ac:picMk id="4" creationId="{C7D3C43A-B4B1-4E7C-ADA6-4ECAA3556700}"/>
          </ac:picMkLst>
        </pc:picChg>
      </pc:sldChg>
      <pc:sldChg chg="addSp modSp">
        <pc:chgData name="Darija Čukelj" userId="3dd2d53c-ec66-4202-adca-cede1e708ff6" providerId="ADAL" clId="{2F928F81-712A-4F2D-9381-D5D733F1CD2E}" dt="2019-03-13T12:59:37.163" v="17" actId="1076"/>
        <pc:sldMkLst>
          <pc:docMk/>
          <pc:sldMk cId="2867542227" sldId="309"/>
        </pc:sldMkLst>
        <pc:picChg chg="add mod">
          <ac:chgData name="Darija Čukelj" userId="3dd2d53c-ec66-4202-adca-cede1e708ff6" providerId="ADAL" clId="{2F928F81-712A-4F2D-9381-D5D733F1CD2E}" dt="2019-03-13T12:59:37.163" v="17" actId="1076"/>
          <ac:picMkLst>
            <pc:docMk/>
            <pc:sldMk cId="2867542227" sldId="309"/>
            <ac:picMk id="7" creationId="{16197278-32F3-4E0F-B0F4-C5130CDE94C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0B820E-92F7-494B-847D-7F8C9AEE03DE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E235B-8361-4A13-9736-ED0292659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287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E235B-8361-4A13-9736-ED02926592E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250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E235B-8361-4A13-9736-ED02926592EF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250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45D30-852B-479C-BCAE-E41E1CD1D639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E1248-C33A-4DB9-A7B2-2B7057FD8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1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45D30-852B-479C-BCAE-E41E1CD1D639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E1248-C33A-4DB9-A7B2-2B7057FD8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46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45D30-852B-479C-BCAE-E41E1CD1D639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E1248-C33A-4DB9-A7B2-2B7057FD8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637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93830-B5DE-4BBD-B2FA-6F91B2ACBA2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3/14/2019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CD8C2-F3A1-449C-8069-48FE0AFCE769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2048174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A9D0-CECD-4A07-9A9E-B59629E7B43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3/14/2019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95732-4032-4272-8D8B-6A1A31017EAF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3598893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3489A-BF27-49E3-B176-6EAF62ADC94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3/14/2019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4B81E-DE24-4854-B9FD-551D0AA2639B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2087526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79300-CAE8-4279-83C1-22C8ECA4816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3/14/2019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92956-A62C-4C5F-866A-C1DFE798BB44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6191816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50B01-7233-41C2-AC61-0835C433194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3/14/2019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B087F-30E3-4137-ACC1-6A922B02D35C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40169281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C4E6C-477E-4DBD-A01C-70B063A9B29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3/14/2019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04483-53BB-4BAF-98A4-F7D4A60A604E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38643681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FEB51-4C85-45C4-8FE2-5F9EFE0A0B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3/14/2019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BA36E-CA34-4904-B30A-B62D45C64573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8701185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E74BD-CCE9-4B9A-BF3B-AE6D4857F3E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3/14/2019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DF3AC-829B-4F2E-A616-410C73426B4B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2468794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45D30-852B-479C-BCAE-E41E1CD1D639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E1248-C33A-4DB9-A7B2-2B7057FD8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465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9A01A-7C6A-4228-A523-E0BEAD3683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3/14/2019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0C5C3-1EBE-4116-930C-47A0E0213363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34521986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036C8-75B1-406D-B2AD-6144CB48CDF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3/14/2019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1B025-A3A0-4B44-8CB4-60B793D276F6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40443986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2111C-99FE-41A0-B5A3-8F88470C71F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3/14/2019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F5B38-4A95-4736-8144-58ABCD1E9540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2440653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45D30-852B-479C-BCAE-E41E1CD1D639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E1248-C33A-4DB9-A7B2-2B7057FD8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947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45D30-852B-479C-BCAE-E41E1CD1D639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E1248-C33A-4DB9-A7B2-2B7057FD8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629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45D30-852B-479C-BCAE-E41E1CD1D639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E1248-C33A-4DB9-A7B2-2B7057FD8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96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45D30-852B-479C-BCAE-E41E1CD1D639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E1248-C33A-4DB9-A7B2-2B7057FD8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417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45D30-852B-479C-BCAE-E41E1CD1D639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E1248-C33A-4DB9-A7B2-2B7057FD8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847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45D30-852B-479C-BCAE-E41E1CD1D639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E1248-C33A-4DB9-A7B2-2B7057FD8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173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45D30-852B-479C-BCAE-E41E1CD1D639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E1248-C33A-4DB9-A7B2-2B7057FD8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84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45D30-852B-479C-BCAE-E41E1CD1D639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E1248-C33A-4DB9-A7B2-2B7057FD8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99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IE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IE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E5E7BE6-DE64-4DA0-8553-FDA6B3F3D5D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3/14/2019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9E31C3-582C-4DB3-92AF-7215C008EA20}" type="slidenum">
              <a:rPr lang="en-IE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3525622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Erasmus+ je program EU</a:t>
            </a:r>
          </a:p>
          <a:p>
            <a:pPr marL="0" indent="0">
              <a:buNone/>
            </a:pPr>
            <a:r>
              <a:rPr lang="hr-HR" b="1" dirty="0"/>
              <a:t>u </a:t>
            </a:r>
            <a:r>
              <a:rPr lang="en-US" b="1" dirty="0" err="1"/>
              <a:t>područjima</a:t>
            </a:r>
            <a:r>
              <a:rPr lang="hr-HR" b="1" dirty="0"/>
              <a:t>:</a:t>
            </a:r>
          </a:p>
          <a:p>
            <a:pPr>
              <a:buFontTx/>
              <a:buChar char="-"/>
            </a:pPr>
            <a:r>
              <a:rPr lang="en-US" b="1" dirty="0" err="1">
                <a:solidFill>
                  <a:srgbClr val="FF0000"/>
                </a:solidFill>
              </a:rPr>
              <a:t>obrazovanja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endParaRPr lang="hr-HR" b="1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en-US" b="1" dirty="0" err="1">
                <a:solidFill>
                  <a:srgbClr val="FF0000"/>
                </a:solidFill>
              </a:rPr>
              <a:t>osposobljavanja</a:t>
            </a:r>
            <a:r>
              <a:rPr lang="en-US" b="1" dirty="0"/>
              <a:t>,</a:t>
            </a:r>
            <a:endParaRPr lang="hr-HR" b="1" dirty="0"/>
          </a:p>
          <a:p>
            <a:pPr>
              <a:buFontTx/>
              <a:buChar char="-"/>
            </a:pPr>
            <a:r>
              <a:rPr lang="en-US" b="1" dirty="0"/>
              <a:t> </a:t>
            </a:r>
            <a:r>
              <a:rPr lang="en-US" b="1" dirty="0" err="1"/>
              <a:t>mladih</a:t>
            </a:r>
            <a:r>
              <a:rPr lang="en-US" b="1" dirty="0"/>
              <a:t> i </a:t>
            </a:r>
            <a:r>
              <a:rPr lang="en-US" b="1" dirty="0" err="1"/>
              <a:t>sporta</a:t>
            </a:r>
            <a:r>
              <a:rPr lang="en-US" b="1" dirty="0"/>
              <a:t> </a:t>
            </a:r>
            <a:endParaRPr lang="hr-HR" b="1" dirty="0"/>
          </a:p>
          <a:p>
            <a:pPr marL="0" indent="0" algn="ctr">
              <a:buNone/>
            </a:pP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razdoblje</a:t>
            </a:r>
            <a:r>
              <a:rPr lang="en-US" b="1" dirty="0"/>
              <a:t> 2014-2020</a:t>
            </a:r>
          </a:p>
          <a:p>
            <a:r>
              <a:rPr lang="hr-HR" dirty="0"/>
              <a:t>Nadležnost za provedbu u HR:</a:t>
            </a:r>
          </a:p>
          <a:p>
            <a:pPr marL="0" indent="0">
              <a:buNone/>
            </a:pPr>
            <a:r>
              <a:rPr lang="hr-HR" dirty="0"/>
              <a:t>Agencija za mobilnost i programe EU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95467"/>
            <a:ext cx="3455987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0431" y="5085184"/>
            <a:ext cx="1603195" cy="77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2260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r-HR" b="1" dirty="0"/>
              <a:t/>
            </a:r>
            <a:br>
              <a:rPr lang="hr-HR" b="1" dirty="0"/>
            </a:br>
            <a:r>
              <a:rPr lang="hr-HR" b="1" dirty="0"/>
              <a:t>PRIPREMNA FAZA PROVEDBE</a:t>
            </a:r>
            <a:br>
              <a:rPr lang="hr-HR" b="1" dirty="0"/>
            </a:br>
            <a:endParaRPr lang="en-US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373216"/>
            <a:ext cx="2736850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53416"/>
            <a:ext cx="1871663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</a:rPr>
              <a:t>Jezične pripreme </a:t>
            </a:r>
            <a:r>
              <a:rPr lang="hr-HR" dirty="0"/>
              <a:t>iz engleskog jezika – po povratku polaganje ispita – uvjerenje o znanju stranog jezika</a:t>
            </a:r>
          </a:p>
          <a:p>
            <a:r>
              <a:rPr lang="hr-HR" dirty="0">
                <a:solidFill>
                  <a:srgbClr val="FF0000"/>
                </a:solidFill>
              </a:rPr>
              <a:t>Stručne pripreme</a:t>
            </a:r>
          </a:p>
          <a:p>
            <a:r>
              <a:rPr lang="hr-HR" dirty="0">
                <a:solidFill>
                  <a:srgbClr val="FF0000"/>
                </a:solidFill>
              </a:rPr>
              <a:t>Pedagoške</a:t>
            </a:r>
            <a:r>
              <a:rPr lang="hr-HR" dirty="0"/>
              <a:t> (dokumentacija, praćenje i </a:t>
            </a:r>
            <a:r>
              <a:rPr lang="hr-HR" dirty="0" err="1"/>
              <a:t>mentoriranje</a:t>
            </a:r>
            <a:r>
              <a:rPr lang="hr-HR" dirty="0"/>
              <a:t>, izvještavanje)</a:t>
            </a:r>
          </a:p>
          <a:p>
            <a:r>
              <a:rPr lang="hr-HR" dirty="0">
                <a:solidFill>
                  <a:srgbClr val="FF0000"/>
                </a:solidFill>
              </a:rPr>
              <a:t>Kulturološke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679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Dokumentacija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b="1" dirty="0"/>
          </a:p>
          <a:p>
            <a:pPr marL="0" indent="0">
              <a:buNone/>
            </a:pPr>
            <a:r>
              <a:rPr lang="hr-HR" b="1" dirty="0"/>
              <a:t>Ugovor o sudjelovanju </a:t>
            </a:r>
          </a:p>
          <a:p>
            <a:pPr marL="0" indent="0">
              <a:buNone/>
            </a:pPr>
            <a:r>
              <a:rPr lang="hr-HR" b="1" dirty="0"/>
              <a:t>                ECVET – Europski sustav vrednovanja - bodovi</a:t>
            </a:r>
          </a:p>
          <a:p>
            <a:pPr marL="0" indent="0">
              <a:buNone/>
            </a:pPr>
            <a:r>
              <a:rPr lang="hr-HR" b="1" dirty="0"/>
              <a:t>Memorandum o razumijevanju (škola i partner)</a:t>
            </a:r>
          </a:p>
          <a:p>
            <a:pPr marL="0" indent="0">
              <a:buNone/>
            </a:pPr>
            <a:r>
              <a:rPr lang="hr-HR" b="1" dirty="0"/>
              <a:t>Sporazum o učenju (škola+partner+sudionik)</a:t>
            </a:r>
          </a:p>
          <a:p>
            <a:pPr marL="0" indent="0">
              <a:buNone/>
            </a:pPr>
            <a:r>
              <a:rPr lang="hr-HR" b="1" dirty="0"/>
              <a:t>Osiguranje kvalitete (škola+partner+sudionik)</a:t>
            </a:r>
          </a:p>
          <a:p>
            <a:pPr marL="0" indent="0">
              <a:buNone/>
            </a:pPr>
            <a:endParaRPr lang="hr-HR" b="1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321838"/>
            <a:ext cx="2879923" cy="822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871663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7114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445224"/>
            <a:ext cx="3455987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zervirano mjesto sadržaja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Na kraju</a:t>
            </a:r>
          </a:p>
          <a:p>
            <a:r>
              <a:rPr lang="hr-HR" dirty="0"/>
              <a:t>Certifikat o sudjelovanju</a:t>
            </a:r>
          </a:p>
          <a:p>
            <a:r>
              <a:rPr lang="hr-HR" dirty="0" err="1"/>
              <a:t>Europass</a:t>
            </a:r>
            <a:r>
              <a:rPr lang="hr-HR" dirty="0"/>
              <a:t> Mobility </a:t>
            </a:r>
            <a:r>
              <a:rPr lang="hr-HR" dirty="0" err="1"/>
              <a:t>Document</a:t>
            </a:r>
            <a:r>
              <a:rPr lang="hr-HR" dirty="0"/>
              <a:t> (na hrvatskom i engleskom jeziku)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871663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5927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Odobrena sredstva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Za putovanje  (zrakoplov)</a:t>
            </a:r>
          </a:p>
          <a:p>
            <a:r>
              <a:rPr lang="hr-HR" dirty="0"/>
              <a:t>Pojedinačna potpora: </a:t>
            </a:r>
          </a:p>
          <a:p>
            <a:r>
              <a:rPr lang="hr-HR" b="1" dirty="0">
                <a:solidFill>
                  <a:srgbClr val="FF0000"/>
                </a:solidFill>
              </a:rPr>
              <a:t>smještaj + doručak– u hotelu (</a:t>
            </a:r>
            <a:r>
              <a:rPr lang="hr-HR" dirty="0">
                <a:solidFill>
                  <a:srgbClr val="FF0000"/>
                </a:solidFill>
              </a:rPr>
              <a:t> </a:t>
            </a:r>
            <a:r>
              <a:rPr lang="hr-HR" b="1" dirty="0" err="1">
                <a:solidFill>
                  <a:srgbClr val="FF0000"/>
                </a:solidFill>
              </a:rPr>
              <a:t>Residhotel</a:t>
            </a:r>
            <a:r>
              <a:rPr lang="hr-HR" b="1" dirty="0">
                <a:solidFill>
                  <a:srgbClr val="FF0000"/>
                </a:solidFill>
              </a:rPr>
              <a:t> Toulouse Centre, 11 </a:t>
            </a:r>
            <a:r>
              <a:rPr lang="hr-HR" b="1" dirty="0" err="1">
                <a:solidFill>
                  <a:srgbClr val="FF0000"/>
                </a:solidFill>
              </a:rPr>
              <a:t>avenue</a:t>
            </a:r>
            <a:r>
              <a:rPr lang="hr-HR" b="1" dirty="0">
                <a:solidFill>
                  <a:srgbClr val="FF0000"/>
                </a:solidFill>
              </a:rPr>
              <a:t> de La </a:t>
            </a:r>
            <a:r>
              <a:rPr lang="hr-HR" b="1" dirty="0" err="1">
                <a:solidFill>
                  <a:srgbClr val="FF0000"/>
                </a:solidFill>
              </a:rPr>
              <a:t>Garonnette</a:t>
            </a:r>
            <a:r>
              <a:rPr lang="hr-HR" b="1" dirty="0">
                <a:solidFill>
                  <a:srgbClr val="FF0000"/>
                </a:solidFill>
              </a:rPr>
              <a:t>)</a:t>
            </a:r>
            <a:r>
              <a:rPr lang="hr-HR" dirty="0">
                <a:solidFill>
                  <a:srgbClr val="FF0000"/>
                </a:solidFill>
              </a:rPr>
              <a:t> </a:t>
            </a:r>
          </a:p>
          <a:p>
            <a:r>
              <a:rPr lang="hr-HR" dirty="0">
                <a:solidFill>
                  <a:srgbClr val="FF0000"/>
                </a:solidFill>
              </a:rPr>
              <a:t>Apartmani: sobe za po 4 učenika i priručna kuhinja opremljena posuđem</a:t>
            </a:r>
          </a:p>
          <a:p>
            <a:r>
              <a:rPr lang="hr-HR" dirty="0"/>
              <a:t>Lokalni prijevoz, kulturološki program (džeparac)</a:t>
            </a:r>
            <a:endParaRPr lang="hr-HR" b="1" dirty="0"/>
          </a:p>
          <a:p>
            <a:r>
              <a:rPr lang="hr-HR" dirty="0"/>
              <a:t>putno zdravstveno osiguranje i osiguranje od štete za vrijeme stručne prakse - Škola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733256"/>
            <a:ext cx="252028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2704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Putovanje zrakoplovom </a:t>
            </a:r>
            <a:r>
              <a:rPr lang="hr-HR" dirty="0">
                <a:solidFill>
                  <a:srgbClr val="FF0000"/>
                </a:solidFill>
              </a:rPr>
              <a:t>VAŽNO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 </a:t>
            </a:r>
            <a:r>
              <a:rPr lang="en-US" dirty="0" err="1"/>
              <a:t>predanu</a:t>
            </a:r>
            <a:r>
              <a:rPr lang="en-US" dirty="0"/>
              <a:t> </a:t>
            </a:r>
            <a:r>
              <a:rPr lang="en-US" dirty="0" err="1"/>
              <a:t>prtljagu</a:t>
            </a:r>
            <a:r>
              <a:rPr lang="en-US" dirty="0"/>
              <a:t> </a:t>
            </a:r>
            <a:r>
              <a:rPr lang="en-US" dirty="0" err="1"/>
              <a:t>staviti</a:t>
            </a:r>
            <a:r>
              <a:rPr lang="en-US" dirty="0"/>
              <a:t> </a:t>
            </a:r>
            <a:r>
              <a:rPr lang="en-US" dirty="0" err="1"/>
              <a:t>papir</a:t>
            </a:r>
            <a:r>
              <a:rPr lang="en-US" dirty="0"/>
              <a:t> s </a:t>
            </a:r>
            <a:r>
              <a:rPr lang="en-US" dirty="0" err="1"/>
              <a:t>imenom</a:t>
            </a:r>
            <a:r>
              <a:rPr lang="en-US" dirty="0"/>
              <a:t>, </a:t>
            </a:r>
            <a:r>
              <a:rPr lang="en-US" dirty="0" err="1"/>
              <a:t>prezimenom</a:t>
            </a:r>
            <a:r>
              <a:rPr lang="en-US" dirty="0"/>
              <a:t>, </a:t>
            </a:r>
            <a:r>
              <a:rPr lang="en-US" dirty="0" err="1"/>
              <a:t>adresom</a:t>
            </a:r>
            <a:r>
              <a:rPr lang="en-US" dirty="0"/>
              <a:t>, </a:t>
            </a:r>
            <a:r>
              <a:rPr lang="en-US" dirty="0" err="1"/>
              <a:t>telefonom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hr-HR" b="1" dirty="0"/>
              <a:t>Lufthansa</a:t>
            </a:r>
            <a:r>
              <a:rPr lang="en-US" b="1" dirty="0"/>
              <a:t>: </a:t>
            </a:r>
          </a:p>
          <a:p>
            <a:r>
              <a:rPr lang="en-US" dirty="0" err="1"/>
              <a:t>besplatan</a:t>
            </a:r>
            <a:r>
              <a:rPr lang="en-US" dirty="0"/>
              <a:t> </a:t>
            </a:r>
            <a:r>
              <a:rPr lang="en-US" dirty="0" err="1"/>
              <a:t>prijevoz</a:t>
            </a:r>
            <a:r>
              <a:rPr lang="en-US" dirty="0"/>
              <a:t> </a:t>
            </a:r>
            <a:r>
              <a:rPr lang="en-US" dirty="0" err="1"/>
              <a:t>predane</a:t>
            </a:r>
            <a:r>
              <a:rPr lang="en-US" dirty="0"/>
              <a:t> </a:t>
            </a:r>
            <a:r>
              <a:rPr lang="en-US" dirty="0" err="1"/>
              <a:t>prtljage</a:t>
            </a: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hr-HR" dirty="0"/>
              <a:t>        </a:t>
            </a:r>
            <a:r>
              <a:rPr lang="en-US" dirty="0"/>
              <a:t>1 </a:t>
            </a:r>
            <a:r>
              <a:rPr lang="en-US" dirty="0" err="1"/>
              <a:t>komad</a:t>
            </a:r>
            <a:r>
              <a:rPr lang="en-US" dirty="0"/>
              <a:t> x 23 kg (</a:t>
            </a:r>
            <a:r>
              <a:rPr lang="en-US" dirty="0" err="1"/>
              <a:t>višak</a:t>
            </a:r>
            <a:r>
              <a:rPr lang="en-US" dirty="0"/>
              <a:t> se </a:t>
            </a:r>
            <a:r>
              <a:rPr lang="en-US" dirty="0" err="1"/>
              <a:t>plaća</a:t>
            </a:r>
            <a:r>
              <a:rPr lang="en-US" dirty="0"/>
              <a:t>)</a:t>
            </a:r>
          </a:p>
          <a:p>
            <a:r>
              <a:rPr lang="en-US" dirty="0" err="1"/>
              <a:t>Ručna</a:t>
            </a:r>
            <a:r>
              <a:rPr lang="en-US" dirty="0"/>
              <a:t>  </a:t>
            </a:r>
            <a:r>
              <a:rPr lang="en-US" dirty="0" err="1"/>
              <a:t>prtljaga</a:t>
            </a:r>
            <a:r>
              <a:rPr lang="en-US" dirty="0"/>
              <a:t> 1 </a:t>
            </a:r>
            <a:r>
              <a:rPr lang="en-US" dirty="0" err="1"/>
              <a:t>komad</a:t>
            </a:r>
            <a:r>
              <a:rPr lang="hr-HR" dirty="0"/>
              <a:t> - </a:t>
            </a:r>
            <a:r>
              <a:rPr lang="en-US" dirty="0" err="1"/>
              <a:t>maksimalna</a:t>
            </a:r>
            <a:r>
              <a:rPr lang="en-US" dirty="0"/>
              <a:t> </a:t>
            </a:r>
            <a:r>
              <a:rPr lang="en-US" dirty="0" err="1"/>
              <a:t>težina</a:t>
            </a:r>
            <a:r>
              <a:rPr lang="en-US" dirty="0"/>
              <a:t> 8 kg</a:t>
            </a:r>
            <a:r>
              <a:rPr lang="hr-HR" dirty="0"/>
              <a:t> /</a:t>
            </a:r>
            <a:r>
              <a:rPr lang="en-US" dirty="0" err="1"/>
              <a:t>zbroj</a:t>
            </a:r>
            <a:r>
              <a:rPr lang="en-US" dirty="0"/>
              <a:t> </a:t>
            </a:r>
            <a:r>
              <a:rPr lang="en-US" dirty="0" err="1"/>
              <a:t>dimenzija</a:t>
            </a:r>
            <a:r>
              <a:rPr lang="en-US" dirty="0"/>
              <a:t> do 115 cm (55x40x2</a:t>
            </a:r>
            <a:r>
              <a:rPr lang="hr-HR" dirty="0"/>
              <a:t>3</a:t>
            </a:r>
            <a:r>
              <a:rPr lang="en-US" dirty="0"/>
              <a:t>)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691284"/>
            <a:ext cx="2448272" cy="699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1802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/>
              <a:t>NOŠENJE TEKUĆINA U RUČNOJ PRTLJAZI  !!! </a:t>
            </a:r>
            <a:br>
              <a:rPr lang="en-US" sz="3200" b="1" dirty="0"/>
            </a:br>
            <a:endParaRPr lang="en-US" sz="32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(</a:t>
            </a:r>
            <a:r>
              <a:rPr lang="en-US" dirty="0" err="1"/>
              <a:t>gelovi</a:t>
            </a:r>
            <a:r>
              <a:rPr lang="en-US" dirty="0"/>
              <a:t>, paste, </a:t>
            </a:r>
            <a:r>
              <a:rPr lang="en-US" dirty="0" err="1"/>
              <a:t>losioni</a:t>
            </a:r>
            <a:r>
              <a:rPr lang="en-US" dirty="0"/>
              <a:t>, </a:t>
            </a:r>
            <a:r>
              <a:rPr lang="en-US" dirty="0" err="1"/>
              <a:t>mješavine</a:t>
            </a:r>
            <a:r>
              <a:rPr lang="en-US" dirty="0"/>
              <a:t> </a:t>
            </a:r>
            <a:r>
              <a:rPr lang="en-US" dirty="0" err="1"/>
              <a:t>tekućina</a:t>
            </a:r>
            <a:r>
              <a:rPr lang="en-US" dirty="0"/>
              <a:t> i </a:t>
            </a:r>
            <a:r>
              <a:rPr lang="en-US" dirty="0" err="1"/>
              <a:t>čvrstih</a:t>
            </a:r>
            <a:r>
              <a:rPr lang="en-US" dirty="0"/>
              <a:t> </a:t>
            </a:r>
            <a:r>
              <a:rPr lang="en-US" dirty="0" err="1"/>
              <a:t>tvari</a:t>
            </a:r>
            <a:r>
              <a:rPr lang="en-US" dirty="0"/>
              <a:t>, paste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zube</a:t>
            </a:r>
            <a:r>
              <a:rPr lang="en-US" dirty="0"/>
              <a:t>, </a:t>
            </a:r>
            <a:r>
              <a:rPr lang="en-US" dirty="0" err="1"/>
              <a:t>gelovi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kosu</a:t>
            </a:r>
            <a:r>
              <a:rPr lang="en-US" dirty="0"/>
              <a:t>, </a:t>
            </a:r>
            <a:r>
              <a:rPr lang="en-US" dirty="0" err="1"/>
              <a:t>pića</a:t>
            </a:r>
            <a:r>
              <a:rPr lang="en-US" dirty="0"/>
              <a:t>, </a:t>
            </a:r>
            <a:r>
              <a:rPr lang="en-US" dirty="0" err="1"/>
              <a:t>sirupi</a:t>
            </a:r>
            <a:r>
              <a:rPr lang="en-US" dirty="0"/>
              <a:t>, </a:t>
            </a:r>
            <a:r>
              <a:rPr lang="en-US" dirty="0" err="1"/>
              <a:t>parfemi</a:t>
            </a:r>
            <a:r>
              <a:rPr lang="en-US" dirty="0"/>
              <a:t>, </a:t>
            </a:r>
            <a:r>
              <a:rPr lang="en-US" dirty="0" err="1"/>
              <a:t>sadržaji</a:t>
            </a:r>
            <a:r>
              <a:rPr lang="en-US" dirty="0"/>
              <a:t> </a:t>
            </a:r>
            <a:r>
              <a:rPr lang="en-US" dirty="0" err="1"/>
              <a:t>boca</a:t>
            </a:r>
            <a:r>
              <a:rPr lang="en-US" dirty="0"/>
              <a:t> pod </a:t>
            </a:r>
            <a:r>
              <a:rPr lang="en-US" dirty="0" err="1"/>
              <a:t>tlakom</a:t>
            </a:r>
            <a:r>
              <a:rPr lang="en-US" dirty="0"/>
              <a:t>, 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pjena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brijanje</a:t>
            </a:r>
            <a:r>
              <a:rPr lang="en-US" dirty="0"/>
              <a:t>, </a:t>
            </a:r>
            <a:r>
              <a:rPr lang="en-US" dirty="0" err="1"/>
              <a:t>dezodoransi</a:t>
            </a:r>
            <a:r>
              <a:rPr lang="en-US" dirty="0"/>
              <a:t> i </a:t>
            </a:r>
            <a:r>
              <a:rPr lang="en-US" dirty="0" err="1"/>
              <a:t>ostali</a:t>
            </a:r>
            <a:r>
              <a:rPr lang="en-US" dirty="0"/>
              <a:t> </a:t>
            </a:r>
            <a:r>
              <a:rPr lang="en-US" dirty="0" err="1"/>
              <a:t>predmeti</a:t>
            </a:r>
            <a:r>
              <a:rPr lang="en-US" dirty="0"/>
              <a:t> </a:t>
            </a:r>
            <a:r>
              <a:rPr lang="en-US" dirty="0" err="1"/>
              <a:t>sličnog</a:t>
            </a:r>
            <a:r>
              <a:rPr lang="en-US" dirty="0"/>
              <a:t> </a:t>
            </a:r>
            <a:r>
              <a:rPr lang="en-US" dirty="0" err="1"/>
              <a:t>sadržaja</a:t>
            </a:r>
            <a:r>
              <a:rPr lang="en-US" dirty="0"/>
              <a:t>)</a:t>
            </a:r>
          </a:p>
          <a:p>
            <a:r>
              <a:rPr lang="en-US" dirty="0"/>
              <a:t> </a:t>
            </a:r>
            <a:r>
              <a:rPr lang="en-US" dirty="0" err="1"/>
              <a:t>pakirane</a:t>
            </a:r>
            <a:r>
              <a:rPr lang="en-US" dirty="0"/>
              <a:t> u </a:t>
            </a:r>
            <a:r>
              <a:rPr lang="en-US" dirty="0" err="1"/>
              <a:t>pojedinačnim</a:t>
            </a:r>
            <a:r>
              <a:rPr lang="en-US" dirty="0"/>
              <a:t> </a:t>
            </a:r>
            <a:r>
              <a:rPr lang="en-US" dirty="0" err="1"/>
              <a:t>spremnicima</a:t>
            </a:r>
            <a:r>
              <a:rPr lang="en-US" dirty="0"/>
              <a:t>/</a:t>
            </a:r>
            <a:r>
              <a:rPr lang="en-US" dirty="0" err="1"/>
              <a:t>pakiranjima</a:t>
            </a:r>
            <a:r>
              <a:rPr lang="en-US" dirty="0"/>
              <a:t> </a:t>
            </a:r>
            <a:r>
              <a:rPr lang="en-US" dirty="0" err="1"/>
              <a:t>kapaciteta</a:t>
            </a:r>
            <a:r>
              <a:rPr lang="en-US" dirty="0"/>
              <a:t> </a:t>
            </a:r>
            <a:r>
              <a:rPr lang="en-US" dirty="0" err="1"/>
              <a:t>manjeg</a:t>
            </a:r>
            <a:r>
              <a:rPr lang="en-US" dirty="0"/>
              <a:t> od 100 ml </a:t>
            </a:r>
            <a:r>
              <a:rPr lang="en-US" dirty="0" err="1"/>
              <a:t>ili</a:t>
            </a:r>
            <a:r>
              <a:rPr lang="en-US" dirty="0"/>
              <a:t> 100 g,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spremljene</a:t>
            </a:r>
            <a:r>
              <a:rPr lang="en-US" dirty="0"/>
              <a:t> u </a:t>
            </a:r>
            <a:r>
              <a:rPr lang="en-US" dirty="0" err="1"/>
              <a:t>prozirnu</a:t>
            </a:r>
            <a:r>
              <a:rPr lang="en-US" dirty="0"/>
              <a:t> </a:t>
            </a:r>
            <a:r>
              <a:rPr lang="en-US" dirty="0" err="1"/>
              <a:t>plastičnu</a:t>
            </a:r>
            <a:r>
              <a:rPr lang="en-US" dirty="0"/>
              <a:t> </a:t>
            </a:r>
            <a:r>
              <a:rPr lang="en-US" dirty="0" err="1"/>
              <a:t>vrećicu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zatvaračem</a:t>
            </a:r>
            <a:r>
              <a:rPr lang="en-US" dirty="0"/>
              <a:t>.</a:t>
            </a:r>
          </a:p>
          <a:p>
            <a:r>
              <a:rPr lang="en-US" dirty="0"/>
              <a:t> </a:t>
            </a:r>
            <a:r>
              <a:rPr lang="en-US" dirty="0" err="1"/>
              <a:t>Najveći</a:t>
            </a:r>
            <a:r>
              <a:rPr lang="en-US" dirty="0"/>
              <a:t> </a:t>
            </a:r>
            <a:r>
              <a:rPr lang="en-US" dirty="0" err="1"/>
              <a:t>dozvoljeni</a:t>
            </a:r>
            <a:r>
              <a:rPr lang="en-US" dirty="0"/>
              <a:t> </a:t>
            </a:r>
            <a:r>
              <a:rPr lang="en-US" dirty="0" err="1"/>
              <a:t>kapacitet</a:t>
            </a:r>
            <a:r>
              <a:rPr lang="en-US" dirty="0"/>
              <a:t> </a:t>
            </a:r>
            <a:r>
              <a:rPr lang="en-US" dirty="0" err="1"/>
              <a:t>plastične</a:t>
            </a:r>
            <a:r>
              <a:rPr lang="en-US" dirty="0"/>
              <a:t> </a:t>
            </a:r>
            <a:r>
              <a:rPr lang="en-US" dirty="0" err="1"/>
              <a:t>vrećice</a:t>
            </a:r>
            <a:r>
              <a:rPr lang="en-US" dirty="0"/>
              <a:t> ne </a:t>
            </a:r>
            <a:r>
              <a:rPr lang="en-US" dirty="0" err="1"/>
              <a:t>smije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zapreminu</a:t>
            </a:r>
            <a:r>
              <a:rPr lang="en-US" dirty="0"/>
              <a:t> </a:t>
            </a:r>
            <a:r>
              <a:rPr lang="en-US" dirty="0" err="1"/>
              <a:t>veću</a:t>
            </a:r>
            <a:r>
              <a:rPr lang="en-US" dirty="0"/>
              <a:t> od 1 L.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plastične</a:t>
            </a:r>
            <a:r>
              <a:rPr lang="en-US" dirty="0"/>
              <a:t> </a:t>
            </a:r>
            <a:r>
              <a:rPr lang="en-US" dirty="0" err="1"/>
              <a:t>vrećice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prikladno</a:t>
            </a:r>
            <a:r>
              <a:rPr lang="en-US" dirty="0"/>
              <a:t> </a:t>
            </a:r>
            <a:r>
              <a:rPr lang="en-US" dirty="0" err="1"/>
              <a:t>spremljen</a:t>
            </a:r>
            <a:r>
              <a:rPr lang="en-US" dirty="0"/>
              <a:t> (</a:t>
            </a:r>
            <a:r>
              <a:rPr lang="en-US" dirty="0" err="1"/>
              <a:t>uočljiv</a:t>
            </a:r>
            <a:r>
              <a:rPr lang="en-US" dirty="0"/>
              <a:t>) a </a:t>
            </a:r>
            <a:r>
              <a:rPr lang="en-US" dirty="0" err="1"/>
              <a:t>vrećica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zatvorena</a:t>
            </a:r>
            <a:r>
              <a:rPr lang="en-US" dirty="0"/>
              <a:t>.</a:t>
            </a:r>
          </a:p>
          <a:p>
            <a:r>
              <a:rPr lang="en-US" dirty="0" err="1"/>
              <a:t>Predana</a:t>
            </a:r>
            <a:r>
              <a:rPr lang="en-US" dirty="0"/>
              <a:t> </a:t>
            </a:r>
            <a:r>
              <a:rPr lang="en-US" dirty="0" err="1"/>
              <a:t>prtljaga</a:t>
            </a:r>
            <a:r>
              <a:rPr lang="en-US" dirty="0"/>
              <a:t> – bez </a:t>
            </a:r>
            <a:r>
              <a:rPr lang="en-US" dirty="0" err="1"/>
              <a:t>ograničenja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xmlns="" id="{C7D3C43A-B4B1-4E7C-ADA6-4ECAA35567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8417" y="5661248"/>
            <a:ext cx="2444708" cy="69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273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hr-HR" b="1" dirty="0">
                <a:solidFill>
                  <a:srgbClr val="FF0000"/>
                </a:solidFill>
              </a:rPr>
              <a:t>Putovanje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Rezervirano mjesto sadržaja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b="1" dirty="0"/>
              <a:t>Odlazak </a:t>
            </a:r>
            <a:r>
              <a:rPr lang="hr-HR" b="1" dirty="0">
                <a:solidFill>
                  <a:srgbClr val="FF0000"/>
                </a:solidFill>
              </a:rPr>
              <a:t>23.03.2019.</a:t>
            </a:r>
          </a:p>
          <a:p>
            <a:pPr marL="0" indent="0">
              <a:buNone/>
            </a:pPr>
            <a:r>
              <a:rPr lang="hr-HR" b="1" dirty="0"/>
              <a:t>Sastanak u zračnoj luci u </a:t>
            </a:r>
            <a:r>
              <a:rPr lang="hr-HR" b="1" dirty="0">
                <a:solidFill>
                  <a:srgbClr val="FF0000"/>
                </a:solidFill>
              </a:rPr>
              <a:t>4.30-4.45</a:t>
            </a:r>
          </a:p>
          <a:p>
            <a:pPr marL="0" indent="0">
              <a:buNone/>
            </a:pPr>
            <a:r>
              <a:rPr lang="hr-HR" b="1" dirty="0"/>
              <a:t> LH 1405 ZAGFRA </a:t>
            </a:r>
            <a:r>
              <a:rPr lang="hr-HR" b="1" dirty="0">
                <a:solidFill>
                  <a:srgbClr val="FF0000"/>
                </a:solidFill>
              </a:rPr>
              <a:t>0625  </a:t>
            </a:r>
            <a:r>
              <a:rPr lang="hr-HR" b="1" dirty="0"/>
              <a:t> 0755  </a:t>
            </a:r>
          </a:p>
          <a:p>
            <a:pPr marL="0" indent="0">
              <a:buNone/>
            </a:pPr>
            <a:r>
              <a:rPr lang="hr-HR" b="1" dirty="0"/>
              <a:t>  LH 1094 FRATLS   1035   </a:t>
            </a:r>
            <a:r>
              <a:rPr lang="hr-HR" b="1" dirty="0">
                <a:solidFill>
                  <a:srgbClr val="FF0000"/>
                </a:solidFill>
              </a:rPr>
              <a:t>1215</a:t>
            </a:r>
            <a:r>
              <a:rPr lang="hr-HR" b="1" dirty="0"/>
              <a:t> dolazak u Toulouse, doček partera</a:t>
            </a:r>
          </a:p>
          <a:p>
            <a:pPr marL="0" indent="0">
              <a:buNone/>
            </a:pPr>
            <a:endParaRPr lang="hr-HR" b="1" dirty="0"/>
          </a:p>
          <a:p>
            <a:pPr marL="0" indent="0">
              <a:buNone/>
            </a:pPr>
            <a:r>
              <a:rPr lang="hr-HR" b="1" dirty="0"/>
              <a:t>Povratak 07.04.2019.</a:t>
            </a:r>
          </a:p>
          <a:p>
            <a:pPr marL="0" indent="0">
              <a:buNone/>
            </a:pPr>
            <a:r>
              <a:rPr lang="hr-HR" b="1" dirty="0"/>
              <a:t> LH 1101   07APR TLSFRA </a:t>
            </a:r>
            <a:r>
              <a:rPr lang="hr-HR" b="1" dirty="0">
                <a:solidFill>
                  <a:srgbClr val="FF0000"/>
                </a:solidFill>
              </a:rPr>
              <a:t>0625 </a:t>
            </a:r>
            <a:r>
              <a:rPr lang="hr-HR" b="1" dirty="0"/>
              <a:t>  0815    </a:t>
            </a:r>
          </a:p>
          <a:p>
            <a:pPr marL="0" indent="0">
              <a:buNone/>
            </a:pPr>
            <a:r>
              <a:rPr lang="hr-HR" b="1" dirty="0"/>
              <a:t>LH 1414   07APR FRAZAG 1210   </a:t>
            </a:r>
            <a:r>
              <a:rPr lang="hr-HR" b="1" dirty="0">
                <a:solidFill>
                  <a:srgbClr val="FF0000"/>
                </a:solidFill>
              </a:rPr>
              <a:t>1330  Zagreb</a:t>
            </a:r>
          </a:p>
          <a:p>
            <a:pPr marL="0" indent="0">
              <a:buNone/>
            </a:pPr>
            <a:endParaRPr lang="hr-HR" b="1" dirty="0"/>
          </a:p>
          <a:p>
            <a:pPr marL="0" indent="0">
              <a:buNone/>
            </a:pPr>
            <a:endParaRPr lang="hr-HR" b="1" dirty="0"/>
          </a:p>
          <a:p>
            <a:pPr marL="0" indent="0">
              <a:buNone/>
            </a:pPr>
            <a:endParaRPr lang="hr-HR" b="1" dirty="0"/>
          </a:p>
          <a:p>
            <a:pPr marL="0" indent="0">
              <a:buNone/>
            </a:pPr>
            <a:endParaRPr lang="hr-HR" b="1" dirty="0"/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xmlns="" id="{5FE3180B-269B-4BFF-9391-3A7D0CA29C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4168" y="1050974"/>
            <a:ext cx="2444708" cy="69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629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Program 23. i 24.03.2019.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Smještaj u hotel, info paket domaćina, prijevozne karte, plan grada itd.</a:t>
            </a:r>
          </a:p>
          <a:p>
            <a:r>
              <a:rPr lang="hr-HR" dirty="0"/>
              <a:t>Šetnja Toulouse-om i 24.03. razgled grada</a:t>
            </a:r>
          </a:p>
          <a:p>
            <a:r>
              <a:rPr lang="vi-VN" sz="3000" dirty="0"/>
              <a:t>Informiranje o načinu funkcioniranja javnog prijevoza i glavnim orijentirima u gradu zbog pripreme i lakšeg snalaženja</a:t>
            </a:r>
            <a:r>
              <a:rPr lang="hr-HR" sz="3000" dirty="0"/>
              <a:t> – prijevozne karte</a:t>
            </a:r>
            <a:r>
              <a:rPr lang="vi-VN" sz="3000" dirty="0"/>
              <a:t>.</a:t>
            </a:r>
          </a:p>
          <a:p>
            <a:endParaRPr lang="vi-VN" sz="3000" dirty="0"/>
          </a:p>
          <a:p>
            <a:endParaRPr lang="en-US" sz="3000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xmlns="" id="{AD0CA257-D6EC-4552-8EA2-5FF6EE93B3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832" y="5280735"/>
            <a:ext cx="2444708" cy="69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0117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Ponedjeljak-Petak</a:t>
            </a:r>
            <a:br>
              <a:rPr lang="hr-HR" b="1" dirty="0"/>
            </a:br>
            <a:r>
              <a:rPr lang="hr-HR" b="1" dirty="0"/>
              <a:t>25.-29.03.2019.</a:t>
            </a:r>
            <a:endParaRPr lang="en-US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Stručna praksa </a:t>
            </a:r>
          </a:p>
          <a:p>
            <a:r>
              <a:rPr lang="hr-HR" dirty="0"/>
              <a:t>Prema rasporedu (okvirno od 09/09.30  do 17.00 sati dogovor s mentorima)</a:t>
            </a:r>
          </a:p>
          <a:p>
            <a:r>
              <a:rPr lang="hr-HR" dirty="0"/>
              <a:t>Tjedno 40 sati stručne prakse</a:t>
            </a:r>
          </a:p>
          <a:p>
            <a:r>
              <a:rPr lang="hr-HR" dirty="0"/>
              <a:t>Sastanak s profesorom u pratnji, razgled i slobodne aktivnosti</a:t>
            </a:r>
            <a:endParaRPr lang="en-US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xmlns="" id="{AA4CD1C0-2456-4A7E-945C-D1AFF3D906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840" y="5613721"/>
            <a:ext cx="2444708" cy="69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884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Subota/Nedjelja 30/31.03.2019.</a:t>
            </a:r>
            <a:endParaRPr lang="en-US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6584"/>
          </a:xfrm>
        </p:spPr>
        <p:txBody>
          <a:bodyPr/>
          <a:lstStyle/>
          <a:p>
            <a:r>
              <a:rPr lang="hr-HR" dirty="0"/>
              <a:t>Kulturološki program, izleti u okolicu Toulousea</a:t>
            </a:r>
          </a:p>
          <a:p>
            <a:endParaRPr lang="hr-HR" dirty="0"/>
          </a:p>
          <a:p>
            <a:r>
              <a:rPr lang="hr-HR" dirty="0"/>
              <a:t>Slobodno vrijeme, kupovina suvenira i sl.  </a:t>
            </a:r>
            <a:endParaRPr lang="en-US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xmlns="" id="{EF23FC3F-CC08-436E-95EB-BF702AD5B9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9646" y="5301208"/>
            <a:ext cx="2444708" cy="69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57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fontAlgn="base" hangingPunct="0">
              <a:spcAft>
                <a:spcPct val="0"/>
              </a:spcAft>
              <a:buFont typeface="Arial" charset="0"/>
              <a:buChar char="•"/>
            </a:pPr>
            <a:endParaRPr lang="hr-HR" altLang="sr-Latn-RS" b="1" dirty="0">
              <a:solidFill>
                <a:prstClr val="black"/>
              </a:solidFill>
            </a:endParaRPr>
          </a:p>
          <a:p>
            <a:pPr lvl="0" eaLnBrk="0" fontAlgn="base" hangingPunct="0">
              <a:spcAft>
                <a:spcPct val="0"/>
              </a:spcAft>
              <a:buFont typeface="Arial" charset="0"/>
              <a:buChar char="•"/>
            </a:pPr>
            <a:r>
              <a:rPr lang="hr-HR" altLang="sr-Latn-RS" b="1" dirty="0">
                <a:solidFill>
                  <a:prstClr val="black"/>
                </a:solidFill>
              </a:rPr>
              <a:t>2014-2020</a:t>
            </a:r>
            <a:endParaRPr lang="hr-HR" altLang="sr-Latn-RS" sz="2400" b="1" dirty="0">
              <a:solidFill>
                <a:prstClr val="black"/>
              </a:solidFill>
            </a:endParaRPr>
          </a:p>
          <a:p>
            <a:pPr lvl="0" eaLnBrk="0" fontAlgn="base" hangingPunct="0">
              <a:spcAft>
                <a:spcPct val="0"/>
              </a:spcAft>
              <a:buFont typeface="Arial" charset="0"/>
              <a:buChar char="•"/>
            </a:pPr>
            <a:r>
              <a:rPr lang="vi-VN" altLang="sr-Latn-RS" sz="2400" b="1" dirty="0">
                <a:solidFill>
                  <a:prstClr val="black"/>
                </a:solidFill>
              </a:rPr>
              <a:t>jačanj</a:t>
            </a:r>
            <a:r>
              <a:rPr lang="hr-HR" altLang="sr-Latn-RS" sz="2400" b="1" dirty="0">
                <a:solidFill>
                  <a:prstClr val="black"/>
                </a:solidFill>
                <a:latin typeface="Bookman Old Style" pitchFamily="18" charset="0"/>
              </a:rPr>
              <a:t>e</a:t>
            </a:r>
            <a:r>
              <a:rPr lang="vi-VN" altLang="sr-Latn-RS" sz="2400" b="1" dirty="0">
                <a:solidFill>
                  <a:prstClr val="black"/>
                </a:solidFill>
              </a:rPr>
              <a:t> znanja i vještina</a:t>
            </a:r>
            <a:r>
              <a:rPr lang="hr-HR" altLang="sr-Latn-RS" sz="2400" b="1" dirty="0">
                <a:solidFill>
                  <a:prstClr val="black"/>
                </a:solidFill>
                <a:latin typeface="Bookman Old Style" pitchFamily="18" charset="0"/>
              </a:rPr>
              <a:t>, </a:t>
            </a:r>
            <a:r>
              <a:rPr lang="vi-VN" altLang="sr-Latn-RS" sz="2400" b="1" dirty="0">
                <a:solidFill>
                  <a:prstClr val="black"/>
                </a:solidFill>
              </a:rPr>
              <a:t>zapošljivosti europskih građana</a:t>
            </a:r>
            <a:endParaRPr lang="hr-HR" altLang="sr-Latn-RS" sz="2400" b="1" dirty="0">
              <a:solidFill>
                <a:prstClr val="black"/>
              </a:solidFill>
              <a:latin typeface="Bookman Old Style" pitchFamily="18" charset="0"/>
            </a:endParaRPr>
          </a:p>
          <a:p>
            <a:pPr lvl="0" eaLnBrk="0" fontAlgn="base" hangingPunct="0">
              <a:spcAft>
                <a:spcPct val="0"/>
              </a:spcAft>
              <a:buFont typeface="Arial" charset="0"/>
              <a:buChar char="•"/>
            </a:pPr>
            <a:r>
              <a:rPr lang="vi-VN" altLang="sr-Latn-RS" sz="2400" b="1" dirty="0">
                <a:solidFill>
                  <a:prstClr val="black"/>
                </a:solidFill>
              </a:rPr>
              <a:t>unaprjeđenj</a:t>
            </a:r>
            <a:r>
              <a:rPr lang="hr-HR" altLang="sr-Latn-RS" sz="2400" b="1" dirty="0">
                <a:solidFill>
                  <a:prstClr val="black"/>
                </a:solidFill>
                <a:latin typeface="Bookman Old Style" pitchFamily="18" charset="0"/>
              </a:rPr>
              <a:t>e</a:t>
            </a:r>
            <a:r>
              <a:rPr lang="vi-VN" altLang="sr-Latn-RS" sz="2400" b="1" dirty="0">
                <a:solidFill>
                  <a:prstClr val="black"/>
                </a:solidFill>
              </a:rPr>
              <a:t> obrazovanja, osposobljavanja te rada u području mladih</a:t>
            </a:r>
            <a:endParaRPr lang="hr-HR" altLang="sr-Latn-RS" sz="2400" b="1" dirty="0">
              <a:solidFill>
                <a:prstClr val="black"/>
              </a:solidFill>
              <a:latin typeface="Bookman Old Style" pitchFamily="18" charset="0"/>
            </a:endParaRPr>
          </a:p>
          <a:p>
            <a:pPr lvl="0" eaLnBrk="0" fontAlgn="base" hangingPunct="0">
              <a:spcAft>
                <a:spcPct val="0"/>
              </a:spcAft>
              <a:buFont typeface="Arial" charset="0"/>
              <a:buChar char="•"/>
            </a:pPr>
            <a:r>
              <a:rPr lang="pl-PL" altLang="sr-Latn-RS" sz="2400" b="1" dirty="0">
                <a:solidFill>
                  <a:prstClr val="black"/>
                </a:solidFill>
                <a:latin typeface="Bookman Old Style" pitchFamily="18" charset="0"/>
              </a:rPr>
              <a:t>Mobilnost u svrhu učenja za pojedince</a:t>
            </a:r>
            <a:endParaRPr lang="hr-HR" altLang="sr-Latn-RS" sz="2400" b="1" dirty="0">
              <a:solidFill>
                <a:prstClr val="black"/>
              </a:solidFill>
              <a:latin typeface="Bookman Old Style" pitchFamily="18" charset="0"/>
            </a:endParaRP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60648"/>
            <a:ext cx="3455987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71327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Ponedjeljak/Petak 01.-05.04.2019.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Stručna praksa</a:t>
            </a:r>
          </a:p>
          <a:p>
            <a:pPr marL="0" indent="0">
              <a:buNone/>
            </a:pPr>
            <a:r>
              <a:rPr lang="hr-HR" dirty="0"/>
              <a:t>Evaluacija mentora</a:t>
            </a:r>
          </a:p>
          <a:p>
            <a:pPr marL="0" indent="0">
              <a:buNone/>
            </a:pPr>
            <a:r>
              <a:rPr lang="hr-HR" dirty="0"/>
              <a:t>Dodjela certifikata o sudjelovanju</a:t>
            </a:r>
          </a:p>
          <a:p>
            <a:pPr marL="0" indent="0">
              <a:buNone/>
            </a:pPr>
            <a:r>
              <a:rPr lang="hr-HR" dirty="0" err="1"/>
              <a:t>Europass</a:t>
            </a:r>
            <a:r>
              <a:rPr lang="hr-HR" dirty="0"/>
              <a:t> Mobility Dokumenta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xmlns="" id="{D02D8CE6-4587-4ED6-8491-8C79CAA71E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824" y="5431159"/>
            <a:ext cx="2444708" cy="69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0743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Važno!!!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>
                <a:solidFill>
                  <a:srgbClr val="FF0000"/>
                </a:solidFill>
              </a:rPr>
              <a:t>Ponijeti zaštitnu odjeću i obuću</a:t>
            </a:r>
          </a:p>
          <a:p>
            <a:r>
              <a:rPr lang="hr-HR" b="1" dirty="0"/>
              <a:t>Stručna praksa TOČNOST DOLASKA</a:t>
            </a:r>
          </a:p>
          <a:p>
            <a:r>
              <a:rPr lang="hr-HR" b="1" dirty="0"/>
              <a:t>Pratiti zadatke i objašnjenja mentora</a:t>
            </a:r>
          </a:p>
          <a:p>
            <a:r>
              <a:rPr lang="hr-HR" b="1" dirty="0"/>
              <a:t>Što bolje i preciznije izvršiti zadatak</a:t>
            </a:r>
          </a:p>
          <a:p>
            <a:r>
              <a:rPr lang="hr-HR" b="1" dirty="0"/>
              <a:t>Čuvati inventar i imovinu</a:t>
            </a:r>
          </a:p>
          <a:p>
            <a:r>
              <a:rPr lang="hr-HR" b="1" dirty="0"/>
              <a:t>Voditi računa o zaštiti na radu</a:t>
            </a:r>
            <a:endParaRPr lang="en-US" b="1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0780" y="5393789"/>
            <a:ext cx="2376264" cy="678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23254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Obveze sudionika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hr-HR" dirty="0"/>
              <a:t>Svakodnevno bilježiti aktivnosti i zadatke koje ste izvršili  u dnevnik prakse</a:t>
            </a:r>
          </a:p>
          <a:p>
            <a:r>
              <a:rPr lang="hr-HR" dirty="0"/>
              <a:t>Mentor će ocijeniti rad na završetku</a:t>
            </a:r>
          </a:p>
          <a:p>
            <a:r>
              <a:rPr lang="hr-HR" dirty="0"/>
              <a:t>Škola će priznati stečene ishode učenja i praksu</a:t>
            </a:r>
          </a:p>
          <a:p>
            <a:r>
              <a:rPr lang="hr-HR" dirty="0"/>
              <a:t>Po povratku svaki sudionik mora ispuniti on line izvješće – dobit ćete upute, ne otvarati e-mail</a:t>
            </a:r>
          </a:p>
          <a:p>
            <a:r>
              <a:rPr lang="hr-HR" dirty="0"/>
              <a:t>Fotografirati aktivnosti – dokaz provedbe</a:t>
            </a:r>
          </a:p>
          <a:p>
            <a:endParaRPr lang="hr-HR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835300"/>
            <a:ext cx="1944216" cy="555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78027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VAŽNO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err="1"/>
              <a:t>Čuvati</a:t>
            </a:r>
            <a:r>
              <a:rPr lang="en-US" dirty="0"/>
              <a:t> </a:t>
            </a:r>
            <a:r>
              <a:rPr lang="en-US" dirty="0" err="1"/>
              <a:t>osobne</a:t>
            </a:r>
            <a:r>
              <a:rPr lang="en-US" dirty="0"/>
              <a:t> </a:t>
            </a:r>
            <a:r>
              <a:rPr lang="en-US" dirty="0" err="1"/>
              <a:t>dokumente</a:t>
            </a:r>
            <a:r>
              <a:rPr lang="en-US" dirty="0"/>
              <a:t> i </a:t>
            </a:r>
            <a:r>
              <a:rPr lang="en-US" dirty="0" err="1"/>
              <a:t>novac</a:t>
            </a:r>
            <a:r>
              <a:rPr lang="en-US" dirty="0"/>
              <a:t> (ne </a:t>
            </a:r>
            <a:r>
              <a:rPr lang="en-US" dirty="0" err="1"/>
              <a:t>nositi</a:t>
            </a:r>
            <a:r>
              <a:rPr lang="en-US" dirty="0"/>
              <a:t> </a:t>
            </a:r>
            <a:r>
              <a:rPr lang="en-US" dirty="0" err="1"/>
              <a:t>sav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sobom</a:t>
            </a:r>
            <a:r>
              <a:rPr lang="hr-HR" dirty="0"/>
              <a:t>)</a:t>
            </a:r>
          </a:p>
          <a:p>
            <a:r>
              <a:rPr lang="hr-HR" dirty="0">
                <a:solidFill>
                  <a:srgbClr val="FF0000"/>
                </a:solidFill>
              </a:rPr>
              <a:t>Osobna iskaznica/Putovnica</a:t>
            </a:r>
          </a:p>
          <a:p>
            <a:r>
              <a:rPr lang="hr-HR" dirty="0"/>
              <a:t> </a:t>
            </a:r>
            <a:r>
              <a:rPr lang="hr-HR" b="1" dirty="0">
                <a:solidFill>
                  <a:srgbClr val="FF0000"/>
                </a:solidFill>
              </a:rPr>
              <a:t>Europska zdravstvena iskaznica</a:t>
            </a:r>
          </a:p>
          <a:p>
            <a:r>
              <a:rPr lang="en-US" b="1" dirty="0" err="1"/>
              <a:t>Paziti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osobnu</a:t>
            </a:r>
            <a:r>
              <a:rPr lang="en-US" b="1" dirty="0"/>
              <a:t> </a:t>
            </a:r>
            <a:r>
              <a:rPr lang="en-US" b="1" dirty="0" err="1"/>
              <a:t>sigurnost</a:t>
            </a:r>
            <a:r>
              <a:rPr lang="en-US" b="1" dirty="0"/>
              <a:t> i </a:t>
            </a:r>
            <a:r>
              <a:rPr lang="en-US" b="1" dirty="0" err="1"/>
              <a:t>sigurnost</a:t>
            </a:r>
            <a:r>
              <a:rPr lang="en-US" b="1" dirty="0"/>
              <a:t> </a:t>
            </a:r>
            <a:r>
              <a:rPr lang="en-US" b="1" dirty="0" err="1"/>
              <a:t>drugih</a:t>
            </a:r>
            <a:r>
              <a:rPr lang="en-US" b="1" dirty="0"/>
              <a:t> </a:t>
            </a:r>
            <a:r>
              <a:rPr lang="en-US" b="1" dirty="0" err="1"/>
              <a:t>sudionika</a:t>
            </a:r>
            <a:r>
              <a:rPr lang="en-US" b="1" dirty="0"/>
              <a:t> </a:t>
            </a:r>
            <a:r>
              <a:rPr lang="en-US" b="1" dirty="0" err="1"/>
              <a:t>projekta</a:t>
            </a:r>
            <a:r>
              <a:rPr lang="en-US" b="1" dirty="0"/>
              <a:t> </a:t>
            </a:r>
          </a:p>
          <a:p>
            <a:r>
              <a:rPr lang="en-US" dirty="0" err="1"/>
              <a:t>Izbjegavati</a:t>
            </a:r>
            <a:r>
              <a:rPr lang="en-US" dirty="0"/>
              <a:t> </a:t>
            </a:r>
            <a:r>
              <a:rPr lang="en-US" dirty="0" err="1"/>
              <a:t>rizične</a:t>
            </a:r>
            <a:r>
              <a:rPr lang="en-US" dirty="0"/>
              <a:t> </a:t>
            </a:r>
            <a:r>
              <a:rPr lang="en-US" dirty="0" err="1"/>
              <a:t>situacije</a:t>
            </a:r>
            <a:r>
              <a:rPr lang="en-US" dirty="0"/>
              <a:t> i </a:t>
            </a:r>
            <a:r>
              <a:rPr lang="en-US" dirty="0" err="1"/>
              <a:t>konflikte</a:t>
            </a:r>
            <a:endParaRPr lang="en-US" dirty="0"/>
          </a:p>
          <a:p>
            <a:r>
              <a:rPr lang="en-US" b="1" dirty="0" err="1">
                <a:solidFill>
                  <a:srgbClr val="FF0000"/>
                </a:solidFill>
              </a:rPr>
              <a:t>Poštivati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kućni</a:t>
            </a:r>
            <a:r>
              <a:rPr lang="en-US" b="1" dirty="0">
                <a:solidFill>
                  <a:srgbClr val="FF0000"/>
                </a:solidFill>
              </a:rPr>
              <a:t> red </a:t>
            </a:r>
            <a:r>
              <a:rPr lang="hr-HR" b="1" dirty="0">
                <a:solidFill>
                  <a:srgbClr val="FF0000"/>
                </a:solidFill>
              </a:rPr>
              <a:t>hotela, </a:t>
            </a:r>
            <a:r>
              <a:rPr lang="en-US" b="1" dirty="0" err="1">
                <a:solidFill>
                  <a:srgbClr val="FF0000"/>
                </a:solidFill>
              </a:rPr>
              <a:t>čuvati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inventar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xmlns="" id="{772A9E06-91DF-4797-8762-EC2A1788DA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2092" y="437761"/>
            <a:ext cx="2444708" cy="69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7145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Izvješće o sudjelovanju- objava najboljih na web stranici škole</a:t>
            </a:r>
          </a:p>
          <a:p>
            <a:r>
              <a:rPr lang="hr-HR" dirty="0"/>
              <a:t>Fotografije</a:t>
            </a:r>
          </a:p>
          <a:p>
            <a:r>
              <a:rPr lang="hr-HR" dirty="0"/>
              <a:t>Filmovi</a:t>
            </a:r>
          </a:p>
          <a:p>
            <a:r>
              <a:rPr lang="hr-HR" dirty="0"/>
              <a:t>Prijenos iskustava</a:t>
            </a:r>
          </a:p>
          <a:p>
            <a:r>
              <a:rPr lang="hr-HR" dirty="0">
                <a:solidFill>
                  <a:srgbClr val="FF0000"/>
                </a:solidFill>
              </a:rPr>
              <a:t>Širenje informacija o sudjelovanju u projektu (društvene mreže, poslodavci mentori, obitelj, prijatelji, vršnjaci </a:t>
            </a:r>
            <a:r>
              <a:rPr lang="hr-HR" dirty="0"/>
              <a:t>….)</a:t>
            </a:r>
            <a:endParaRPr lang="en-US" dirty="0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609674"/>
            <a:ext cx="2590800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95536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Nakon povratka</a:t>
            </a:r>
            <a:endParaRPr lang="en-US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Pripremiti prezentaciju o iskustvu mobilnosti i predstaviti učenicima i nastavnicima:</a:t>
            </a:r>
          </a:p>
          <a:p>
            <a:r>
              <a:rPr lang="hr-HR" dirty="0"/>
              <a:t> pozitivna i negativna iskustva  </a:t>
            </a:r>
          </a:p>
          <a:p>
            <a:r>
              <a:rPr lang="hr-HR" dirty="0"/>
              <a:t>način rada</a:t>
            </a:r>
          </a:p>
          <a:p>
            <a:r>
              <a:rPr lang="hr-HR" dirty="0"/>
              <a:t>što ste novo naučili</a:t>
            </a:r>
          </a:p>
          <a:p>
            <a:r>
              <a:rPr lang="hr-HR" dirty="0"/>
              <a:t>iskustvo boravka</a:t>
            </a:r>
          </a:p>
          <a:p>
            <a:r>
              <a:rPr lang="hr-HR" dirty="0"/>
              <a:t>preporuke ili primjedbe</a:t>
            </a:r>
            <a:endParaRPr lang="en-US" dirty="0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/>
              <a:t>Zato je važno da:</a:t>
            </a:r>
            <a:endParaRPr lang="en-US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422478"/>
          </a:xfrm>
        </p:spPr>
        <p:txBody>
          <a:bodyPr/>
          <a:lstStyle/>
          <a:p>
            <a:r>
              <a:rPr lang="hr-HR" dirty="0"/>
              <a:t>Fotografirate radne aktivnosti</a:t>
            </a:r>
          </a:p>
          <a:p>
            <a:r>
              <a:rPr lang="hr-HR" dirty="0"/>
              <a:t>Fotografirate kulturološke aktivnosti</a:t>
            </a:r>
          </a:p>
          <a:p>
            <a:r>
              <a:rPr lang="hr-HR" dirty="0"/>
              <a:t>Izradite fotografije/film koji će biti objavljen na web stranici škole</a:t>
            </a:r>
          </a:p>
          <a:p>
            <a:r>
              <a:rPr lang="hr-HR" dirty="0"/>
              <a:t>U obliku teksta napišete svoje utiske koje ćemo objaviti na web stranici škole </a:t>
            </a:r>
            <a:endParaRPr lang="en-US" dirty="0"/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xmlns="" id="{16197278-32F3-4E0F-B0F4-C5130CDE94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5912" y="585356"/>
            <a:ext cx="1834625" cy="521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5422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</a:rPr>
              <a:t>Povratak, subota 07.04.2019</a:t>
            </a:r>
            <a:r>
              <a:rPr lang="hr-HR" dirty="0"/>
              <a:t>.</a:t>
            </a:r>
            <a:endParaRPr lang="en-US" dirty="0"/>
          </a:p>
        </p:txBody>
      </p:sp>
      <p:sp>
        <p:nvSpPr>
          <p:cNvPr id="2" name="Podnaslov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b="1" dirty="0">
                <a:solidFill>
                  <a:srgbClr val="FF0000"/>
                </a:solidFill>
              </a:rPr>
              <a:t>13.30 sati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260350"/>
            <a:ext cx="1871663" cy="117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5157192"/>
            <a:ext cx="2590800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3330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Ciljevi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/>
          </a:bodyPr>
          <a:lstStyle/>
          <a:p>
            <a:r>
              <a:rPr lang="vi-VN" sz="2800" b="1" dirty="0"/>
              <a:t>Stjecanje </a:t>
            </a:r>
            <a:r>
              <a:rPr lang="hr-HR" sz="2800" b="1" dirty="0"/>
              <a:t>stručnih i ključnih kompetencija </a:t>
            </a:r>
            <a:r>
              <a:rPr lang="vi-VN" sz="2800" b="1" dirty="0"/>
              <a:t> </a:t>
            </a:r>
            <a:endParaRPr lang="hr-HR" sz="2800" b="1" dirty="0"/>
          </a:p>
          <a:p>
            <a:r>
              <a:rPr lang="vi-VN" sz="2800" b="1" dirty="0"/>
              <a:t>povećanje zapošljivosti</a:t>
            </a:r>
            <a:endParaRPr lang="hr-HR" sz="2800" b="1" dirty="0"/>
          </a:p>
          <a:p>
            <a:r>
              <a:rPr lang="vi-VN" sz="2800" b="1" dirty="0"/>
              <a:t> Profesionalni razvoj</a:t>
            </a:r>
            <a:endParaRPr lang="hr-HR" sz="2800" b="1" dirty="0"/>
          </a:p>
          <a:p>
            <a:r>
              <a:rPr lang="vi-VN" sz="2800" b="1" dirty="0"/>
              <a:t> Poboljšanje znanja stranih jezika</a:t>
            </a:r>
            <a:endParaRPr lang="hr-HR" sz="2800" b="1" dirty="0"/>
          </a:p>
          <a:p>
            <a:r>
              <a:rPr lang="vi-VN" sz="2800" b="1" dirty="0"/>
              <a:t> Interkulturalnost i internacionalnost </a:t>
            </a:r>
            <a:endParaRPr lang="hr-HR" sz="2800" b="1" dirty="0"/>
          </a:p>
          <a:p>
            <a:r>
              <a:rPr lang="vi-VN" sz="2800" b="1" dirty="0"/>
              <a:t>Povećanje kapaciteta i međunarodne dimenzije obrazovnih ustanova </a:t>
            </a:r>
            <a:endParaRPr lang="hr-HR" sz="2800" b="1" dirty="0"/>
          </a:p>
          <a:p>
            <a:r>
              <a:rPr lang="vi-VN" sz="2800" b="1" dirty="0"/>
              <a:t>Jačanje prijelaza između učenja</a:t>
            </a:r>
            <a:r>
              <a:rPr lang="hr-HR" sz="2800" b="1" dirty="0"/>
              <a:t> i</a:t>
            </a:r>
            <a:r>
              <a:rPr lang="vi-VN" sz="2800" b="1" dirty="0"/>
              <a:t> tržišta rada</a:t>
            </a:r>
            <a:endParaRPr lang="hr-HR" sz="2800" b="1" dirty="0"/>
          </a:p>
          <a:p>
            <a:r>
              <a:rPr lang="vi-VN" sz="2800" b="1" dirty="0"/>
              <a:t>Priznavanje/vrednovanje kompetencija</a:t>
            </a:r>
            <a:endParaRPr lang="en-US" sz="28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60648"/>
            <a:ext cx="3455987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8890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/>
          </a:p>
          <a:p>
            <a:r>
              <a:rPr lang="hr-HR" dirty="0"/>
              <a:t>Škola sudjeluje u EU programima strukovnog obrazovanja od 2013. godine</a:t>
            </a:r>
          </a:p>
          <a:p>
            <a:r>
              <a:rPr lang="hr-HR" dirty="0"/>
              <a:t>Provedeni projekti stručne prakse učenika u:</a:t>
            </a:r>
          </a:p>
          <a:p>
            <a:r>
              <a:rPr lang="hr-HR" dirty="0"/>
              <a:t>Njemačkoj (Frankfurt i </a:t>
            </a:r>
            <a:r>
              <a:rPr lang="hr-HR" dirty="0" err="1"/>
              <a:t>Leipzig</a:t>
            </a:r>
            <a:r>
              <a:rPr lang="hr-HR" dirty="0"/>
              <a:t>)</a:t>
            </a:r>
          </a:p>
          <a:p>
            <a:r>
              <a:rPr lang="hr-HR" dirty="0"/>
              <a:t>Portugalu – Braga</a:t>
            </a:r>
          </a:p>
          <a:p>
            <a:endParaRPr lang="hr-HR" dirty="0"/>
          </a:p>
          <a:p>
            <a:endParaRPr lang="en-US" dirty="0"/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16337"/>
            <a:ext cx="28829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Slika 5" descr="Z:\PROJEKTI\AMPEU\ERASMUS+\KA1\2018\PROVEDBA 2018\ŠMIMK\Privitak bez naslova 0001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37963"/>
            <a:ext cx="1872208" cy="11790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7737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Sudjelovanje nastavnika i stručnjaka škole u</a:t>
            </a:r>
          </a:p>
          <a:p>
            <a:pPr marL="0" indent="0">
              <a:buNone/>
            </a:pPr>
            <a:r>
              <a:rPr lang="hr-HR" dirty="0"/>
              <a:t>Austriji, Finskoj i Škotskoj s ciljem prijenosa inovativnih rješenja u rad naše škole</a:t>
            </a:r>
          </a:p>
          <a:p>
            <a:pPr marL="0" indent="0">
              <a:buNone/>
            </a:pPr>
            <a:r>
              <a:rPr lang="hr-HR" dirty="0"/>
              <a:t>2015. – nagrada Ministarstva poduzetništva i obrta za najbolju školu izvođača obrtničkih programa obrazovanja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29923"/>
            <a:ext cx="2736304" cy="781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2656"/>
            <a:ext cx="1871663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8651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/>
              <a:t>Europski socijalni fond</a:t>
            </a:r>
            <a:br>
              <a:rPr lang="hr-HR" sz="2800" b="1" dirty="0"/>
            </a:br>
            <a:endParaRPr lang="en-US" sz="28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Projekt </a:t>
            </a:r>
            <a:r>
              <a:rPr lang="hr-HR" b="1" dirty="0"/>
              <a:t>„Pismenost za sadašnjost i budućnost”</a:t>
            </a:r>
          </a:p>
          <a:p>
            <a:pPr marL="0" indent="0">
              <a:buNone/>
            </a:pPr>
            <a:r>
              <a:rPr lang="hr-HR" dirty="0"/>
              <a:t>(30.11.2017.-30.11.2019. </a:t>
            </a:r>
          </a:p>
          <a:p>
            <a:pPr marL="0" indent="0">
              <a:buNone/>
            </a:pPr>
            <a:r>
              <a:rPr lang="hr-HR" dirty="0"/>
              <a:t>vrijednost  </a:t>
            </a:r>
            <a:r>
              <a:rPr lang="en-US" dirty="0"/>
              <a:t>896.753,96</a:t>
            </a:r>
            <a:r>
              <a:rPr lang="hr-HR" dirty="0"/>
              <a:t> kuna)</a:t>
            </a:r>
          </a:p>
          <a:p>
            <a:pPr marL="0" indent="0">
              <a:buNone/>
            </a:pPr>
            <a:r>
              <a:rPr lang="hr-HR" dirty="0"/>
              <a:t>Izvannastavne aktivnosti za unaprjeđenje čitalačke, digitalne i financijske pismenosti:</a:t>
            </a:r>
          </a:p>
          <a:p>
            <a:pPr marL="0" indent="0">
              <a:buNone/>
            </a:pPr>
            <a:r>
              <a:rPr lang="hr-HR" dirty="0"/>
              <a:t> 1. </a:t>
            </a:r>
            <a:r>
              <a:rPr lang="hr-HR" b="1" dirty="0">
                <a:solidFill>
                  <a:srgbClr val="FF0000"/>
                </a:solidFill>
              </a:rPr>
              <a:t>„Ja na tržištu rada”</a:t>
            </a:r>
          </a:p>
          <a:p>
            <a:pPr marL="0" indent="0">
              <a:buNone/>
            </a:pPr>
            <a:r>
              <a:rPr lang="hr-HR" dirty="0"/>
              <a:t>2. </a:t>
            </a:r>
            <a:r>
              <a:rPr lang="hr-HR" b="1" dirty="0">
                <a:solidFill>
                  <a:srgbClr val="FF0000"/>
                </a:solidFill>
              </a:rPr>
              <a:t>„Učenički obrt”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60648"/>
            <a:ext cx="1871663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848816"/>
            <a:ext cx="2449103" cy="2439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Slika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869160"/>
            <a:ext cx="2945765" cy="15678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5061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              2018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Projekt </a:t>
            </a:r>
          </a:p>
          <a:p>
            <a:pPr marL="0" indent="0">
              <a:buNone/>
            </a:pPr>
            <a:r>
              <a:rPr lang="hr-HR" b="1" dirty="0"/>
              <a:t>„</a:t>
            </a:r>
            <a:r>
              <a:rPr lang="hr-HR" b="1" dirty="0" err="1"/>
              <a:t>Improve</a:t>
            </a:r>
            <a:r>
              <a:rPr lang="hr-HR" b="1" dirty="0"/>
              <a:t> </a:t>
            </a:r>
            <a:r>
              <a:rPr lang="hr-HR" b="1" dirty="0" err="1"/>
              <a:t>Competences</a:t>
            </a:r>
            <a:r>
              <a:rPr lang="hr-HR" b="1" dirty="0"/>
              <a:t>”/Osnažimo vještine</a:t>
            </a:r>
          </a:p>
          <a:p>
            <a:pPr marL="0" indent="0" algn="ctr">
              <a:buNone/>
            </a:pPr>
            <a:r>
              <a:rPr lang="hr-HR" b="1" dirty="0">
                <a:solidFill>
                  <a:srgbClr val="FF0000"/>
                </a:solidFill>
              </a:rPr>
              <a:t>IMCO</a:t>
            </a:r>
          </a:p>
          <a:p>
            <a:pPr marL="0" indent="0" algn="ctr">
              <a:buNone/>
            </a:pPr>
            <a:r>
              <a:rPr lang="hr-HR" b="1" dirty="0">
                <a:solidFill>
                  <a:srgbClr val="FF0000"/>
                </a:solidFill>
              </a:rPr>
              <a:t>BROJ UGOVORA 2018-1-HR01-KA102-047231</a:t>
            </a:r>
          </a:p>
          <a:p>
            <a:pPr marL="0" indent="0" algn="ctr">
              <a:buNone/>
            </a:pPr>
            <a:endParaRPr lang="hr-HR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hr-HR" b="1" dirty="0"/>
              <a:t>Vrijednost 44.254,00 EUR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04664"/>
            <a:ext cx="2736850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9644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lipsa 6"/>
          <p:cNvSpPr/>
          <p:nvPr/>
        </p:nvSpPr>
        <p:spPr>
          <a:xfrm>
            <a:off x="683568" y="1814004"/>
            <a:ext cx="2592288" cy="23350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 strojarskih tehničara</a:t>
            </a:r>
            <a:endParaRPr lang="en-U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Rezervirano mjesto sadržaja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>
              <a:buAutoNum type="arabicPeriod"/>
            </a:pPr>
            <a:r>
              <a:rPr lang="hr-HR" b="1" dirty="0"/>
              <a:t>Grupa</a:t>
            </a:r>
          </a:p>
          <a:p>
            <a:pPr marL="514350" indent="-514350" algn="ctr">
              <a:buAutoNum type="arabicPeriod"/>
            </a:pPr>
            <a:endParaRPr lang="hr-HR" b="1" dirty="0"/>
          </a:p>
          <a:p>
            <a:pPr marL="514350" indent="-514350" algn="ctr">
              <a:buAutoNum type="arabicPeriod"/>
            </a:pPr>
            <a:endParaRPr lang="hr-HR" b="1" dirty="0"/>
          </a:p>
          <a:p>
            <a:pPr marL="514350" indent="-514350" algn="ctr">
              <a:buAutoNum type="arabicPeriod"/>
            </a:pPr>
            <a:endParaRPr lang="hr-HR" b="1" dirty="0"/>
          </a:p>
          <a:p>
            <a:pPr marL="514350" indent="-514350" algn="ctr">
              <a:buAutoNum type="arabicPeriod"/>
            </a:pPr>
            <a:r>
              <a:rPr lang="hr-HR" b="1" dirty="0"/>
              <a:t>Grupa</a:t>
            </a:r>
          </a:p>
        </p:txBody>
      </p:sp>
      <p:sp>
        <p:nvSpPr>
          <p:cNvPr id="12" name="Elipsa 11"/>
          <p:cNvSpPr/>
          <p:nvPr/>
        </p:nvSpPr>
        <p:spPr>
          <a:xfrm>
            <a:off x="4644008" y="2132856"/>
            <a:ext cx="3600400" cy="19545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solidFill>
                  <a:schemeClr val="tx1"/>
                </a:solidFill>
              </a:rPr>
              <a:t>Dublin/Irska</a:t>
            </a:r>
          </a:p>
          <a:p>
            <a:pPr algn="ctr"/>
            <a:r>
              <a:rPr lang="hr-HR" sz="2800" b="1" dirty="0">
                <a:solidFill>
                  <a:schemeClr val="tx1"/>
                </a:solidFill>
              </a:rPr>
              <a:t>04.-19.01.2019.</a:t>
            </a:r>
            <a:endParaRPr lang="en-US" sz="2800" b="1" dirty="0">
              <a:solidFill>
                <a:schemeClr val="tx1"/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0648"/>
            <a:ext cx="1871663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9280" y="455909"/>
            <a:ext cx="2736850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kstniOkvir 12"/>
          <p:cNvSpPr txBox="1"/>
          <p:nvPr/>
        </p:nvSpPr>
        <p:spPr>
          <a:xfrm>
            <a:off x="799523" y="4725144"/>
            <a:ext cx="2880320" cy="101566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 vodoinstalatera i </a:t>
            </a:r>
            <a:endParaRPr lang="hr-H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sv-SE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 instalatera grijanja i klimatizacije</a:t>
            </a:r>
            <a:endParaRPr lang="en-U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Zaobljeni pravokutnik 15"/>
          <p:cNvSpPr/>
          <p:nvPr/>
        </p:nvSpPr>
        <p:spPr>
          <a:xfrm>
            <a:off x="5436096" y="4326197"/>
            <a:ext cx="2952328" cy="144016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TOULOUSE/FRANCUSKA</a:t>
            </a:r>
          </a:p>
          <a:p>
            <a:pPr algn="ctr"/>
            <a:r>
              <a:rPr lang="hr-H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23.03.-07.04.2019.</a:t>
            </a:r>
          </a:p>
          <a:p>
            <a:pPr algn="ctr"/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38276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/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dirty="0"/>
              <a:t>Stručna praksa: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85000" lnSpcReduction="20000"/>
          </a:bodyPr>
          <a:lstStyle/>
          <a:p>
            <a:endParaRPr lang="hr-HR" b="1" dirty="0"/>
          </a:p>
          <a:p>
            <a:r>
              <a:rPr lang="hr-HR" dirty="0"/>
              <a:t>Domaćin</a:t>
            </a:r>
            <a:endParaRPr lang="hr-HR" b="1" dirty="0"/>
          </a:p>
          <a:p>
            <a:pPr marL="0" indent="0">
              <a:buNone/>
            </a:pPr>
            <a:endParaRPr lang="hr-HR" b="1" dirty="0"/>
          </a:p>
          <a:p>
            <a:pPr marL="0" indent="0" algn="ctr">
              <a:buNone/>
            </a:pPr>
            <a:r>
              <a:rPr lang="fr-FR" b="1" dirty="0"/>
              <a:t>Compagnons du Tour de France Occitanie</a:t>
            </a:r>
            <a:endParaRPr lang="hr-HR" b="1" dirty="0"/>
          </a:p>
          <a:p>
            <a:endParaRPr lang="hr-HR" b="1" dirty="0"/>
          </a:p>
          <a:p>
            <a:pPr marL="0" indent="0">
              <a:buNone/>
            </a:pPr>
            <a:r>
              <a:rPr lang="hr-HR" dirty="0"/>
              <a:t>jedan je od 16 obrazovnih centara nacionalnog udruženja obrtnika </a:t>
            </a:r>
            <a:r>
              <a:rPr lang="hr-HR" dirty="0" err="1"/>
              <a:t>Compagnonnique</a:t>
            </a:r>
            <a:r>
              <a:rPr lang="hr-HR" dirty="0"/>
              <a:t>. Obrazovanje je organizirano na principu 50% nastave – 50% praksa u obrtima i tvrtkama, na osnovu jedinstvenog francuskog sustava stjecanja znanja i vještina povezanih s obrtima. </a:t>
            </a:r>
          </a:p>
          <a:p>
            <a:pPr marL="0" indent="0">
              <a:buNone/>
            </a:pPr>
            <a:r>
              <a:rPr lang="hr-HR" dirty="0"/>
              <a:t>         </a:t>
            </a:r>
            <a:endParaRPr lang="hr-HR" b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373216"/>
            <a:ext cx="2736850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2656"/>
            <a:ext cx="1871663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42778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Vrh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E541D487DE5F8488E5EF54F9A8B4689" ma:contentTypeVersion="8" ma:contentTypeDescription="Stvaranje novog dokumenta." ma:contentTypeScope="" ma:versionID="0b2b8f3a001057984c1830fd3e1204d8">
  <xsd:schema xmlns:xsd="http://www.w3.org/2001/XMLSchema" xmlns:xs="http://www.w3.org/2001/XMLSchema" xmlns:p="http://schemas.microsoft.com/office/2006/metadata/properties" xmlns:ns2="8ace7829-1251-4b31-8aad-b92d14cc65a8" xmlns:ns3="ac251945-619b-45a6-9973-c3976177e83f" targetNamespace="http://schemas.microsoft.com/office/2006/metadata/properties" ma:root="true" ma:fieldsID="9b8ac4cde06671ceae9baaa80a308e57" ns2:_="" ns3:_="">
    <xsd:import namespace="8ace7829-1251-4b31-8aad-b92d14cc65a8"/>
    <xsd:import namespace="ac251945-619b-45a6-9973-c3976177e8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ce7829-1251-4b31-8aad-b92d14cc65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251945-619b-45a6-9973-c3976177e83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Zajednički se koristi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talji o zajedničkom korištenju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6010194-F58A-47ED-992F-FB713A09E0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ce7829-1251-4b31-8aad-b92d14cc65a8"/>
    <ds:schemaRef ds:uri="ac251945-619b-45a6-9973-c3976177e8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690572-FD6C-46C2-B2F0-DEC4720A2B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0E1665-3356-4EB6-BD4E-DC58DE03F68E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8ace7829-1251-4b31-8aad-b92d14cc65a8"/>
    <ds:schemaRef ds:uri="http://purl.org/dc/terms/"/>
    <ds:schemaRef ds:uri="ac251945-619b-45a6-9973-c3976177e83f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1085</TotalTime>
  <Words>969</Words>
  <Application>Microsoft Office PowerPoint</Application>
  <PresentationFormat>Prikaz na zaslonu (4:3)</PresentationFormat>
  <Paragraphs>168</Paragraphs>
  <Slides>26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Naslovi slajdova</vt:lpstr>
      </vt:variant>
      <vt:variant>
        <vt:i4>26</vt:i4>
      </vt:variant>
    </vt:vector>
  </HeadingPairs>
  <TitlesOfParts>
    <vt:vector size="28" baseType="lpstr">
      <vt:lpstr>Tema sustava Office</vt:lpstr>
      <vt:lpstr>Office Theme</vt:lpstr>
      <vt:lpstr>PowerPointova prezentacija</vt:lpstr>
      <vt:lpstr>PowerPointova prezentacija</vt:lpstr>
      <vt:lpstr>Ciljevi</vt:lpstr>
      <vt:lpstr>PowerPointova prezentacija</vt:lpstr>
      <vt:lpstr>PowerPointova prezentacija</vt:lpstr>
      <vt:lpstr>Europski socijalni fond </vt:lpstr>
      <vt:lpstr>              2018</vt:lpstr>
      <vt:lpstr>PowerPointova prezentacija</vt:lpstr>
      <vt:lpstr>   Stručna praksa:</vt:lpstr>
      <vt:lpstr> PRIPREMNA FAZA PROVEDBE </vt:lpstr>
      <vt:lpstr>Dokumentacija</vt:lpstr>
      <vt:lpstr>PowerPointova prezentacija</vt:lpstr>
      <vt:lpstr>Odobrena sredstva</vt:lpstr>
      <vt:lpstr>Putovanje zrakoplovom VAŽNO</vt:lpstr>
      <vt:lpstr>NOŠENJE TEKUĆINA U RUČNOJ PRTLJAZI  !!!  </vt:lpstr>
      <vt:lpstr>Putovanje</vt:lpstr>
      <vt:lpstr>Program 23. i 24.03.2019.</vt:lpstr>
      <vt:lpstr>Ponedjeljak-Petak 25.-29.03.2019.</vt:lpstr>
      <vt:lpstr>Subota/Nedjelja 30/31.03.2019.</vt:lpstr>
      <vt:lpstr>Ponedjeljak/Petak 01.-05.04.2019.</vt:lpstr>
      <vt:lpstr>Važno!!!</vt:lpstr>
      <vt:lpstr>Obveze sudionika</vt:lpstr>
      <vt:lpstr>VAŽNO</vt:lpstr>
      <vt:lpstr>PowerPointova prezentacija</vt:lpstr>
      <vt:lpstr>Nakon povratka</vt:lpstr>
      <vt:lpstr>Povratak, subota 07.04.2019.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Darija</dc:creator>
  <cp:lastModifiedBy>Anamarija</cp:lastModifiedBy>
  <cp:revision>57</cp:revision>
  <dcterms:created xsi:type="dcterms:W3CDTF">2017-10-02T12:02:26Z</dcterms:created>
  <dcterms:modified xsi:type="dcterms:W3CDTF">2019-03-14T11:33:59Z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0x0101007E541D487DE5F8488E5EF54F9A8B4689</vt:lpwstr>
  </property>
</Properties>
</file>