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4"/>
  </p:notesMasterIdLst>
  <p:sldIdLst>
    <p:sldId id="256" r:id="rId2"/>
    <p:sldId id="336" r:id="rId3"/>
    <p:sldId id="337" r:id="rId4"/>
    <p:sldId id="338" r:id="rId5"/>
    <p:sldId id="345" r:id="rId6"/>
    <p:sldId id="347" r:id="rId7"/>
    <p:sldId id="339" r:id="rId8"/>
    <p:sldId id="340" r:id="rId9"/>
    <p:sldId id="341" r:id="rId10"/>
    <p:sldId id="342" r:id="rId11"/>
    <p:sldId id="343" r:id="rId12"/>
    <p:sldId id="258" r:id="rId13"/>
  </p:sldIdLst>
  <p:sldSz cx="9144000" cy="6858000" type="screen4x3"/>
  <p:notesSz cx="6858000" cy="9144000"/>
  <p:defaultTextStyle>
    <a:defPPr>
      <a:defRPr lang="sr-Latn-R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rednji stil 3 - Isticanj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A3CAFB-2DEB-4C05-8F05-0DAD1A92480D}" type="datetimeFigureOut">
              <a:rPr lang="hr-HR"/>
              <a:pPr>
                <a:defRPr/>
              </a:pPr>
              <a:t>20.2.2020.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444E8D-AAB3-43ED-ADDD-566D10C0F10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1809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DE468-F520-47D0-B3A1-D9772058E366}" type="datetimeFigureOut">
              <a:rPr lang="hr-HR"/>
              <a:pPr>
                <a:defRPr/>
              </a:pPr>
              <a:t>20.2.2020.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8AC78-446C-4BAE-8F02-A66FEDDE5FE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5674103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D5B3-FCFD-4766-9C68-D0F3BCD333AA}" type="datetimeFigureOut">
              <a:rPr lang="hr-HR"/>
              <a:pPr>
                <a:defRPr/>
              </a:pPr>
              <a:t>20.2.2020.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CD71-D0D6-4027-B066-7B510D98C31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3429734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FA7DA-377E-4580-935F-3EB919205822}" type="datetimeFigureOut">
              <a:rPr lang="hr-HR"/>
              <a:pPr>
                <a:defRPr/>
              </a:pPr>
              <a:t>20.2.2020.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0C34B-9EAD-4414-939A-7D623D3E305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1654257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pic>
        <p:nvPicPr>
          <p:cNvPr id="5" name="Slika 1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330950"/>
            <a:ext cx="7715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>
            <a:normAutofit/>
          </a:bodyPr>
          <a:lstStyle>
            <a:lvl1pPr marL="0" indent="-273050">
              <a:buFont typeface="Wingdings" panose="05000000000000000000" pitchFamily="2" charset="2"/>
              <a:buChar char="Ø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28600">
              <a:buFont typeface="Wingdings" panose="05000000000000000000" pitchFamily="2" charset="2"/>
              <a:buChar char="Ø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Ø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0CA3D-9618-47D4-9036-96B7AEC301CC}" type="datetimeFigureOut">
              <a:rPr lang="hr-HR"/>
              <a:pPr>
                <a:defRPr/>
              </a:pPr>
              <a:t>20.2.2020.</a:t>
            </a:fld>
            <a:endParaRPr lang="hr-H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CC250-C3A9-4070-B4AD-4B85C7F8650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2274299"/>
      </p:ext>
    </p:extLst>
  </p:cSld>
  <p:clrMapOvr>
    <a:masterClrMapping/>
  </p:clrMapOvr>
  <p:transition spd="slow">
    <p:split orient="vert"/>
  </p:transition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FFEF0-8E2D-469E-A582-E6A8E4589C21}" type="datetimeFigureOut">
              <a:rPr lang="hr-HR"/>
              <a:pPr>
                <a:defRPr/>
              </a:pPr>
              <a:t>20.2.2020.</a:t>
            </a:fld>
            <a:endParaRPr lang="hr-H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C0D06-19D9-412F-A35E-EF032D3BC73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0795116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D3878-1CD1-4F2B-9045-BC98512F9192}" type="datetimeFigureOut">
              <a:rPr lang="hr-HR"/>
              <a:pPr>
                <a:defRPr/>
              </a:pPr>
              <a:t>20.2.2020.</a:t>
            </a:fld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2F209-D68D-4D6C-B7BA-6AD3DD71122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1304851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2FD9F-7547-4EB7-A01D-3496C1D611CB}" type="datetimeFigureOut">
              <a:rPr lang="hr-HR"/>
              <a:pPr>
                <a:defRPr/>
              </a:pPr>
              <a:t>20.2.2020.</a:t>
            </a:fld>
            <a:endParaRPr lang="hr-H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7BBB-8CD6-485C-8921-C168462A0BB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8697470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BD5F-65E0-4E28-B7CE-2AFB22ADDB10}" type="datetimeFigureOut">
              <a:rPr lang="hr-HR"/>
              <a:pPr>
                <a:defRPr/>
              </a:pPr>
              <a:t>20.2.2020.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ED124-AE90-466B-99CE-ADC9BC4A7B0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4130924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CEBC-414D-4180-8BE3-3CC9294E08B1}" type="datetimeFigureOut">
              <a:rPr lang="hr-HR"/>
              <a:pPr>
                <a:defRPr/>
              </a:pPr>
              <a:t>20.2.2020.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95DEF-6169-4E32-9A0E-500C6B34411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425150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682C1-3EE8-48AB-8D4C-F292F30664CC}" type="datetimeFigureOut">
              <a:rPr lang="hr-HR"/>
              <a:pPr>
                <a:defRPr/>
              </a:pPr>
              <a:t>20.2.2020.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F2698-7154-4030-BB7D-CA0379DC980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04418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3C92B-5717-4432-B86B-5E9214F68D7D}" type="datetimeFigureOut">
              <a:rPr lang="hr-HR"/>
              <a:pPr>
                <a:defRPr/>
              </a:pPr>
              <a:t>20.2.2020.</a:t>
            </a:fld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9EFD7-55A6-4C80-A16C-6D9B319B491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754204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arker size="69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95E2C212-2505-4D7C-90C8-E06F00756F1C}" type="datetimeFigureOut">
              <a:rPr lang="hr-HR"/>
              <a:pPr>
                <a:defRPr/>
              </a:pPr>
              <a:t>20.2.2020.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64E83A84-0BD8-49A6-9497-1C12CF171D3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pic>
        <p:nvPicPr>
          <p:cNvPr id="1032" name="Slika 1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3075"/>
            <a:ext cx="95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791" r:id="rId7"/>
    <p:sldLayoutId id="2147483792" r:id="rId8"/>
    <p:sldLayoutId id="2147483801" r:id="rId9"/>
    <p:sldLayoutId id="2147483793" r:id="rId10"/>
    <p:sldLayoutId id="2147483794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Kritički odnos prema internetu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Kakvo je okružje stranice?</a:t>
            </a:r>
          </a:p>
        </p:txBody>
      </p:sp>
      <p:sp>
        <p:nvSpPr>
          <p:cNvPr id="14339" name="Rezervirano mjesto sadržaja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hr-HR" altLang="sr-Latn-RS" dirty="0" smtClean="0"/>
              <a:t>Ima li puno reklama, nudi li usluge, proizvode?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hr-HR" altLang="sr-Latn-RS" dirty="0" smtClean="0"/>
              <a:t>Traži li neke podatke, lozinke i sl. </a:t>
            </a:r>
            <a:r>
              <a:rPr lang="hr-HR" altLang="sr-Latn-RS" b="1" dirty="0" smtClean="0"/>
              <a:t>koje nisu u skladu sa samom svrhom stranice</a:t>
            </a:r>
            <a:endParaRPr lang="hr-HR" altLang="sr-Latn-RS" b="1" dirty="0" smtClean="0"/>
          </a:p>
          <a:p>
            <a:pPr indent="-274320" fontAlgn="auto">
              <a:spcAft>
                <a:spcPts val="0"/>
              </a:spcAft>
              <a:defRPr/>
            </a:pPr>
            <a:endParaRPr lang="hr-HR" altLang="sr-Latn-RS" dirty="0" smtClean="0"/>
          </a:p>
        </p:txBody>
      </p:sp>
      <p:sp>
        <p:nvSpPr>
          <p:cNvPr id="18436" name="Rezervirano mjesto datum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A5414D2-6370-4ECA-BE11-62B9B771D613}" type="datetime1">
              <a:rPr lang="hr-HR" altLang="sr-Latn-RS">
                <a:solidFill>
                  <a:schemeClr val="bg2"/>
                </a:solidFill>
                <a:latin typeface="Calibri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20.2.2020.</a:t>
            </a:fld>
            <a:endParaRPr lang="hr-HR" altLang="sr-Latn-RS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Više izvora podataka?</a:t>
            </a:r>
          </a:p>
        </p:txBody>
      </p:sp>
      <p:sp>
        <p:nvSpPr>
          <p:cNvPr id="15363" name="Rezervirano mjesto sadržaja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hr-HR" altLang="sr-Latn-RS" dirty="0" smtClean="0"/>
              <a:t>Ako </a:t>
            </a:r>
            <a:r>
              <a:rPr lang="hr-HR" altLang="sr-Latn-RS" dirty="0" smtClean="0"/>
              <a:t>postoje citirani izvori, pogledajte </a:t>
            </a:r>
            <a:r>
              <a:rPr lang="hr-HR" altLang="sr-Latn-RS" dirty="0" smtClean="0"/>
              <a:t>točnost navedenih </a:t>
            </a:r>
            <a:r>
              <a:rPr lang="hr-HR" altLang="sr-Latn-RS" dirty="0" smtClean="0"/>
              <a:t>podataka na tim izvorima </a:t>
            </a:r>
            <a:endParaRPr lang="hr-HR" altLang="sr-Latn-RS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hr-HR" altLang="sr-Latn-RS" dirty="0" smtClean="0"/>
              <a:t>bilo </a:t>
            </a:r>
            <a:r>
              <a:rPr lang="hr-HR" altLang="sr-Latn-RS" dirty="0" smtClean="0"/>
              <a:t>bi dobro informaciju potvrditi </a:t>
            </a:r>
            <a:r>
              <a:rPr lang="hr-HR" altLang="sr-Latn-RS" b="1" dirty="0" smtClean="0">
                <a:solidFill>
                  <a:srgbClr val="0070C0"/>
                </a:solidFill>
              </a:rPr>
              <a:t>na više različitih web mjesta.</a:t>
            </a:r>
          </a:p>
        </p:txBody>
      </p:sp>
      <p:sp>
        <p:nvSpPr>
          <p:cNvPr id="19460" name="Rezervirano mjesto datum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9CEEDF-703B-4FAB-8027-6EF5CC5DC338}" type="datetime1">
              <a:rPr lang="hr-HR" altLang="sr-Latn-RS">
                <a:solidFill>
                  <a:schemeClr val="bg2"/>
                </a:solidFill>
                <a:latin typeface="Calibri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20.2.2020.</a:t>
            </a:fld>
            <a:endParaRPr lang="hr-HR" altLang="sr-Latn-RS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Alfa udžbenici\Ponovimo robo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0" t="24004" r="23862" b="19991"/>
          <a:stretch>
            <a:fillRect/>
          </a:stretch>
        </p:blipFill>
        <p:spPr bwMode="auto">
          <a:xfrm>
            <a:off x="3203575" y="1"/>
            <a:ext cx="2670357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170" y="1773831"/>
            <a:ext cx="7849245" cy="4421188"/>
          </a:xfrm>
        </p:spPr>
        <p:txBody>
          <a:bodyPr rtlCol="0">
            <a:normAutofit fontScale="92500"/>
          </a:bodyPr>
          <a:lstStyle/>
          <a:p>
            <a:pPr marL="5715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dirty="0">
                <a:latin typeface="Arial Narrow" panose="020B0606020202030204" pitchFamily="34" charset="0"/>
              </a:rPr>
              <a:t>Kako možemo podijeliti vrednovanje ili kvalitetu web mjesta?</a:t>
            </a:r>
          </a:p>
          <a:p>
            <a:pPr marL="5715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dirty="0">
                <a:latin typeface="Arial Narrow" panose="020B0606020202030204" pitchFamily="34" charset="0"/>
              </a:rPr>
              <a:t>Što su domene ili mrežno </a:t>
            </a:r>
            <a:r>
              <a:rPr lang="hr-HR" dirty="0" smtClean="0">
                <a:latin typeface="Arial Narrow" panose="020B0606020202030204" pitchFamily="34" charset="0"/>
              </a:rPr>
              <a:t>područje? Navedi </a:t>
            </a:r>
            <a:r>
              <a:rPr lang="hr-HR" dirty="0">
                <a:latin typeface="Arial Narrow" panose="020B0606020202030204" pitchFamily="34" charset="0"/>
              </a:rPr>
              <a:t>najčešće upotrebljavane vršne internetske domene?</a:t>
            </a:r>
          </a:p>
          <a:p>
            <a:pPr marL="5715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dirty="0" smtClean="0">
                <a:latin typeface="Arial Narrow" panose="020B0606020202030204" pitchFamily="34" charset="0"/>
              </a:rPr>
              <a:t>Navedi </a:t>
            </a:r>
            <a:r>
              <a:rPr lang="hr-HR" dirty="0">
                <a:latin typeface="Arial Narrow" panose="020B0606020202030204" pitchFamily="34" charset="0"/>
              </a:rPr>
              <a:t>nekoliko pitanja na koja bismo trebali tražiti odgovore pri vrednovanju </a:t>
            </a:r>
            <a:r>
              <a:rPr lang="hr-HR" dirty="0" smtClean="0">
                <a:latin typeface="Arial Narrow" panose="020B0606020202030204" pitchFamily="34" charset="0"/>
              </a:rPr>
              <a:t>stranica?</a:t>
            </a:r>
            <a:endParaRPr lang="hr-HR" dirty="0">
              <a:latin typeface="Arial Narrow" panose="020B0606020202030204" pitchFamily="34" charset="0"/>
            </a:endParaRPr>
          </a:p>
          <a:p>
            <a:pPr marL="5715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dirty="0" smtClean="0">
                <a:latin typeface="Arial Narrow" panose="020B0606020202030204" pitchFamily="34" charset="0"/>
              </a:rPr>
              <a:t>Gdje najčešće možemo pronaći podatak o datumu stranice?</a:t>
            </a:r>
            <a:endParaRPr lang="hr-HR" dirty="0">
              <a:latin typeface="Arial Narrow" panose="020B0606020202030204" pitchFamily="34" charset="0"/>
            </a:endParaRPr>
          </a:p>
          <a:p>
            <a:pPr marL="5715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dirty="0" smtClean="0">
                <a:latin typeface="Arial Narrow" panose="020B0606020202030204" pitchFamily="34" charset="0"/>
              </a:rPr>
              <a:t>Što ćemo napraviti ako sumnjamo da sadržaj na stranici nije točan?</a:t>
            </a:r>
            <a:endParaRPr lang="hr-HR" dirty="0">
              <a:latin typeface="Arial Narrow" panose="020B0606020202030204" pitchFamily="34" charset="0"/>
            </a:endParaRPr>
          </a:p>
          <a:p>
            <a:pPr marL="4572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hr-HR" dirty="0">
              <a:latin typeface="Arial Narrow" panose="020B0606020202030204" pitchFamily="34" charset="0"/>
            </a:endParaRPr>
          </a:p>
        </p:txBody>
      </p:sp>
      <p:sp>
        <p:nvSpPr>
          <p:cNvPr id="23556" name="Rezervirano mjesto datum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67D3460-5FB4-48DE-8A8D-E96643F87404}" type="datetime1">
              <a:rPr lang="hr-HR" altLang="sr-Latn-RS">
                <a:solidFill>
                  <a:schemeClr val="bg2"/>
                </a:solidFill>
                <a:latin typeface="Calibri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20.2.2020.</a:t>
            </a:fld>
            <a:endParaRPr lang="hr-HR" altLang="sr-Latn-RS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23557" name="Slika 4" descr="ALFIC sjedi na gran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373686"/>
            <a:ext cx="100806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kstniOkvir 7"/>
          <p:cNvSpPr txBox="1">
            <a:spLocks noChangeArrowheads="1"/>
          </p:cNvSpPr>
          <p:nvPr/>
        </p:nvSpPr>
        <p:spPr bwMode="auto">
          <a:xfrm rot="178294">
            <a:off x="4794555" y="504825"/>
            <a:ext cx="935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200" b="1">
                <a:latin typeface="Calibri" pitchFamily="34" charset="0"/>
              </a:rPr>
              <a:t>Ponovimo!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1187450" y="476250"/>
            <a:ext cx="1081088" cy="10080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1268413"/>
            <a:ext cx="6656387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Vrednovanje informacija i sadržaja</a:t>
            </a:r>
            <a:endParaRPr lang="hr-HR" dirty="0"/>
          </a:p>
        </p:txBody>
      </p:sp>
      <p:sp>
        <p:nvSpPr>
          <p:cNvPr id="6147" name="Rezervirano mjesto sadržaja 2"/>
          <p:cNvSpPr>
            <a:spLocks noGrp="1"/>
          </p:cNvSpPr>
          <p:nvPr>
            <p:ph idx="1"/>
          </p:nvPr>
        </p:nvSpPr>
        <p:spPr>
          <a:xfrm>
            <a:off x="1331640" y="2348880"/>
            <a:ext cx="6400800" cy="3048000"/>
          </a:xfrm>
        </p:spPr>
        <p:txBody>
          <a:bodyPr rtlCol="0">
            <a:normAutofit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hr-HR" altLang="sr-Latn-RS" dirty="0" smtClean="0"/>
              <a:t>Nisu sve informacije na web stranicama jednako vrijedne</a:t>
            </a:r>
            <a:endParaRPr lang="hr-HR" altLang="sr-Latn-RS" dirty="0"/>
          </a:p>
          <a:p>
            <a:pPr indent="-274320" fontAlgn="auto">
              <a:spcAft>
                <a:spcPts val="0"/>
              </a:spcAft>
              <a:defRPr/>
            </a:pPr>
            <a:r>
              <a:rPr lang="hr-HR" altLang="sr-Latn-RS" dirty="0" smtClean="0"/>
              <a:t>Vrednovanje ili kvalitetu web mjesta možemo podijeliti na: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altLang="sr-Latn-RS" sz="2400" dirty="0" smtClean="0"/>
              <a:t>Vrednovanje  informacija </a:t>
            </a:r>
            <a:r>
              <a:rPr lang="hr-HR" altLang="sr-Latn-RS" sz="2400" dirty="0" smtClean="0">
                <a:solidFill>
                  <a:srgbClr val="FF0000"/>
                </a:solidFill>
              </a:rPr>
              <a:t>o web mjestu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altLang="sr-Latn-RS" sz="2400" dirty="0" smtClean="0"/>
              <a:t>Vrednovanje </a:t>
            </a:r>
            <a:r>
              <a:rPr lang="hr-HR" altLang="sr-Latn-RS" sz="2400" dirty="0" smtClean="0">
                <a:solidFill>
                  <a:srgbClr val="FF0000"/>
                </a:solidFill>
              </a:rPr>
              <a:t>sadržaja stranice</a:t>
            </a:r>
          </a:p>
          <a:p>
            <a:pPr indent="-274320" fontAlgn="auto">
              <a:spcAft>
                <a:spcPts val="0"/>
              </a:spcAft>
              <a:defRPr/>
            </a:pPr>
            <a:endParaRPr lang="hr-HR" altLang="sr-Latn-RS" dirty="0" smtClean="0"/>
          </a:p>
        </p:txBody>
      </p:sp>
      <p:sp>
        <p:nvSpPr>
          <p:cNvPr id="10244" name="Rezervirano mjesto datum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BFB1B25-2AC1-4235-BF40-735597B49EE8}" type="datetime1">
              <a:rPr lang="hr-HR" altLang="sr-Latn-RS">
                <a:solidFill>
                  <a:schemeClr val="bg2"/>
                </a:solidFill>
                <a:latin typeface="Calibri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20.2.2020.</a:t>
            </a:fld>
            <a:endParaRPr lang="hr-HR" altLang="sr-Latn-RS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6948488" y="260350"/>
            <a:ext cx="1079500" cy="10080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6363" y="1773238"/>
            <a:ext cx="64008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Što mogu saznati iz URL –a (adrese stranice) i domene ? </a:t>
            </a:r>
          </a:p>
        </p:txBody>
      </p:sp>
      <p:sp>
        <p:nvSpPr>
          <p:cNvPr id="7171" name="Rezervirano mjesto sadržaja 2"/>
          <p:cNvSpPr>
            <a:spLocks noGrp="1"/>
          </p:cNvSpPr>
          <p:nvPr>
            <p:ph idx="1"/>
          </p:nvPr>
        </p:nvSpPr>
        <p:spPr>
          <a:xfrm>
            <a:off x="1331640" y="2636912"/>
            <a:ext cx="6728792" cy="30480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hr-HR" altLang="sr-Latn-RS" dirty="0" smtClean="0"/>
              <a:t>Za </a:t>
            </a:r>
            <a:r>
              <a:rPr lang="hr-HR" altLang="sr-Latn-RS" dirty="0" smtClean="0"/>
              <a:t>pretraživanje </a:t>
            </a:r>
            <a:r>
              <a:rPr lang="hr-HR" altLang="sr-Latn-RS" dirty="0" err="1" smtClean="0"/>
              <a:t>interneta</a:t>
            </a:r>
            <a:r>
              <a:rPr lang="hr-HR" altLang="sr-Latn-RS" dirty="0" smtClean="0"/>
              <a:t> bitne su tzv. </a:t>
            </a:r>
            <a:r>
              <a:rPr lang="hr-HR" altLang="sr-Latn-RS" dirty="0" smtClean="0"/>
              <a:t>vršne domene, u  </a:t>
            </a:r>
            <a:r>
              <a:rPr lang="hr-HR" altLang="sr-Latn-RS" dirty="0" smtClean="0"/>
              <a:t>primjeru  </a:t>
            </a:r>
            <a:r>
              <a:rPr lang="hr-HR" altLang="sr-Latn-RS" dirty="0" smtClean="0"/>
              <a:t>(</a:t>
            </a:r>
            <a:r>
              <a:rPr lang="hr-HR" altLang="sr-Latn-RS" u="sng" dirty="0" smtClean="0">
                <a:solidFill>
                  <a:srgbClr val="0070C0"/>
                </a:solidFill>
              </a:rPr>
              <a:t>www.skole.hr</a:t>
            </a:r>
            <a:r>
              <a:rPr lang="hr-HR" altLang="sr-Latn-RS" dirty="0" smtClean="0"/>
              <a:t>) vršna domena je </a:t>
            </a:r>
            <a:r>
              <a:rPr lang="hr-HR" altLang="sr-Latn-RS" dirty="0" err="1" smtClean="0"/>
              <a:t>hr</a:t>
            </a:r>
            <a:r>
              <a:rPr lang="hr-HR" altLang="sr-Latn-RS" dirty="0" smtClean="0"/>
              <a:t>.  </a:t>
            </a:r>
            <a:r>
              <a:rPr lang="hr-HR" altLang="sr-Latn-RS" b="1" dirty="0" smtClean="0"/>
              <a:t>	</a:t>
            </a:r>
            <a:endParaRPr lang="hr-HR" altLang="sr-Latn-RS" dirty="0" smtClean="0"/>
          </a:p>
        </p:txBody>
      </p:sp>
      <p:sp>
        <p:nvSpPr>
          <p:cNvPr id="11268" name="Rezervirano mjesto datum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05ECE3F-D2A7-4F2C-86F1-D62F173EB44D}" type="datetime1">
              <a:rPr lang="hr-HR" altLang="sr-Latn-RS">
                <a:solidFill>
                  <a:schemeClr val="bg2"/>
                </a:solidFill>
                <a:latin typeface="Calibri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20.2.2020.</a:t>
            </a:fld>
            <a:endParaRPr lang="hr-HR" altLang="sr-Latn-RS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7235825" y="260350"/>
            <a:ext cx="1081088" cy="10080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1185104"/>
            <a:ext cx="6400800" cy="685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700" dirty="0" smtClean="0"/>
              <a:t>Najčešće vršne domene</a:t>
            </a:r>
            <a:endParaRPr lang="hr-HR" sz="2700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544823"/>
              </p:ext>
            </p:extLst>
          </p:nvPr>
        </p:nvGraphicFramePr>
        <p:xfrm>
          <a:off x="683568" y="2060847"/>
          <a:ext cx="7991475" cy="4206617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223268"/>
                <a:gridCol w="4320709"/>
                <a:gridCol w="2447498"/>
              </a:tblGrid>
              <a:tr h="504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domena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opis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primjer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/>
                </a:tc>
              </a:tr>
              <a:tr h="1426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.com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Najpopularnija domena, osim komercijalnih stranica sadrži sve češće i nekomercijalne i neprofitne organizacije.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www.apple.com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</a:tr>
              <a:tr h="713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.edu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Prvotno namijenjena obrazovnim institucijama SAD-a.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</a:rPr>
                        <a:t>www.columbia.edu</a:t>
                      </a:r>
                      <a:endParaRPr lang="hr-H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</a:tr>
              <a:tr h="356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.gov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Koristi se za vladine ustanove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www.nasa.gov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</a:tr>
              <a:tr h="713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.org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Domena namijenjena za neprofitne organizacije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www.unesco.org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2" marR="68572" marT="0" marB="0" anchor="ctr"/>
                </a:tc>
              </a:tr>
            </a:tbl>
          </a:graphicData>
        </a:graphic>
      </p:graphicFrame>
      <p:sp>
        <p:nvSpPr>
          <p:cNvPr id="12310" name="Rezervirano mjesto datum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4B82A5A-06DC-4214-8254-C78F76E7B4AF}" type="datetime1">
              <a:rPr lang="hr-HR" altLang="sr-Latn-RS">
                <a:solidFill>
                  <a:schemeClr val="bg2"/>
                </a:solidFill>
                <a:latin typeface="Calibri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20.2.2020.</a:t>
            </a:fld>
            <a:endParaRPr lang="hr-HR" altLang="sr-Latn-RS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6948488" y="260350"/>
            <a:ext cx="1079500" cy="10080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985243"/>
            <a:ext cx="7848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2400" dirty="0"/>
              <a:t>Prema geografskom području vršne domene </a:t>
            </a:r>
            <a:r>
              <a:rPr lang="hr-HR" sz="2400" dirty="0" smtClean="0"/>
              <a:t>dijelimo na:</a:t>
            </a:r>
            <a:endParaRPr lang="hr-HR" sz="2400" dirty="0"/>
          </a:p>
        </p:txBody>
      </p:sp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>
          <a:xfrm>
            <a:off x="1403648" y="2060848"/>
            <a:ext cx="6400800" cy="3048000"/>
          </a:xfrm>
        </p:spPr>
        <p:txBody>
          <a:bodyPr/>
          <a:lstStyle/>
          <a:p>
            <a:r>
              <a:rPr lang="hr-HR" altLang="sr-Latn-RS" dirty="0" smtClean="0">
                <a:latin typeface="Arial" charset="0"/>
                <a:cs typeface="Arial" charset="0"/>
              </a:rPr>
              <a:t>sastoje se od dva slova</a:t>
            </a:r>
          </a:p>
        </p:txBody>
      </p:sp>
      <p:sp>
        <p:nvSpPr>
          <p:cNvPr id="13316" name="Rezervirano mjesto datum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B7F65A8-EADB-4501-853D-9878726C9726}" type="datetime1">
              <a:rPr lang="hr-HR" altLang="sr-Latn-RS">
                <a:solidFill>
                  <a:schemeClr val="bg2"/>
                </a:solidFill>
                <a:latin typeface="Calibri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20.2.2020.</a:t>
            </a:fld>
            <a:endParaRPr lang="hr-HR" altLang="sr-Latn-RS">
              <a:solidFill>
                <a:schemeClr val="bg2"/>
              </a:solidFill>
              <a:latin typeface="Calibri" pitchFamily="34" charset="0"/>
            </a:endParaRP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836359"/>
              </p:ext>
            </p:extLst>
          </p:nvPr>
        </p:nvGraphicFramePr>
        <p:xfrm>
          <a:off x="899592" y="2708920"/>
          <a:ext cx="7058025" cy="3301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372"/>
                <a:gridCol w="5761653"/>
              </a:tblGrid>
              <a:tr h="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PRIMJERI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48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domena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država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48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.hr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Hrvatska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</a:tr>
              <a:tr h="48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.de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Njemačka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</a:tr>
              <a:tr h="48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.hu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Mađarska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</a:tr>
              <a:tr h="48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.it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Italija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</a:tr>
              <a:tr h="48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.eu</a:t>
                      </a:r>
                      <a:endParaRPr lang="hr-H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Europska unija</a:t>
                      </a:r>
                      <a:endParaRPr lang="hr-H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</a:tr>
            </a:tbl>
          </a:graphicData>
        </a:graphic>
      </p:graphicFrame>
      <p:sp>
        <p:nvSpPr>
          <p:cNvPr id="6" name="5-Point Star 5"/>
          <p:cNvSpPr/>
          <p:nvPr/>
        </p:nvSpPr>
        <p:spPr>
          <a:xfrm>
            <a:off x="7740352" y="548679"/>
            <a:ext cx="1079500" cy="10080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200" dirty="0" smtClean="0"/>
              <a:t>Kritički odnos prema Internet stranicama </a:t>
            </a:r>
            <a:r>
              <a:rPr lang="hr-HR" sz="3200" dirty="0" smtClean="0"/>
              <a:t>:</a:t>
            </a:r>
            <a:endParaRPr lang="hr-HR" sz="32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9552" y="1916906"/>
            <a:ext cx="8352927" cy="3120008"/>
          </a:xfrm>
        </p:spPr>
        <p:txBody>
          <a:bodyPr rtlCol="0">
            <a:noAutofit/>
          </a:bodyPr>
          <a:lstStyle/>
          <a:p>
            <a:pPr marL="571500" indent="-457200" fontAlgn="auto">
              <a:spcAft>
                <a:spcPts val="0"/>
              </a:spcAft>
              <a:buFont typeface="Cambria" pitchFamily="18" charset="0"/>
              <a:buAutoNum type="arabicPeriod"/>
              <a:defRPr/>
            </a:pPr>
            <a:r>
              <a:rPr lang="hr-HR" altLang="sr-Latn-RS" dirty="0" smtClean="0">
                <a:latin typeface="Arial Narrow" panose="020B0606020202030204" pitchFamily="34" charset="0"/>
              </a:rPr>
              <a:t>TKO JE </a:t>
            </a:r>
            <a:r>
              <a:rPr lang="hr-HR" altLang="sr-Latn-R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AUTOR?</a:t>
            </a:r>
          </a:p>
          <a:p>
            <a:pPr marL="571500" indent="-457200" fontAlgn="auto">
              <a:spcAft>
                <a:spcPts val="0"/>
              </a:spcAft>
              <a:buFont typeface="Cambria" pitchFamily="18" charset="0"/>
              <a:buAutoNum type="arabicPeriod"/>
              <a:defRPr/>
            </a:pPr>
            <a:r>
              <a:rPr lang="hr-HR" altLang="sr-Latn-RS" dirty="0" smtClean="0">
                <a:latin typeface="Arial Narrow" panose="020B0606020202030204" pitchFamily="34" charset="0"/>
              </a:rPr>
              <a:t>KADA JE </a:t>
            </a:r>
            <a:r>
              <a:rPr lang="hr-HR" altLang="sr-Latn-R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AŽURIRANA</a:t>
            </a:r>
            <a:r>
              <a:rPr lang="hr-HR" altLang="sr-Latn-RS" dirty="0" smtClean="0">
                <a:latin typeface="Arial Narrow" panose="020B0606020202030204" pitchFamily="34" charset="0"/>
              </a:rPr>
              <a:t> WEB STRANICA </a:t>
            </a:r>
            <a:r>
              <a:rPr lang="hr-HR" altLang="sr-Latn-R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POSLJEDNJI PUT?</a:t>
            </a:r>
          </a:p>
          <a:p>
            <a:pPr marL="571500" indent="-457200" fontAlgn="auto">
              <a:spcAft>
                <a:spcPts val="0"/>
              </a:spcAft>
              <a:buFont typeface="Cambria" pitchFamily="18" charset="0"/>
              <a:buAutoNum type="arabicPeriod"/>
              <a:defRPr/>
            </a:pPr>
            <a:r>
              <a:rPr lang="hr-HR" altLang="sr-Latn-RS" dirty="0" smtClean="0">
                <a:latin typeface="Arial Narrow" panose="020B0606020202030204" pitchFamily="34" charset="0"/>
              </a:rPr>
              <a:t>JESU LI </a:t>
            </a:r>
            <a:r>
              <a:rPr lang="hr-HR" altLang="sr-Latn-R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FUNKCIONALNE POVEZNICE </a:t>
            </a:r>
            <a:r>
              <a:rPr lang="hr-HR" altLang="sr-Latn-RS" dirty="0" smtClean="0">
                <a:latin typeface="Arial Narrow" panose="020B0606020202030204" pitchFamily="34" charset="0"/>
              </a:rPr>
              <a:t>(LINKOVI) NA STRANICI?</a:t>
            </a:r>
          </a:p>
          <a:p>
            <a:pPr marL="571500" indent="-457200" fontAlgn="auto">
              <a:spcAft>
                <a:spcPts val="0"/>
              </a:spcAft>
              <a:buFont typeface="Cambria" pitchFamily="18" charset="0"/>
              <a:buAutoNum type="arabicPeriod"/>
              <a:defRPr/>
            </a:pPr>
            <a:r>
              <a:rPr lang="hr-HR" altLang="sr-Latn-RS" dirty="0" smtClean="0">
                <a:latin typeface="Arial Narrow" panose="020B0606020202030204" pitchFamily="34" charset="0"/>
              </a:rPr>
              <a:t>KAKVO JE </a:t>
            </a:r>
            <a:r>
              <a:rPr lang="hr-HR" altLang="sr-Latn-R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OKRUŽJE STRANICE</a:t>
            </a:r>
            <a:r>
              <a:rPr lang="hr-HR" altLang="sr-Latn-RS" dirty="0" smtClean="0">
                <a:latin typeface="Arial Narrow" panose="020B0606020202030204" pitchFamily="34" charset="0"/>
              </a:rPr>
              <a:t>? (OGLASI, REKLAME?)</a:t>
            </a:r>
          </a:p>
          <a:p>
            <a:pPr marL="571500" indent="-457200" fontAlgn="auto">
              <a:spcAft>
                <a:spcPts val="0"/>
              </a:spcAft>
              <a:buFont typeface="Cambria" pitchFamily="18" charset="0"/>
              <a:buAutoNum type="arabicPeriod"/>
              <a:defRPr/>
            </a:pPr>
            <a:r>
              <a:rPr lang="hr-HR" altLang="sr-Latn-RS" dirty="0" smtClean="0">
                <a:latin typeface="Arial Narrow" panose="020B0606020202030204" pitchFamily="34" charset="0"/>
              </a:rPr>
              <a:t>JESU LI </a:t>
            </a:r>
            <a:r>
              <a:rPr lang="hr-HR" altLang="sr-Latn-R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INFORMACIJE NA STRANICI TOČNE</a:t>
            </a:r>
            <a:r>
              <a:rPr lang="hr-HR" altLang="sr-Latn-RS" dirty="0" smtClean="0">
                <a:latin typeface="Arial Narrow" panose="020B0606020202030204" pitchFamily="34" charset="0"/>
              </a:rPr>
              <a:t>, TJ. PROVJERLJIVE?</a:t>
            </a:r>
            <a:endParaRPr lang="hr-HR" altLang="sr-Latn-RS" dirty="0" smtClean="0">
              <a:latin typeface="Arial Narrow" panose="020B0606020202030204" pitchFamily="34" charset="0"/>
            </a:endParaRP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88A449-978A-4ADC-9363-BAE0793BE077}" type="datetime1">
              <a:rPr lang="hr-HR" altLang="sr-Latn-RS">
                <a:solidFill>
                  <a:schemeClr val="bg2"/>
                </a:solidFill>
                <a:latin typeface="Calibri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20.2.2020.</a:t>
            </a:fld>
            <a:endParaRPr lang="hr-HR" altLang="sr-Latn-RS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7812360" y="908843"/>
            <a:ext cx="1081087" cy="10080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Tko je </a:t>
            </a:r>
            <a:r>
              <a:rPr lang="hr-HR" dirty="0" smtClean="0"/>
              <a:t>to napisao stranicu </a:t>
            </a:r>
            <a:r>
              <a:rPr lang="hr-HR" dirty="0"/>
              <a:t>(autor) 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11267" name="Rezervirano mjesto sadržaja 2"/>
          <p:cNvSpPr>
            <a:spLocks noGrp="1"/>
          </p:cNvSpPr>
          <p:nvPr>
            <p:ph idx="1"/>
          </p:nvPr>
        </p:nvSpPr>
        <p:spPr>
          <a:xfrm>
            <a:off x="1403648" y="2276872"/>
            <a:ext cx="6400800" cy="30480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hr-HR" altLang="sr-Latn-RS" dirty="0" smtClean="0"/>
              <a:t>jasni podaci o autoru, </a:t>
            </a:r>
            <a:r>
              <a:rPr lang="hr-HR" altLang="sr-Latn-RS" dirty="0" smtClean="0"/>
              <a:t>o </a:t>
            </a:r>
            <a:r>
              <a:rPr lang="hr-HR" altLang="sr-Latn-RS" dirty="0" smtClean="0"/>
              <a:t>organizaciji ili tvrtki.</a:t>
            </a:r>
          </a:p>
          <a:p>
            <a:pPr indent="-274320" fontAlgn="auto">
              <a:spcAft>
                <a:spcPts val="0"/>
              </a:spcAft>
              <a:defRPr/>
            </a:pPr>
            <a:endParaRPr lang="hr-HR" altLang="sr-Latn-RS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hr-HR" altLang="sr-Latn-RS" dirty="0" smtClean="0"/>
              <a:t>Ukoliko u sadržajima </a:t>
            </a:r>
            <a:r>
              <a:rPr lang="hr-HR" altLang="sr-Latn-RS" b="1" dirty="0" smtClean="0">
                <a:solidFill>
                  <a:srgbClr val="0070C0"/>
                </a:solidFill>
              </a:rPr>
              <a:t>ne možemo </a:t>
            </a:r>
            <a:r>
              <a:rPr lang="hr-HR" altLang="sr-Latn-RS" dirty="0" smtClean="0"/>
              <a:t>pronaći odgovoru osobu, to nas navodi na povećanu </a:t>
            </a:r>
            <a:r>
              <a:rPr lang="hr-HR" altLang="sr-Latn-RS" b="1" dirty="0" smtClean="0">
                <a:solidFill>
                  <a:srgbClr val="0070C0"/>
                </a:solidFill>
              </a:rPr>
              <a:t>sumnju</a:t>
            </a:r>
            <a:r>
              <a:rPr lang="hr-HR" altLang="sr-Latn-RS" dirty="0" smtClean="0"/>
              <a:t> u ispravnost stranice. </a:t>
            </a:r>
          </a:p>
        </p:txBody>
      </p:sp>
      <p:sp>
        <p:nvSpPr>
          <p:cNvPr id="15364" name="Rezervirano mjesto datum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28B14DE-7D87-4A0C-80E9-D8B51B928FDE}" type="datetime1">
              <a:rPr lang="hr-HR" altLang="sr-Latn-RS">
                <a:solidFill>
                  <a:schemeClr val="bg2"/>
                </a:solidFill>
                <a:latin typeface="Calibri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20.2.2020.</a:t>
            </a:fld>
            <a:endParaRPr lang="hr-HR" altLang="sr-Latn-RS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Datum zadnjeg održavanja </a:t>
            </a:r>
            <a:r>
              <a:rPr lang="hr-HR" dirty="0" smtClean="0"/>
              <a:t>stranica?</a:t>
            </a:r>
            <a:endParaRPr lang="hr-HR" dirty="0"/>
          </a:p>
        </p:txBody>
      </p:sp>
      <p:sp>
        <p:nvSpPr>
          <p:cNvPr id="12291" name="Rezervirano mjesto sadržaja 2"/>
          <p:cNvSpPr>
            <a:spLocks noGrp="1"/>
          </p:cNvSpPr>
          <p:nvPr>
            <p:ph idx="1"/>
          </p:nvPr>
        </p:nvSpPr>
        <p:spPr>
          <a:xfrm>
            <a:off x="1371600" y="2438400"/>
            <a:ext cx="6872808" cy="30480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hr-HR" altLang="sr-Latn-RS" dirty="0" smtClean="0"/>
              <a:t>informacije koje zastarijevaju, </a:t>
            </a:r>
            <a:r>
              <a:rPr lang="hr-HR" altLang="sr-Latn-RS" dirty="0" smtClean="0"/>
              <a:t>bolje je potražiti novije informacije. 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hr-HR" altLang="sr-Latn-RS" dirty="0" smtClean="0"/>
              <a:t>Podatak datuma možete </a:t>
            </a:r>
            <a:r>
              <a:rPr lang="hr-HR" altLang="sr-Latn-RS" dirty="0" smtClean="0"/>
              <a:t>pronaći </a:t>
            </a:r>
            <a:r>
              <a:rPr lang="hr-HR" altLang="sr-Latn-RS" b="1" dirty="0" smtClean="0">
                <a:solidFill>
                  <a:srgbClr val="0070C0"/>
                </a:solidFill>
              </a:rPr>
              <a:t>pri dnu stanice</a:t>
            </a:r>
            <a:r>
              <a:rPr lang="hr-HR" altLang="sr-Latn-RS" dirty="0" smtClean="0"/>
              <a:t>.</a:t>
            </a:r>
          </a:p>
        </p:txBody>
      </p:sp>
      <p:sp>
        <p:nvSpPr>
          <p:cNvPr id="16388" name="Rezervirano mjesto datum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198592-FD9D-4AFF-ADE3-269F774234A7}" type="datetime1">
              <a:rPr lang="hr-HR" altLang="sr-Latn-RS">
                <a:solidFill>
                  <a:schemeClr val="bg2"/>
                </a:solidFill>
                <a:latin typeface="Calibri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20.2.2020.</a:t>
            </a:fld>
            <a:endParaRPr lang="hr-HR" altLang="sr-Latn-RS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Provjerite poveznice? </a:t>
            </a:r>
          </a:p>
        </p:txBody>
      </p:sp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hr-HR" altLang="sr-Latn-RS" dirty="0" smtClean="0"/>
              <a:t>Ako poveznice </a:t>
            </a:r>
            <a:r>
              <a:rPr lang="hr-HR" altLang="sr-Latn-RS" dirty="0" smtClean="0"/>
              <a:t>upućuju na </a:t>
            </a:r>
            <a:r>
              <a:rPr lang="hr-HR" altLang="sr-Latn-RS" b="1" dirty="0" smtClean="0">
                <a:solidFill>
                  <a:srgbClr val="0070C0"/>
                </a:solidFill>
              </a:rPr>
              <a:t>sumnjive stranice</a:t>
            </a:r>
            <a:r>
              <a:rPr lang="hr-HR" altLang="sr-Latn-RS" dirty="0" smtClean="0"/>
              <a:t> postoji mogućnost da </a:t>
            </a:r>
            <a:r>
              <a:rPr lang="hr-HR" altLang="sr-Latn-RS" dirty="0" smtClean="0"/>
              <a:t>nas autor </a:t>
            </a:r>
            <a:r>
              <a:rPr lang="hr-HR" altLang="sr-Latn-RS" dirty="0" smtClean="0"/>
              <a:t>želi </a:t>
            </a:r>
            <a:r>
              <a:rPr lang="hr-HR" altLang="sr-Latn-RS" dirty="0" smtClean="0"/>
              <a:t>navesti na nešto drugo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hr-HR" altLang="sr-Latn-RS" dirty="0" smtClean="0"/>
              <a:t>jesu li sve </a:t>
            </a:r>
            <a:r>
              <a:rPr lang="hr-HR" altLang="sr-Latn-RS" dirty="0" smtClean="0"/>
              <a:t>u ispravnom </a:t>
            </a:r>
            <a:r>
              <a:rPr lang="hr-HR" altLang="sr-Latn-RS" dirty="0" smtClean="0"/>
              <a:t>stanju </a:t>
            </a:r>
            <a:r>
              <a:rPr lang="hr-HR" altLang="sr-Latn-RS" b="1" dirty="0" smtClean="0">
                <a:solidFill>
                  <a:srgbClr val="0070C0"/>
                </a:solidFill>
              </a:rPr>
              <a:t>tj. valjane </a:t>
            </a:r>
            <a:endParaRPr lang="hr-HR" altLang="sr-Latn-RS" b="1" dirty="0" smtClean="0">
              <a:solidFill>
                <a:srgbClr val="0070C0"/>
              </a:solidFill>
            </a:endParaRPr>
          </a:p>
        </p:txBody>
      </p:sp>
      <p:sp>
        <p:nvSpPr>
          <p:cNvPr id="17412" name="Rezervirano mjesto datum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720635D-F239-4800-9C9E-904BF4BE87AC}" type="datetime1">
              <a:rPr lang="hr-HR" altLang="sr-Latn-RS">
                <a:solidFill>
                  <a:schemeClr val="bg2"/>
                </a:solidFill>
                <a:latin typeface="Calibri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20.2.2020.</a:t>
            </a:fld>
            <a:endParaRPr lang="hr-HR" altLang="sr-Latn-RS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soka moda">
  <a:themeElements>
    <a:clrScheme name="Visok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Formalno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sok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670</TotalTime>
  <Words>416</Words>
  <Application>Microsoft Office PowerPoint</Application>
  <PresentationFormat>Prikaz na zaslonu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0" baseType="lpstr">
      <vt:lpstr>Arial</vt:lpstr>
      <vt:lpstr>Garamond</vt:lpstr>
      <vt:lpstr>Wingdings</vt:lpstr>
      <vt:lpstr>Calibri</vt:lpstr>
      <vt:lpstr>Arial Black</vt:lpstr>
      <vt:lpstr>Times New Roman</vt:lpstr>
      <vt:lpstr>Cambria</vt:lpstr>
      <vt:lpstr>Visoka moda</vt:lpstr>
      <vt:lpstr>Kritički odnos prema internetu</vt:lpstr>
      <vt:lpstr>Vrednovanje informacija i sadržaja</vt:lpstr>
      <vt:lpstr>Što mogu saznati iz URL –a (adrese stranice) i domene ? </vt:lpstr>
      <vt:lpstr>Najčešće vršne domene</vt:lpstr>
      <vt:lpstr>Prema geografskom području vršne domene dijelimo na:</vt:lpstr>
      <vt:lpstr>Kritički odnos prema Internet stranicama :</vt:lpstr>
      <vt:lpstr>Tko je to napisao stranicu (autor) ?</vt:lpstr>
      <vt:lpstr>Datum zadnjeg održavanja stranica?</vt:lpstr>
      <vt:lpstr>Provjerite poveznice? </vt:lpstr>
      <vt:lpstr>Kakvo je okružje stranice?</vt:lpstr>
      <vt:lpstr>Više izvora podataka?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</dc:title>
  <dc:creator>Blaženka</dc:creator>
  <cp:lastModifiedBy>Anamarija</cp:lastModifiedBy>
  <cp:revision>41</cp:revision>
  <dcterms:created xsi:type="dcterms:W3CDTF">2013-04-15T10:22:21Z</dcterms:created>
  <dcterms:modified xsi:type="dcterms:W3CDTF">2020-02-20T11:06:15Z</dcterms:modified>
</cp:coreProperties>
</file>