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74" r:id="rId12"/>
    <p:sldId id="265" r:id="rId13"/>
    <p:sldId id="275" r:id="rId14"/>
    <p:sldId id="276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5" d="100"/>
          <a:sy n="45" d="100"/>
        </p:scale>
        <p:origin x="-12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4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0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2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7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6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1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9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7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7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AI@Edu.Hr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van.ivic@skole.h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.centar@ncvvo.hr" TargetMode="External"/><Relationship Id="rId5" Type="http://schemas.openxmlformats.org/officeDocument/2006/relationships/hyperlink" Target="http://www.mzo.hr/" TargetMode="External"/><Relationship Id="rId4" Type="http://schemas.openxmlformats.org/officeDocument/2006/relationships/hyperlink" Target="http://www.studij.h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ts.matur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82172E-FFE1-420B-A0BF-895989C8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80533"/>
            <a:ext cx="8825658" cy="2677648"/>
          </a:xfrm>
        </p:spPr>
        <p:txBody>
          <a:bodyPr>
            <a:normAutofit fontScale="90000"/>
          </a:bodyPr>
          <a:lstStyle/>
          <a:p>
            <a:r>
              <a:rPr lang="hr-HR" sz="8000" dirty="0"/>
              <a:t>DRŽAVNA MATURA 2017./2018.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BCA7351-5DEB-4C1E-93D4-85B297A25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200" dirty="0"/>
              <a:t>OBRTNA TEHNIČKA ŠKOLA, SPLIT</a:t>
            </a:r>
          </a:p>
          <a:p>
            <a:r>
              <a:rPr lang="hr-HR" sz="3200" dirty="0"/>
              <a:t>ISPITNA KOORDINATORICA:  LJILJANA PARAT, prof.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99CCEFE-893A-47CF-85F8-F57758CA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517" y="3967642"/>
            <a:ext cx="145752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AB7A67-3C47-42D9-B2BD-A51F5AAC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PRIJAVA ISPITA </a:t>
            </a:r>
            <a:r>
              <a:rPr lang="hr-HR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1.12.2017. – 15.2.2018. </a:t>
            </a:r>
            <a:r>
              <a:rPr lang="hr-HR" dirty="0">
                <a:solidFill>
                  <a:schemeClr val="bg1"/>
                </a:solidFill>
              </a:rPr>
              <a:t>u 12:00 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63ECC0-D15B-4CB9-99AC-97A120B92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327516" cy="40358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/>
              <a:t>Ispiti državne mature i studijski programi prijavljuju se na mrežnoj stranici </a:t>
            </a:r>
            <a:r>
              <a:rPr lang="hr-HR" sz="4000" dirty="0">
                <a:solidFill>
                  <a:srgbClr val="FFFF00"/>
                </a:solidFill>
                <a:hlinkClick r:id="rId2"/>
              </a:rPr>
              <a:t>www.postani-student.hr</a:t>
            </a:r>
            <a:r>
              <a:rPr lang="hr-HR" sz="4000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endParaRPr lang="hr-HR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chemeClr val="accent2">
                    <a:lumMod val="75000"/>
                  </a:schemeClr>
                </a:solidFill>
              </a:rPr>
              <a:t>- Prijava ispita, uvid u rezultate DM, studijske programe i njihove zahtjeve, liste prioriteta, uvid u položaj na rang-listama visokih učilišta…  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7893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0DC695D-B77A-4CF2-A27F-50515C10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101647"/>
            <a:ext cx="9973994" cy="6475096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xmlns="" id="{0A84DC80-194E-4936-AD1F-EA1989601FA1}"/>
              </a:ext>
            </a:extLst>
          </p:cNvPr>
          <p:cNvSpPr/>
          <p:nvPr/>
        </p:nvSpPr>
        <p:spPr>
          <a:xfrm>
            <a:off x="7633252" y="3339195"/>
            <a:ext cx="2027583" cy="4244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09C9318-6A5D-40E1-8FB1-B37535609280}"/>
              </a:ext>
            </a:extLst>
          </p:cNvPr>
          <p:cNvSpPr/>
          <p:nvPr/>
        </p:nvSpPr>
        <p:spPr>
          <a:xfrm>
            <a:off x="8348870" y="5446643"/>
            <a:ext cx="2491408" cy="424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23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3903BF-9E26-40DC-908B-C47B26EE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41" y="986920"/>
            <a:ext cx="8761413" cy="706964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PRVA PRIJAVA U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8F2E30-7882-4F6A-9A59-8537DD72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947" y="2597425"/>
            <a:ext cx="9740347" cy="3935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Za prijavu u </a:t>
            </a:r>
            <a:r>
              <a:rPr lang="hr-HR" sz="3200" dirty="0" err="1"/>
              <a:t>NISpVU</a:t>
            </a:r>
            <a:r>
              <a:rPr lang="hr-HR" sz="3200" dirty="0"/>
              <a:t> (</a:t>
            </a:r>
            <a:r>
              <a:rPr lang="hr-HR" sz="3200" dirty="0">
                <a:hlinkClick r:id="rId2"/>
              </a:rPr>
              <a:t>www.postani-student.hr</a:t>
            </a:r>
            <a:r>
              <a:rPr lang="hr-HR" sz="3200" dirty="0"/>
              <a:t>) POTREBNO JE IMATI 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7030A0"/>
                </a:solidFill>
              </a:rPr>
              <a:t>- ELEKTRONIČKI IDENTITET</a:t>
            </a:r>
            <a:r>
              <a:rPr lang="hr-HR" sz="3200" dirty="0"/>
              <a:t> U SUSTAVU </a:t>
            </a:r>
            <a:r>
              <a:rPr lang="hr-HR" sz="3200" dirty="0" err="1">
                <a:hlinkClick r:id="rId3"/>
              </a:rPr>
              <a:t>AAI@Edu.Hr</a:t>
            </a: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>
                <a:solidFill>
                  <a:srgbClr val="7030A0"/>
                </a:solidFill>
              </a:rPr>
              <a:t>- KORISNIČKO IME:</a:t>
            </a:r>
            <a:r>
              <a:rPr lang="hr-HR" sz="3200" dirty="0"/>
              <a:t> </a:t>
            </a:r>
            <a:r>
              <a:rPr lang="hr-HR" sz="3200" dirty="0">
                <a:hlinkClick r:id="rId4"/>
              </a:rPr>
              <a:t>ivan.ivic@skole.hr</a:t>
            </a:r>
            <a:endParaRPr lang="hr-HR" sz="3200" dirty="0"/>
          </a:p>
          <a:p>
            <a:pPr marL="0" indent="0">
              <a:buNone/>
            </a:pPr>
            <a:r>
              <a:rPr lang="hr-HR" sz="3200" dirty="0">
                <a:solidFill>
                  <a:srgbClr val="7030A0"/>
                </a:solidFill>
              </a:rPr>
              <a:t>- LOZINKA:</a:t>
            </a:r>
            <a:r>
              <a:rPr lang="hr-HR" sz="3200" dirty="0"/>
              <a:t> ********  (kao za e-Dnevnik)</a:t>
            </a:r>
          </a:p>
        </p:txBody>
      </p:sp>
    </p:spTree>
    <p:extLst>
      <p:ext uri="{BB962C8B-B14F-4D97-AF65-F5344CB8AC3E}">
        <p14:creationId xmlns:p14="http://schemas.microsoft.com/office/powerpoint/2010/main" val="97563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1C34D83-AD20-460C-98C9-39325885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29" y="188994"/>
            <a:ext cx="5535904" cy="6480012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xmlns="" id="{6F2139C3-67AC-4D27-BB3B-ABCEC9CE4D03}"/>
              </a:ext>
            </a:extLst>
          </p:cNvPr>
          <p:cNvSpPr/>
          <p:nvPr/>
        </p:nvSpPr>
        <p:spPr>
          <a:xfrm>
            <a:off x="5261113" y="2928730"/>
            <a:ext cx="1537252" cy="331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CF5FD6F-FF69-477B-A01B-2EB4E8AA5523}"/>
              </a:ext>
            </a:extLst>
          </p:cNvPr>
          <p:cNvSpPr txBox="1"/>
          <p:nvPr/>
        </p:nvSpPr>
        <p:spPr>
          <a:xfrm>
            <a:off x="5777947" y="2472195"/>
            <a:ext cx="204083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rgbClr val="FF0000"/>
                </a:solidFill>
              </a:rPr>
              <a:t>PRVI PUT OSTAVITI PRAZNO</a:t>
            </a: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xmlns="" id="{82CA5101-1F02-401A-9442-DA946A9842F6}"/>
              </a:ext>
            </a:extLst>
          </p:cNvPr>
          <p:cNvSpPr/>
          <p:nvPr/>
        </p:nvSpPr>
        <p:spPr>
          <a:xfrm>
            <a:off x="3591339" y="1497496"/>
            <a:ext cx="357809" cy="2517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xmlns="" id="{A438C859-C905-484F-8E13-10E02D421BA7}"/>
              </a:ext>
            </a:extLst>
          </p:cNvPr>
          <p:cNvSpPr/>
          <p:nvPr/>
        </p:nvSpPr>
        <p:spPr>
          <a:xfrm>
            <a:off x="4320209" y="2040835"/>
            <a:ext cx="477078" cy="278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xmlns="" id="{83FE6D7D-E7DF-4413-A387-1634E57F7821}"/>
              </a:ext>
            </a:extLst>
          </p:cNvPr>
          <p:cNvSpPr/>
          <p:nvPr/>
        </p:nvSpPr>
        <p:spPr>
          <a:xfrm>
            <a:off x="4499113" y="2928730"/>
            <a:ext cx="596348" cy="278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45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8C3798E-FD90-4FA7-9279-0A19DEB4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28" y="2368779"/>
            <a:ext cx="10424367" cy="21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507C94-4FA2-4019-AB93-13A757F1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PRVA PRIJAVA U SUSTAV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1FADFD-021C-4FAA-A8C6-36967BE9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1" y="2299251"/>
            <a:ext cx="10336695" cy="4558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FF0000"/>
                </a:solidFill>
              </a:rPr>
              <a:t>Prvi put </a:t>
            </a:r>
            <a:r>
              <a:rPr lang="hr-HR" sz="3200" dirty="0"/>
              <a:t>(samo sa unosom korisničkog imena i lozinka) u sustav treba unijeti</a:t>
            </a:r>
            <a:r>
              <a:rPr lang="hr-HR" sz="3200" dirty="0">
                <a:solidFill>
                  <a:srgbClr val="FF0000"/>
                </a:solidFill>
              </a:rPr>
              <a:t> broj mobilnoga telefona</a:t>
            </a:r>
            <a:r>
              <a:rPr lang="hr-HR" sz="3200" dirty="0"/>
              <a:t> (npr. pozivni 385, mreža 98, broj 123456) na koji se želi </a:t>
            </a:r>
            <a:r>
              <a:rPr lang="hr-HR" sz="3200" dirty="0">
                <a:solidFill>
                  <a:srgbClr val="FF0000"/>
                </a:solidFill>
              </a:rPr>
              <a:t>SMS-om primiti: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70C0"/>
                </a:solidFill>
              </a:rPr>
              <a:t>* PIN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- osobni identifikacijski broj koji služi za dodatnu </a:t>
            </a:r>
            <a:r>
              <a:rPr lang="hr-HR" sz="3200" dirty="0">
                <a:solidFill>
                  <a:srgbClr val="0070C0"/>
                </a:solidFill>
              </a:rPr>
              <a:t>zaštitu i privatnost podataka </a:t>
            </a:r>
            <a:r>
              <a:rPr lang="hr-HR" sz="3200" dirty="0"/>
              <a:t>svakoga kandidata(učenika).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70C0"/>
                </a:solidFill>
              </a:rPr>
              <a:t>* TAN </a:t>
            </a:r>
            <a:r>
              <a:rPr lang="hr-HR" sz="3200" dirty="0"/>
              <a:t>- broj kojim kandidat (učenik) </a:t>
            </a:r>
            <a:r>
              <a:rPr lang="hr-HR" sz="3200" dirty="0">
                <a:solidFill>
                  <a:srgbClr val="0070C0"/>
                </a:solidFill>
              </a:rPr>
              <a:t>potvrđuje značajne radnje</a:t>
            </a:r>
            <a:r>
              <a:rPr lang="hr-HR" sz="3200" dirty="0">
                <a:solidFill>
                  <a:srgbClr val="00B050"/>
                </a:solidFill>
              </a:rPr>
              <a:t> </a:t>
            </a:r>
            <a:r>
              <a:rPr lang="hr-HR" sz="3200" dirty="0"/>
              <a:t>u sustavu.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841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D16FF6EB-597E-4C4D-A1A8-27B3E3E11A32}"/>
              </a:ext>
            </a:extLst>
          </p:cNvPr>
          <p:cNvSpPr/>
          <p:nvPr/>
        </p:nvSpPr>
        <p:spPr>
          <a:xfrm>
            <a:off x="1311966" y="410818"/>
            <a:ext cx="100186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Ako izgubi PIN i TAN</a:t>
            </a:r>
            <a:r>
              <a:rPr lang="hr-HR" sz="2800" dirty="0"/>
              <a:t>, učenik može zatražiti </a:t>
            </a:r>
            <a:r>
              <a:rPr lang="hr-HR" sz="2800" dirty="0">
                <a:solidFill>
                  <a:srgbClr val="FF0000"/>
                </a:solidFill>
              </a:rPr>
              <a:t>njihovo</a:t>
            </a:r>
          </a:p>
          <a:p>
            <a:r>
              <a:rPr lang="hr-HR" sz="2800" dirty="0">
                <a:solidFill>
                  <a:srgbClr val="FF0000"/>
                </a:solidFill>
              </a:rPr>
              <a:t>ponovno izdavanje</a:t>
            </a:r>
            <a:r>
              <a:rPr lang="hr-HR" sz="2800" dirty="0"/>
              <a:t> isključivo na broj mobilnoga telefona</a:t>
            </a:r>
          </a:p>
          <a:p>
            <a:r>
              <a:rPr lang="hr-HR" sz="2800" dirty="0"/>
              <a:t>već zapisanoga u sustavu: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poslati SMS poruku sadržaja </a:t>
            </a:r>
            <a:r>
              <a:rPr lang="hr-HR" sz="2800" dirty="0">
                <a:solidFill>
                  <a:srgbClr val="FF0000"/>
                </a:solidFill>
              </a:rPr>
              <a:t>OPET</a:t>
            </a:r>
            <a:r>
              <a:rPr lang="hr-HR" sz="2800" dirty="0"/>
              <a:t> na broj </a:t>
            </a:r>
            <a:r>
              <a:rPr lang="hr-HR" sz="2800" dirty="0">
                <a:solidFill>
                  <a:srgbClr val="FF0000"/>
                </a:solidFill>
              </a:rPr>
              <a:t>666 555</a:t>
            </a:r>
            <a:r>
              <a:rPr lang="hr-HR" sz="2800" dirty="0"/>
              <a:t>.</a:t>
            </a:r>
          </a:p>
          <a:p>
            <a:pPr marL="285750" indent="-285750">
              <a:buFontTx/>
              <a:buChar char="-"/>
            </a:pPr>
            <a:endParaRPr lang="hr-HR" sz="2800" dirty="0"/>
          </a:p>
          <a:p>
            <a:r>
              <a:rPr lang="hr-HR" sz="2800" dirty="0">
                <a:solidFill>
                  <a:srgbClr val="0070C0"/>
                </a:solidFill>
              </a:rPr>
              <a:t>Prilikom prve uspješne prijave </a:t>
            </a:r>
            <a:r>
              <a:rPr lang="hr-HR" sz="2800" dirty="0"/>
              <a:t>u sustav učenici su dužni </a:t>
            </a:r>
            <a:r>
              <a:rPr lang="hr-HR" sz="2800" u="sng" dirty="0">
                <a:solidFill>
                  <a:srgbClr val="0070C0"/>
                </a:solidFill>
              </a:rPr>
              <a:t>prihvatiti i TAN-om potpisati Opće uvjete </a:t>
            </a:r>
            <a:r>
              <a:rPr lang="hr-HR" sz="2800" dirty="0">
                <a:solidFill>
                  <a:srgbClr val="0070C0"/>
                </a:solidFill>
              </a:rPr>
              <a:t>prijave ispita državne mature i studijskih programa.</a:t>
            </a:r>
          </a:p>
          <a:p>
            <a:endParaRPr lang="hr-HR" sz="2800" dirty="0"/>
          </a:p>
          <a:p>
            <a:r>
              <a:rPr lang="hr-HR" sz="2800" dirty="0">
                <a:solidFill>
                  <a:srgbClr val="0070C0"/>
                </a:solidFill>
              </a:rPr>
              <a:t>Nakon toga aplikacija će zatražiti </a:t>
            </a:r>
            <a:r>
              <a:rPr lang="hr-HR" sz="2800" u="sng" dirty="0">
                <a:solidFill>
                  <a:srgbClr val="0070C0"/>
                </a:solidFill>
              </a:rPr>
              <a:t>ponovljeni unos broja mobitela i e mail adresu na kartici “Moje postavke”.</a:t>
            </a:r>
          </a:p>
          <a:p>
            <a:endParaRPr lang="hr-HR" sz="2800" dirty="0"/>
          </a:p>
          <a:p>
            <a:r>
              <a:rPr lang="hr-HR" sz="2800" dirty="0"/>
              <a:t>Učenicima koji to ne učine neće biti omogućene prijave ispita državne mature niti studijskih programa!!!</a:t>
            </a:r>
          </a:p>
        </p:txBody>
      </p:sp>
    </p:spTree>
    <p:extLst>
      <p:ext uri="{BB962C8B-B14F-4D97-AF65-F5344CB8AC3E}">
        <p14:creationId xmlns:p14="http://schemas.microsoft.com/office/powerpoint/2010/main" val="326559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1EA96F-AC5C-4EFB-96E3-35B925C9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PROVJERA UPISANIH OCJENA I OSTALIH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4253AA9-3007-4749-A605-245347E0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49" y="2535764"/>
            <a:ext cx="9606101" cy="3856383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Učenici su dužni </a:t>
            </a:r>
            <a:r>
              <a:rPr lang="hr-HR" sz="2000" dirty="0">
                <a:solidFill>
                  <a:srgbClr val="FF0000"/>
                </a:solidFill>
              </a:rPr>
              <a:t>PROVJERITI OSOBNE PODATKE, OCJENE IZ SREDNJE ŠKOLE TE EVENTUALNE REZULTATE DRŽAVNIH I MEĐUNARODNIH NATJECANJA I SPORTSKU KATEGORIJU</a:t>
            </a:r>
            <a:r>
              <a:rPr lang="hr-HR" sz="2000" dirty="0"/>
              <a:t>, kao i sve ostale upisane podatke koji se nalaze u </a:t>
            </a:r>
            <a:r>
              <a:rPr lang="hr-HR" sz="2000" dirty="0" err="1"/>
              <a:t>NISpVU</a:t>
            </a:r>
            <a:endParaRPr lang="hr-HR" sz="2000" dirty="0"/>
          </a:p>
          <a:p>
            <a:r>
              <a:rPr lang="hr-HR" sz="2000" dirty="0"/>
              <a:t>To će učiniti na poveznici „</a:t>
            </a:r>
            <a:r>
              <a:rPr lang="hr-HR" sz="2400" u="sng" dirty="0">
                <a:solidFill>
                  <a:srgbClr val="FF0000"/>
                </a:solidFill>
              </a:rPr>
              <a:t>Moji podatci</a:t>
            </a:r>
            <a:r>
              <a:rPr lang="hr-HR" sz="2000" dirty="0"/>
              <a:t>“ nakon što se prijave u sustav.</a:t>
            </a:r>
          </a:p>
          <a:p>
            <a:r>
              <a:rPr lang="hr-HR" sz="2000" dirty="0"/>
              <a:t>Ukoliko su podatci točni, učenici ih potvrđuju putem poveznice „</a:t>
            </a:r>
            <a:r>
              <a:rPr lang="hr-HR" sz="2400" u="sng" dirty="0">
                <a:solidFill>
                  <a:srgbClr val="FF0000"/>
                </a:solidFill>
              </a:rPr>
              <a:t>Verificiraj</a:t>
            </a:r>
            <a:r>
              <a:rPr lang="hr-HR" sz="2000" dirty="0"/>
              <a:t>“ koja se nalazi ispod podataka na koje se odnosi. </a:t>
            </a:r>
            <a:r>
              <a:rPr lang="hr-HR" sz="2400" dirty="0">
                <a:solidFill>
                  <a:srgbClr val="FF0000"/>
                </a:solidFill>
              </a:rPr>
              <a:t>Ako su podatci netočni, učenici trebaju što prije obavijestiti ispitnoga koordinatora!!!</a:t>
            </a:r>
          </a:p>
          <a:p>
            <a:r>
              <a:rPr lang="hr-HR" sz="2000" dirty="0"/>
              <a:t>Verifikacija je jako važna jer se jedino potvrđene ocjene uzimaju u obzir za bodovanje za upis na studijske programe!!!</a:t>
            </a:r>
          </a:p>
        </p:txBody>
      </p:sp>
    </p:spTree>
    <p:extLst>
      <p:ext uri="{BB962C8B-B14F-4D97-AF65-F5344CB8AC3E}">
        <p14:creationId xmlns:p14="http://schemas.microsoft.com/office/powerpoint/2010/main" val="236883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BDA5CF-7306-47CE-9216-30A72DDE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UČENICI KOJI IMAJU PRAVO NA PRILAGODBU ISPITNE TEHNOLOGIJE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9363BD-05DE-4912-9E88-AA85021C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2418522"/>
            <a:ext cx="10243929" cy="443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UPUTE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FF0000"/>
                </a:solidFill>
              </a:rPr>
              <a:t>za prilagodbu ispitne tehnologije</a:t>
            </a:r>
            <a:r>
              <a:rPr lang="hr-HR" sz="2800" dirty="0"/>
              <a:t>, na mrežnim stranicama </a:t>
            </a:r>
            <a:r>
              <a:rPr lang="hr-HR" sz="2800" dirty="0">
                <a:hlinkClick r:id="rId2"/>
              </a:rPr>
              <a:t>www.ncvvo.hr</a:t>
            </a:r>
            <a:r>
              <a:rPr lang="hr-HR" sz="2800" dirty="0"/>
              <a:t> odnose se na postupke prijave učenika i mogućnosti prilagodbe ispitne tehnologije (ispitni materijal i ispitni postupci) ovisno o potrebi učenika.</a:t>
            </a:r>
          </a:p>
          <a:p>
            <a:pPr marL="0" indent="0">
              <a:buNone/>
            </a:pPr>
            <a:r>
              <a:rPr lang="hr-HR" sz="2800" dirty="0"/>
              <a:t>Potrebno je </a:t>
            </a:r>
            <a:r>
              <a:rPr lang="hr-HR" sz="2800" dirty="0">
                <a:solidFill>
                  <a:srgbClr val="FF0000"/>
                </a:solidFill>
              </a:rPr>
              <a:t>pravovremeno poslati zahtjev u NCVVO (najkasnije do 15.2.2018.)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Obvezno se javiti ispitnoj koordinatorici, a dodatne informacije možete dobiti u stručnoj službi </a:t>
            </a:r>
            <a:r>
              <a:rPr lang="hr-HR" sz="2800" dirty="0"/>
              <a:t>(defektologinja Marina </a:t>
            </a:r>
            <a:r>
              <a:rPr lang="hr-HR" sz="2800" dirty="0" err="1"/>
              <a:t>Skelin</a:t>
            </a:r>
            <a:r>
              <a:rPr lang="hr-HR" sz="2800" dirty="0"/>
              <a:t>, psihologinja Sanja Novak</a:t>
            </a:r>
            <a:r>
              <a:rPr lang="hr-H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25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24BA91-DB44-4ED1-9BCE-0432B8F9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47217723-C82B-4128-A598-D853014AFA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4055" y="112541"/>
            <a:ext cx="4568189" cy="6706987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3C296F86-0309-4B45-AC3B-601DBE044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1374" y="112541"/>
            <a:ext cx="4568189" cy="6737064"/>
          </a:xfrm>
        </p:spPr>
      </p:pic>
    </p:spTree>
    <p:extLst>
      <p:ext uri="{BB962C8B-B14F-4D97-AF65-F5344CB8AC3E}">
        <p14:creationId xmlns:p14="http://schemas.microsoft.com/office/powerpoint/2010/main" val="15265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6EEB00-9C61-4CE5-9EE4-EE13372F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ŠTO JE DRŽAVNA MATURA?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3A1FC46-0742-48F8-A542-4A677E9E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159" y="2173357"/>
            <a:ext cx="9978887" cy="4545495"/>
          </a:xfrm>
        </p:spPr>
        <p:txBody>
          <a:bodyPr>
            <a:noAutofit/>
          </a:bodyPr>
          <a:lstStyle/>
          <a:p>
            <a:r>
              <a:rPr lang="hr-HR" sz="2800" dirty="0"/>
              <a:t>skup ispita kojima se provjeravaju i vrjednuju znanja, vještine i sposobnosti učenika koje su stekli tijekom obrazovanja u osnovnoj i srednjoj školi prema propisanim nastavnim planovima i programima. Ispite DM organizira i provodi </a:t>
            </a:r>
            <a:r>
              <a:rPr lang="hr-HR" sz="2800" dirty="0">
                <a:solidFill>
                  <a:srgbClr val="0070C0"/>
                </a:solidFill>
              </a:rPr>
              <a:t>NACIONALNI CENTAR ZA VANJSKO VREDNOVANJE OBRAZOVANJA (NCVVO).</a:t>
            </a:r>
          </a:p>
          <a:p>
            <a:r>
              <a:rPr lang="hr-HR" sz="2800" dirty="0"/>
              <a:t> sastoji se od dvaju dijelova: </a:t>
            </a:r>
            <a:r>
              <a:rPr lang="hr-HR" sz="2800" dirty="0">
                <a:solidFill>
                  <a:srgbClr val="FF0000"/>
                </a:solidFill>
              </a:rPr>
              <a:t>obveznoga</a:t>
            </a:r>
            <a:r>
              <a:rPr lang="hr-HR" sz="2800" dirty="0"/>
              <a:t> i </a:t>
            </a:r>
            <a:r>
              <a:rPr lang="hr-HR" sz="2800" dirty="0">
                <a:solidFill>
                  <a:srgbClr val="FF0000"/>
                </a:solidFill>
              </a:rPr>
              <a:t>izbornoga</a:t>
            </a:r>
            <a:r>
              <a:rPr lang="hr-HR" sz="2800" dirty="0"/>
              <a:t> , a provodi se polaganjem ispita državne mature.</a:t>
            </a:r>
          </a:p>
          <a:p>
            <a:r>
              <a:rPr lang="hr-HR" sz="2800" dirty="0"/>
              <a:t>ispiti su jednaki za sve kandidate i svi ih kandidati polažu u isto vrijeme.</a:t>
            </a:r>
          </a:p>
        </p:txBody>
      </p:sp>
    </p:spTree>
    <p:extLst>
      <p:ext uri="{BB962C8B-B14F-4D97-AF65-F5344CB8AC3E}">
        <p14:creationId xmlns:p14="http://schemas.microsoft.com/office/powerpoint/2010/main" val="363068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E5EA17-395A-496D-96C3-33977AA8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3778"/>
          </a:xfrm>
        </p:spPr>
        <p:txBody>
          <a:bodyPr/>
          <a:lstStyle/>
          <a:p>
            <a:r>
              <a:rPr lang="hr-HR" dirty="0"/>
              <a:t>KORISNE POVEZNICE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48717B-CDB6-4CBC-AD12-EB08BEEA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1524000"/>
            <a:ext cx="10696224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3200" dirty="0">
              <a:hlinkClick r:id="rId2"/>
            </a:endParaRPr>
          </a:p>
          <a:p>
            <a:pPr marL="0" indent="0">
              <a:buNone/>
            </a:pPr>
            <a:r>
              <a:rPr lang="hr-HR" sz="3200" dirty="0">
                <a:hlinkClick r:id="rId2"/>
              </a:rPr>
              <a:t>www.ncvvo.hr</a:t>
            </a:r>
            <a:r>
              <a:rPr lang="hr-HR" sz="3200" dirty="0"/>
              <a:t> </a:t>
            </a:r>
          </a:p>
          <a:p>
            <a:pPr marL="0" indent="0">
              <a:buNone/>
            </a:pPr>
            <a:r>
              <a:rPr lang="hr-HR" sz="3200" dirty="0">
                <a:hlinkClick r:id="rId3"/>
              </a:rPr>
              <a:t>www.postani-student.hr</a:t>
            </a:r>
            <a:endParaRPr lang="hr-HR" sz="3200" dirty="0"/>
          </a:p>
          <a:p>
            <a:pPr marL="0" indent="0">
              <a:buNone/>
            </a:pPr>
            <a:r>
              <a:rPr lang="hr-HR" sz="3200" dirty="0">
                <a:hlinkClick r:id="rId4"/>
              </a:rPr>
              <a:t>www.studij.hr</a:t>
            </a:r>
            <a:endParaRPr lang="hr-HR" sz="3200" dirty="0"/>
          </a:p>
          <a:p>
            <a:pPr marL="0" indent="0">
              <a:buNone/>
            </a:pPr>
            <a:r>
              <a:rPr lang="hr-HR" sz="3200" dirty="0">
                <a:hlinkClick r:id="rId5"/>
              </a:rPr>
              <a:t>www.mzo.hr</a:t>
            </a:r>
            <a:r>
              <a:rPr lang="hr-HR" sz="3200" dirty="0"/>
              <a:t> </a:t>
            </a:r>
          </a:p>
          <a:p>
            <a:pPr marL="0" indent="0">
              <a:buNone/>
            </a:pPr>
            <a:r>
              <a:rPr lang="hr-HR" sz="3200" dirty="0"/>
              <a:t>Sva pitanja NCVVO-u šalju se na e-adresu: </a:t>
            </a:r>
            <a:r>
              <a:rPr lang="hr-HR" sz="3200" dirty="0">
                <a:hlinkClick r:id="rId6"/>
              </a:rPr>
              <a:t>info.centar@ncvvo.hr</a:t>
            </a:r>
            <a:r>
              <a:rPr lang="hr-HR" sz="3200" dirty="0"/>
              <a:t> ili na broj </a:t>
            </a:r>
            <a:r>
              <a:rPr lang="hr-HR" sz="3200" dirty="0">
                <a:solidFill>
                  <a:srgbClr val="FF0000"/>
                </a:solidFill>
              </a:rPr>
              <a:t>01/4501 899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NA 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MREŽNOJ STRANICI OTŠ </a:t>
            </a:r>
            <a:r>
              <a:rPr lang="hr-HR" sz="2800" dirty="0"/>
              <a:t>(ss-obrtna-tehnicka-st.skole.hr), NA KARTICI </a:t>
            </a:r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„DRŽAVNA MATURA” </a:t>
            </a:r>
            <a:r>
              <a:rPr lang="hr-HR" sz="2800" dirty="0"/>
              <a:t>BIT ĆE OBJAVLJENE SVE POVEZNICE, VREMENICI, PRIRUČNICI I PRAVILNICI, KAO I VAŽNE OBAVIJESTI.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04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5CBF544-C340-4A36-A502-35E7441B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648259"/>
            <a:ext cx="9957101" cy="5533850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xmlns="" id="{6863D2A8-F4E5-4DAA-9B9D-829E4CB3D765}"/>
              </a:ext>
            </a:extLst>
          </p:cNvPr>
          <p:cNvSpPr/>
          <p:nvPr/>
        </p:nvSpPr>
        <p:spPr>
          <a:xfrm>
            <a:off x="9158068" y="4121834"/>
            <a:ext cx="1891624" cy="281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72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811654-D1EA-4B7C-AEE7-BC18EC24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KONTAKT I KONZULTACIJE S ISPITNOM KOORDINATORICOM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8A7F85-5946-42E7-9528-5A90CEF5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hr-HR" sz="3600" dirty="0"/>
              <a:t>: </a:t>
            </a:r>
            <a:r>
              <a:rPr lang="hr-HR" sz="3600" dirty="0">
                <a:hlinkClick r:id="rId2"/>
              </a:rPr>
              <a:t>ots.matura@gmail.com</a:t>
            </a:r>
            <a:endParaRPr lang="hr-HR" sz="3600" dirty="0"/>
          </a:p>
          <a:p>
            <a:r>
              <a:rPr lang="hr-HR" sz="3600" dirty="0">
                <a:solidFill>
                  <a:schemeClr val="accent6">
                    <a:lumMod val="75000"/>
                  </a:schemeClr>
                </a:solidFill>
              </a:rPr>
              <a:t>KONZULTACIJE:</a:t>
            </a:r>
            <a:r>
              <a:rPr lang="hr-HR" sz="3600" dirty="0"/>
              <a:t> PONEDJELJKOM 5. ŠKOLSKI SAT (SMJENA STROJARI), UČIONICA 07</a:t>
            </a:r>
          </a:p>
        </p:txBody>
      </p:sp>
    </p:spTree>
    <p:extLst>
      <p:ext uri="{BB962C8B-B14F-4D97-AF65-F5344CB8AC3E}">
        <p14:creationId xmlns:p14="http://schemas.microsoft.com/office/powerpoint/2010/main" val="1685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FD676E-4BF6-496D-B56A-91F4BBE6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TKO POLAŽE DRŽAVNU MATURU?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466A1A-F091-4112-BDFB-9D7838DC9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2352262"/>
            <a:ext cx="10389704" cy="4406347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/>
              <a:t>Učenici </a:t>
            </a:r>
            <a:r>
              <a:rPr lang="hr-HR" sz="3200" dirty="0">
                <a:solidFill>
                  <a:srgbClr val="FF0000"/>
                </a:solidFill>
              </a:rPr>
              <a:t>četverogodišnjih strukovnih programa </a:t>
            </a:r>
            <a:r>
              <a:rPr lang="hr-HR" sz="3200" dirty="0"/>
              <a:t>obrazovanja koji srednje obrazovanje završavaju izradbom i obranom završnoga rada u organizaciji i provedbi škole, ali </a:t>
            </a:r>
            <a:r>
              <a:rPr lang="hr-HR" sz="3200" dirty="0">
                <a:solidFill>
                  <a:srgbClr val="FF0000"/>
                </a:solidFill>
              </a:rPr>
              <a:t>žele nastaviti obrazovanje na visokoškolskoj razini.</a:t>
            </a:r>
          </a:p>
          <a:p>
            <a:r>
              <a:rPr lang="hr-HR" sz="3200" dirty="0">
                <a:solidFill>
                  <a:srgbClr val="0070C0"/>
                </a:solidFill>
              </a:rPr>
              <a:t>Učenici NE MOGU dobiti potvrdu o položenim ispitima državne mature DOK NE IZRADE I OBRANE ZAVRŠNI RAD!</a:t>
            </a:r>
          </a:p>
          <a:p>
            <a:r>
              <a:rPr lang="hr-HR" sz="3200" dirty="0">
                <a:solidFill>
                  <a:srgbClr val="FF0000"/>
                </a:solidFill>
              </a:rPr>
              <a:t>UČENICI KOJI SU NA KRAJU NASTAVNE GODINE NEGATIVNO OCIJENJENI NE MOGU PRISTUPITI POLAGANJU ISPITA DM!</a:t>
            </a:r>
          </a:p>
        </p:txBody>
      </p:sp>
    </p:spTree>
    <p:extLst>
      <p:ext uri="{BB962C8B-B14F-4D97-AF65-F5344CB8AC3E}">
        <p14:creationId xmlns:p14="http://schemas.microsoft.com/office/powerpoint/2010/main" val="10843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639083-0F14-4F09-B5AA-07006B3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OBVEZNI ISPITI DRŽAVNE MATURE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F7CD78-6598-4716-80F2-F984E2C0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2438400"/>
            <a:ext cx="10323444" cy="4419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5100" u="sng" dirty="0">
                <a:solidFill>
                  <a:schemeClr val="accent6">
                    <a:lumMod val="75000"/>
                  </a:schemeClr>
                </a:solidFill>
              </a:rPr>
              <a:t>HRVATSKI JEZIK</a:t>
            </a:r>
            <a:r>
              <a:rPr lang="hr-HR" sz="51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r-HR" sz="5100" u="sng" dirty="0">
                <a:solidFill>
                  <a:schemeClr val="accent6">
                    <a:lumMod val="75000"/>
                  </a:schemeClr>
                </a:solidFill>
              </a:rPr>
              <a:t>MATEMATIKA</a:t>
            </a:r>
            <a:r>
              <a:rPr lang="hr-HR" sz="51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r-HR" sz="5100" u="sng" dirty="0">
                <a:solidFill>
                  <a:schemeClr val="accent6">
                    <a:lumMod val="75000"/>
                  </a:schemeClr>
                </a:solidFill>
              </a:rPr>
              <a:t>STRANI JEZIK</a:t>
            </a:r>
          </a:p>
          <a:p>
            <a:pPr marL="0" indent="0">
              <a:buNone/>
            </a:pPr>
            <a:endParaRPr lang="hr-HR" sz="5100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5100" dirty="0"/>
              <a:t>Obvezni ispiti polažu se na </a:t>
            </a:r>
            <a:r>
              <a:rPr lang="hr-HR" sz="5100" dirty="0">
                <a:solidFill>
                  <a:srgbClr val="0070C0"/>
                </a:solidFill>
              </a:rPr>
              <a:t>višoj (A) ili osnovnoj (B)</a:t>
            </a:r>
            <a:r>
              <a:rPr lang="hr-HR" sz="5100" dirty="0"/>
              <a:t> razini u </a:t>
            </a:r>
            <a:r>
              <a:rPr lang="hr-HR" sz="5100" dirty="0">
                <a:solidFill>
                  <a:srgbClr val="0070C0"/>
                </a:solidFill>
              </a:rPr>
              <a:t>ljetnom i jesenskom roku. </a:t>
            </a:r>
          </a:p>
          <a:p>
            <a:r>
              <a:rPr lang="hr-HR" sz="5100" dirty="0"/>
              <a:t>Državna matura smatra se </a:t>
            </a:r>
            <a:r>
              <a:rPr lang="hr-HR" sz="5100" dirty="0">
                <a:solidFill>
                  <a:srgbClr val="FF0000"/>
                </a:solidFill>
              </a:rPr>
              <a:t>POLOŽENOM</a:t>
            </a:r>
            <a:r>
              <a:rPr lang="hr-HR" sz="5100" dirty="0">
                <a:solidFill>
                  <a:srgbClr val="FFFF00"/>
                </a:solidFill>
              </a:rPr>
              <a:t> </a:t>
            </a:r>
            <a:r>
              <a:rPr lang="hr-HR" sz="5100" dirty="0"/>
              <a:t>ukoliko je učenik s uspjehom položio</a:t>
            </a:r>
            <a:r>
              <a:rPr lang="hr-HR" sz="5100" dirty="0">
                <a:solidFill>
                  <a:srgbClr val="FFFF00"/>
                </a:solidFill>
              </a:rPr>
              <a:t> </a:t>
            </a:r>
            <a:r>
              <a:rPr lang="hr-HR" sz="5100" dirty="0">
                <a:solidFill>
                  <a:srgbClr val="FF0000"/>
                </a:solidFill>
              </a:rPr>
              <a:t>SVA TRI ISPITA OBVEZNOGA DIJELA neovisno o ispitima izbornoga dijela.</a:t>
            </a:r>
          </a:p>
          <a:p>
            <a:r>
              <a:rPr lang="hr-HR" sz="5100" dirty="0"/>
              <a:t>Rezultati ispita državne mature su </a:t>
            </a:r>
            <a:r>
              <a:rPr lang="hr-HR" sz="5100" dirty="0">
                <a:solidFill>
                  <a:srgbClr val="FF0000"/>
                </a:solidFill>
              </a:rPr>
              <a:t>TRAJNI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70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EC2EAD-FE39-4274-9E32-2693C6EF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RAZINA A ILI RAZINA B?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0A8BE3-B34B-405F-B94A-B4B3A803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7" y="2310843"/>
            <a:ext cx="10018642" cy="4294072"/>
          </a:xfrm>
        </p:spPr>
        <p:txBody>
          <a:bodyPr>
            <a:normAutofit/>
          </a:bodyPr>
          <a:lstStyle/>
          <a:p>
            <a:r>
              <a:rPr lang="hr-HR" sz="3200" dirty="0"/>
              <a:t>Učenici biraju razinu prema zahtjevima studijskih programa.</a:t>
            </a:r>
          </a:p>
          <a:p>
            <a:r>
              <a:rPr lang="hr-HR" sz="3200" dirty="0"/>
              <a:t>Položena viša razina (A) obveznoga predmeta omogućuje kandidatu pristup i onim studijskim programima koji traže osnovnu razinu (B).</a:t>
            </a:r>
          </a:p>
          <a:p>
            <a:r>
              <a:rPr lang="hr-HR" sz="3200" dirty="0"/>
              <a:t>Učenici koji polože osnovnu razinu (B) nemaju mogućnost prijave na studijski program koji traži položenu višu razinu (A) ispita.</a:t>
            </a:r>
          </a:p>
        </p:txBody>
      </p:sp>
    </p:spTree>
    <p:extLst>
      <p:ext uri="{BB962C8B-B14F-4D97-AF65-F5344CB8AC3E}">
        <p14:creationId xmlns:p14="http://schemas.microsoft.com/office/powerpoint/2010/main" val="352916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921121-F605-4C15-A850-8782D03A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IZBORNI ISPITI DRŽAVNE MATURE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7BDE794-ACC2-4C37-B88E-F087E381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4" y="2193235"/>
            <a:ext cx="10215411" cy="4664765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U izbornome dijelu državne mature mogu se polagati </a:t>
            </a:r>
            <a:r>
              <a:rPr lang="hr-HR" sz="3200" dirty="0">
                <a:solidFill>
                  <a:srgbClr val="00B0F0"/>
                </a:solidFill>
              </a:rPr>
              <a:t>ispiti iz popisa koje donosi NCVVO </a:t>
            </a:r>
            <a:r>
              <a:rPr lang="hr-HR" sz="3200" dirty="0"/>
              <a:t>(Centar) za svaku školsku godinu, a uz prethodnu suglasnost MZOS-a</a:t>
            </a:r>
          </a:p>
          <a:p>
            <a:r>
              <a:rPr lang="hr-HR" sz="3200" dirty="0"/>
              <a:t>U jednome roku može se odabrati </a:t>
            </a:r>
            <a:r>
              <a:rPr lang="hr-HR" sz="3200" dirty="0">
                <a:solidFill>
                  <a:srgbClr val="00B0F0"/>
                </a:solidFill>
              </a:rPr>
              <a:t>najviše šest izbornih predmeta.</a:t>
            </a:r>
          </a:p>
          <a:p>
            <a:r>
              <a:rPr lang="hr-HR" sz="3200" dirty="0"/>
              <a:t>Strani jezik kao izborni predmet polaže se na VIŠOJ razini, a svi ostali izborni predmeti polažu se na JEDINSTVENOJ razini.</a:t>
            </a:r>
          </a:p>
        </p:txBody>
      </p:sp>
    </p:spTree>
    <p:extLst>
      <p:ext uri="{BB962C8B-B14F-4D97-AF65-F5344CB8AC3E}">
        <p14:creationId xmlns:p14="http://schemas.microsoft.com/office/powerpoint/2010/main" val="252974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CACE38-3527-47E6-B87F-E9A1DBF8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PRAVILNIK O POLAGANJU DRŽAVNE MATURE I ISPITNI KATALOZI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047F19A-3C46-4AEC-8CE3-64E9BC20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5" y="2796208"/>
            <a:ext cx="9568069" cy="3684105"/>
          </a:xfrm>
        </p:spPr>
        <p:txBody>
          <a:bodyPr/>
          <a:lstStyle/>
          <a:p>
            <a:r>
              <a:rPr lang="hr-HR" sz="3200" dirty="0">
                <a:solidFill>
                  <a:srgbClr val="FF0000"/>
                </a:solidFill>
              </a:rPr>
              <a:t>PRAVILNIKOM O POLAGANJU DRŽAVNE MATURE </a:t>
            </a:r>
            <a:r>
              <a:rPr lang="hr-HR" sz="3200" dirty="0"/>
              <a:t>uređuje se način polaganja ispita državne mature</a:t>
            </a:r>
          </a:p>
          <a:p>
            <a:r>
              <a:rPr lang="hr-HR" sz="3200" dirty="0">
                <a:solidFill>
                  <a:srgbClr val="00B0F0"/>
                </a:solidFill>
              </a:rPr>
              <a:t>ISPITNIM KATALOZIMA </a:t>
            </a:r>
            <a:r>
              <a:rPr lang="hr-HR" sz="3200" dirty="0"/>
              <a:t>propisuju se ispitni sadržaji iz svih nastavnih predmeta</a:t>
            </a:r>
          </a:p>
          <a:p>
            <a:pPr marL="0" indent="0" algn="ctr">
              <a:buNone/>
            </a:pPr>
            <a:r>
              <a:rPr lang="hr-HR" sz="5400" dirty="0">
                <a:hlinkClick r:id="rId2"/>
              </a:rPr>
              <a:t>www.ncvvo.hr</a:t>
            </a:r>
            <a:endParaRPr lang="hr-HR" sz="5400" dirty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44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6F5A73B-A736-4795-BCF3-EEC62D87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178007"/>
            <a:ext cx="10705513" cy="6423136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xmlns="" id="{4DE39BC2-461C-4AA3-8E39-E01E5F126260}"/>
              </a:ext>
            </a:extLst>
          </p:cNvPr>
          <p:cNvSpPr/>
          <p:nvPr/>
        </p:nvSpPr>
        <p:spPr>
          <a:xfrm>
            <a:off x="6188764" y="543340"/>
            <a:ext cx="1099931" cy="861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786F0C71-01EB-48A9-996D-30BA181043A3}"/>
              </a:ext>
            </a:extLst>
          </p:cNvPr>
          <p:cNvSpPr/>
          <p:nvPr/>
        </p:nvSpPr>
        <p:spPr>
          <a:xfrm>
            <a:off x="1431235" y="2345635"/>
            <a:ext cx="3061252" cy="4108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xmlns="" id="{E12DD482-50B8-45DC-B724-BFDD605AABA4}"/>
              </a:ext>
            </a:extLst>
          </p:cNvPr>
          <p:cNvSpPr/>
          <p:nvPr/>
        </p:nvSpPr>
        <p:spPr>
          <a:xfrm>
            <a:off x="5287617" y="4664765"/>
            <a:ext cx="556592" cy="4108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7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A00B94-3FCA-4791-856E-A44889B9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KOJI SU ISPITI BESPLATNI, A KOJI SE PLAĆAJU?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A0B8DD-3228-493B-8B48-ED2ED3BD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16" y="2305878"/>
            <a:ext cx="10355567" cy="4552122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BESPLATNO</a:t>
            </a:r>
            <a:r>
              <a:rPr lang="hr-HR" sz="3200" dirty="0"/>
              <a:t> polaganje ispita državne mature imaju pravo učenici </a:t>
            </a:r>
            <a:r>
              <a:rPr lang="hr-HR" sz="3200" dirty="0">
                <a:solidFill>
                  <a:srgbClr val="FF0000"/>
                </a:solidFill>
              </a:rPr>
              <a:t>samo u kalendarskoj godini u kojoj završavaju 4. razred. </a:t>
            </a:r>
          </a:p>
          <a:p>
            <a:r>
              <a:rPr lang="hr-HR" sz="3200" dirty="0"/>
              <a:t>Učenik može </a:t>
            </a:r>
            <a:r>
              <a:rPr lang="hr-HR" sz="3200" dirty="0">
                <a:solidFill>
                  <a:srgbClr val="FF0000"/>
                </a:solidFill>
              </a:rPr>
              <a:t>BESPLATNO </a:t>
            </a:r>
            <a:r>
              <a:rPr lang="hr-HR" sz="3200" dirty="0"/>
              <a:t>polagati samo ispite koje polaže</a:t>
            </a:r>
            <a:r>
              <a:rPr lang="hr-HR" sz="3200" dirty="0">
                <a:solidFill>
                  <a:srgbClr val="FFFF00"/>
                </a:solidFill>
              </a:rPr>
              <a:t> </a:t>
            </a:r>
            <a:r>
              <a:rPr lang="hr-HR" sz="3200" dirty="0">
                <a:solidFill>
                  <a:srgbClr val="FF0000"/>
                </a:solidFill>
              </a:rPr>
              <a:t>PRVI PUT.  </a:t>
            </a:r>
            <a:r>
              <a:rPr lang="hr-HR" sz="3200" dirty="0"/>
              <a:t>Ako u </a:t>
            </a:r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jesenskome roku polaže ispite koje nije polagao u ljetnome</a:t>
            </a:r>
            <a:r>
              <a:rPr lang="hr-HR" sz="3200" dirty="0"/>
              <a:t>: </a:t>
            </a:r>
            <a:r>
              <a:rPr lang="hr-HR" sz="3200" dirty="0">
                <a:solidFill>
                  <a:srgbClr val="FF0000"/>
                </a:solidFill>
              </a:rPr>
              <a:t>besplatno</a:t>
            </a:r>
            <a:r>
              <a:rPr lang="hr-HR" sz="3200" dirty="0"/>
              <a:t> polaže. </a:t>
            </a:r>
            <a:r>
              <a:rPr lang="hr-HR" sz="3200" dirty="0">
                <a:solidFill>
                  <a:srgbClr val="0070C0"/>
                </a:solidFill>
              </a:rPr>
              <a:t>To se odnosi i na ispit iz kojega je učenik negativno ocijenjen</a:t>
            </a:r>
            <a:r>
              <a:rPr lang="hr-HR" sz="3200" dirty="0"/>
              <a:t>, jer to nije položeni ispit. </a:t>
            </a:r>
          </a:p>
          <a:p>
            <a:r>
              <a:rPr lang="hr-HR" sz="3200" dirty="0"/>
              <a:t>◦ Ako ponovno polaže ispit koji je položio u ljetnome roku (</a:t>
            </a:r>
            <a:r>
              <a:rPr lang="hr-HR" sz="3200" dirty="0">
                <a:solidFill>
                  <a:srgbClr val="00B050"/>
                </a:solidFill>
              </a:rPr>
              <a:t>popravlja ocjenu ili mijenja razinu</a:t>
            </a:r>
            <a:r>
              <a:rPr lang="hr-HR" sz="3200" dirty="0"/>
              <a:t>): </a:t>
            </a:r>
            <a:r>
              <a:rPr lang="hr-HR" sz="3200" dirty="0">
                <a:solidFill>
                  <a:srgbClr val="FF0000"/>
                </a:solidFill>
              </a:rPr>
              <a:t>PLAĆA</a:t>
            </a:r>
            <a:r>
              <a:rPr lang="hr-HR" sz="3200" dirty="0"/>
              <a:t> troškove polaganja.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7900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201</TotalTime>
  <Words>988</Words>
  <Application>Microsoft Office PowerPoint</Application>
  <PresentationFormat>Prilagođeno</PresentationFormat>
  <Paragraphs>79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Soba za sastanke za ion</vt:lpstr>
      <vt:lpstr>DRŽAVNA MATURA 2017./2018.</vt:lpstr>
      <vt:lpstr>ŠTO JE DRŽAVNA MATURA?</vt:lpstr>
      <vt:lpstr>TKO POLAŽE DRŽAVNU MATURU?</vt:lpstr>
      <vt:lpstr>OBVEZNI ISPITI DRŽAVNE MATURE</vt:lpstr>
      <vt:lpstr>RAZINA A ILI RAZINA B?</vt:lpstr>
      <vt:lpstr>IZBORNI ISPITI DRŽAVNE MATURE</vt:lpstr>
      <vt:lpstr>PRAVILNIK O POLAGANJU DRŽAVNE MATURE I ISPITNI KATALOZI</vt:lpstr>
      <vt:lpstr>PowerPointova prezentacija</vt:lpstr>
      <vt:lpstr>KOJI SU ISPITI BESPLATNI, A KOJI SE PLAĆAJU?</vt:lpstr>
      <vt:lpstr>PRIJAVA ISPITA 1.12.2017. – 15.2.2018. u 12:00 h</vt:lpstr>
      <vt:lpstr>PowerPointova prezentacija</vt:lpstr>
      <vt:lpstr>PRVA PRIJAVA U SUSTAV</vt:lpstr>
      <vt:lpstr>PowerPointova prezentacija</vt:lpstr>
      <vt:lpstr>PowerPointova prezentacija</vt:lpstr>
      <vt:lpstr>PRVA PRIJAVA U SUSTAV </vt:lpstr>
      <vt:lpstr>PowerPointova prezentacija</vt:lpstr>
      <vt:lpstr>PROVJERA UPISANIH OCJENA I OSTALIH PODATAKA</vt:lpstr>
      <vt:lpstr>UČENICI KOJI IMAJU PRAVO NA PRILAGODBU ISPITNE TEHNOLOGIJE</vt:lpstr>
      <vt:lpstr>PowerPointova prezentacija</vt:lpstr>
      <vt:lpstr>KORISNE POVEZNICE </vt:lpstr>
      <vt:lpstr>PowerPointova prezentacija</vt:lpstr>
      <vt:lpstr>KONTAKT I KONZULTACIJE S ISPITNOM KOORDINATORICOM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2017./2018.</dc:title>
  <dc:creator>Irena Parat</dc:creator>
  <cp:lastModifiedBy>Marijana Petric M</cp:lastModifiedBy>
  <cp:revision>32</cp:revision>
  <dcterms:created xsi:type="dcterms:W3CDTF">2017-12-04T22:38:22Z</dcterms:created>
  <dcterms:modified xsi:type="dcterms:W3CDTF">2017-12-07T14:36:11Z</dcterms:modified>
</cp:coreProperties>
</file>