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2"/>
  </p:handoutMasterIdLst>
  <p:sldIdLst>
    <p:sldId id="256" r:id="rId2"/>
    <p:sldId id="286" r:id="rId3"/>
    <p:sldId id="287" r:id="rId4"/>
    <p:sldId id="257" r:id="rId5"/>
    <p:sldId id="290" r:id="rId6"/>
    <p:sldId id="258" r:id="rId7"/>
    <p:sldId id="259" r:id="rId8"/>
    <p:sldId id="260" r:id="rId9"/>
    <p:sldId id="28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2" r:id="rId20"/>
    <p:sldId id="289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jižnica" initials="K" lastIdx="2" clrIdx="0">
    <p:extLst>
      <p:ext uri="{19B8F6BF-5375-455C-9EA6-DF929625EA0E}">
        <p15:presenceInfo xmlns:p15="http://schemas.microsoft.com/office/powerpoint/2012/main" userId="Knjiž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6T09:47:13.41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19-02-06T09:47:14.043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37A1-BF24-4086-84DE-E8AAD053F48E}" type="datetimeFigureOut">
              <a:rPr lang="hr-HR" smtClean="0"/>
              <a:t>2.2.2021.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AEF4-858F-4324-AB31-D268BE8B7A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67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pis.hr/pravilo/bibliografske-jedinice/87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ravopis.hr/pravilo/spojnica/6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jiznica.hr/pitajte-knjiznicare/" TargetMode="External"/><Relationship Id="rId2" Type="http://schemas.openxmlformats.org/officeDocument/2006/relationships/hyperlink" Target="https://hrcak.src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zmk.hr/izdanja/online-izdanja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://library.foi.hr/m3/k.aspx?B=15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" TargetMode="External"/><Relationship Id="rId2" Type="http://schemas.openxmlformats.org/officeDocument/2006/relationships/hyperlink" Target="https://mzo.hr/sites/default/files/links/pravilnik-o-izradbi-i-obrani-zavrsnoga-rad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://www.knjiznica.hr/pitajte-knjiznicar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2009_09_118_291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5331" y="724469"/>
            <a:ext cx="8825658" cy="3329581"/>
          </a:xfrm>
        </p:spPr>
        <p:txBody>
          <a:bodyPr/>
          <a:lstStyle/>
          <a:p>
            <a:pPr algn="ctr"/>
            <a:r>
              <a:rPr lang="hr-HR" dirty="0"/>
              <a:t>ZAVRŠNI RAD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5331" y="4054049"/>
            <a:ext cx="8825658" cy="1500589"/>
          </a:xfrm>
        </p:spPr>
        <p:txBody>
          <a:bodyPr>
            <a:normAutofit fontScale="92500" lnSpcReduction="20000"/>
          </a:bodyPr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r>
              <a:rPr lang="hr-HR" dirty="0" smtClean="0"/>
              <a:t>Školska </a:t>
            </a:r>
            <a:r>
              <a:rPr lang="hr-HR" dirty="0" smtClean="0"/>
              <a:t>knjižnica obrtničke škole slavonski brod</a:t>
            </a:r>
          </a:p>
          <a:p>
            <a:pPr algn="ctr"/>
            <a:endParaRPr lang="hr-HR" dirty="0" smtClean="0"/>
          </a:p>
          <a:p>
            <a:pPr algn="ctr"/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308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9" y="458488"/>
            <a:ext cx="7083187" cy="100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Numerira se arapskim brojem 1</a:t>
            </a:r>
          </a:p>
          <a:p>
            <a:r>
              <a:rPr lang="hr-HR" dirty="0" smtClean="0"/>
              <a:t>Sadrži </a:t>
            </a:r>
            <a:r>
              <a:rPr lang="hr-HR" dirty="0"/>
              <a:t>osnovne </a:t>
            </a:r>
            <a:r>
              <a:rPr lang="hr-HR" dirty="0" smtClean="0"/>
              <a:t>postavke problema, odnosno teme koja </a:t>
            </a:r>
            <a:r>
              <a:rPr lang="hr-HR" dirty="0"/>
              <a:t>se </a:t>
            </a:r>
            <a:r>
              <a:rPr lang="hr-HR" dirty="0" smtClean="0"/>
              <a:t>obrađuje, </a:t>
            </a:r>
            <a:r>
              <a:rPr lang="hr-HR" dirty="0"/>
              <a:t>način obrade </a:t>
            </a:r>
            <a:r>
              <a:rPr lang="hr-HR" dirty="0" smtClean="0"/>
              <a:t>i </a:t>
            </a:r>
            <a:r>
              <a:rPr lang="hr-HR" dirty="0"/>
              <a:t>strukturu </a:t>
            </a:r>
            <a:r>
              <a:rPr lang="hr-HR" dirty="0" smtClean="0"/>
              <a:t>rada</a:t>
            </a:r>
          </a:p>
          <a:p>
            <a:r>
              <a:rPr lang="hr-HR" dirty="0"/>
              <a:t>Precizira predmet rada, tj. ističe o čemu će se u radu pisati</a:t>
            </a:r>
          </a:p>
          <a:p>
            <a:r>
              <a:rPr lang="hr-HR" dirty="0"/>
              <a:t>Objašnjava organizaciju i plan izrade rada</a:t>
            </a:r>
          </a:p>
          <a:p>
            <a:r>
              <a:rPr lang="hr-HR" dirty="0"/>
              <a:t>1 - 2 stranice teksta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34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Glavni dio ili razrada teme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Teorijski dio u kojemu se navode doprinosi različitih autora</a:t>
            </a:r>
          </a:p>
          <a:p>
            <a:r>
              <a:rPr lang="hr-HR" dirty="0" smtClean="0"/>
              <a:t>Glavni </a:t>
            </a:r>
            <a:r>
              <a:rPr lang="hr-HR" dirty="0"/>
              <a:t>dio rada u kojem se temeljito razvija </a:t>
            </a:r>
            <a:r>
              <a:rPr lang="hr-HR" dirty="0" smtClean="0"/>
              <a:t>tema</a:t>
            </a:r>
          </a:p>
          <a:p>
            <a:r>
              <a:rPr lang="hr-HR" dirty="0"/>
              <a:t>Ukoliko je u skladu s temom, drugi dio rada je praktični dio gdje se opisuje konkretan primjer ili slučaj iz </a:t>
            </a:r>
            <a:r>
              <a:rPr lang="hr-HR" dirty="0" smtClean="0"/>
              <a:t>prakse</a:t>
            </a:r>
          </a:p>
          <a:p>
            <a:r>
              <a:rPr lang="hr-HR" dirty="0"/>
              <a:t>Najviše 15 do 20 stranica </a:t>
            </a:r>
            <a:r>
              <a:rPr lang="hr-HR" dirty="0" smtClean="0"/>
              <a:t>teksta</a:t>
            </a:r>
          </a:p>
          <a:p>
            <a:r>
              <a:rPr lang="hr-HR" dirty="0"/>
              <a:t>Sastoji se od više poglavlja koja se dijele na </a:t>
            </a:r>
            <a:r>
              <a:rPr lang="hr-HR" dirty="0" err="1"/>
              <a:t>potpoglavlja</a:t>
            </a:r>
            <a:endParaRPr lang="hr-HR" dirty="0"/>
          </a:p>
          <a:p>
            <a:pPr marL="274320" indent="-274320">
              <a:lnSpc>
                <a:spcPct val="9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 smtClean="0"/>
              <a:t>Temu </a:t>
            </a:r>
            <a:r>
              <a:rPr lang="hr-HR" dirty="0"/>
              <a:t>treba logički razvijati i sistematizirati</a:t>
            </a:r>
          </a:p>
          <a:p>
            <a:pPr marL="274320" indent="-274320">
              <a:lnSpc>
                <a:spcPct val="9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U rad se mogu uključiti tablice, grafikoni, crteži, ali samo ako ne opterećuju tekst i sistematiziraju podatke koji se koriste u tekstu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06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Prikaz rezultata i spoznaja do kojih se došlo u završnom radu</a:t>
            </a:r>
          </a:p>
          <a:p>
            <a:r>
              <a:rPr lang="hr-HR" dirty="0" smtClean="0"/>
              <a:t>Iznijeti stav o istraženom problemu</a:t>
            </a:r>
          </a:p>
          <a:p>
            <a:r>
              <a:rPr lang="hr-HR" dirty="0" smtClean="0"/>
              <a:t>Vlastita mišljenja i stavovi o zadanoj temi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Obično 1 stranica teksta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Završni dio rada u kojem se izdvajaju ključni elementi koje treba zapamtiti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34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Navode se svi izvori koji su korišteni pri pripremi završnog rada</a:t>
            </a:r>
          </a:p>
          <a:p>
            <a:r>
              <a:rPr lang="hr-HR" b="1" dirty="0"/>
              <a:t>Abecedni popis prezimena i imena autora</a:t>
            </a:r>
            <a:r>
              <a:rPr lang="hr-HR" dirty="0"/>
              <a:t>, naziva svih dokumenata i izvora (knjige, časopisi, članci, AV ili elektronička građa), te njihovi izdavači mjesto i godina izdanja</a:t>
            </a:r>
          </a:p>
          <a:p>
            <a:r>
              <a:rPr lang="hr-HR" dirty="0" smtClean="0"/>
              <a:t>Paziti na način navođenja literature (postoje posebna pravila): </a:t>
            </a:r>
            <a:r>
              <a:rPr lang="hr-HR" dirty="0" smtClean="0">
                <a:hlinkClick r:id="rId2"/>
              </a:rPr>
              <a:t>http://pravopis.Hr/pravilo/bibliografske-jedinice/87/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39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a) </a:t>
            </a:r>
            <a:r>
              <a:rPr lang="hr-HR" dirty="0" smtClean="0"/>
              <a:t>Knjiga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484026"/>
            <a:ext cx="8946541" cy="482433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Jedan autor:</a:t>
            </a:r>
            <a:endParaRPr lang="hr-HR" dirty="0" smtClean="0"/>
          </a:p>
          <a:p>
            <a:pPr lvl="1"/>
            <a:r>
              <a:rPr lang="hr-HR" dirty="0" smtClean="0"/>
              <a:t>Raos, Jasenka. 2014. Tehnologija </a:t>
            </a:r>
            <a:r>
              <a:rPr lang="hr-HR" dirty="0" err="1" smtClean="0"/>
              <a:t>frizerstva</a:t>
            </a:r>
            <a:r>
              <a:rPr lang="hr-HR" dirty="0" smtClean="0"/>
              <a:t> 3: za obrazovanje frizera. </a:t>
            </a:r>
            <a:r>
              <a:rPr lang="hr-HR" dirty="0" err="1" smtClean="0"/>
              <a:t>Tipomat</a:t>
            </a:r>
            <a:r>
              <a:rPr lang="hr-HR" dirty="0" smtClean="0"/>
              <a:t>, Zagreb.</a:t>
            </a:r>
            <a:endParaRPr lang="hr-HR" dirty="0"/>
          </a:p>
          <a:p>
            <a:pPr lvl="1"/>
            <a:r>
              <a:rPr lang="hr-HR" dirty="0"/>
              <a:t>Opačić, Nives. 2009. Reci mi to kratko i jasno: Hrvatski za normalne ljude. Novi </a:t>
            </a:r>
            <a:r>
              <a:rPr lang="hr-HR" dirty="0" err="1"/>
              <a:t>Liber</a:t>
            </a:r>
            <a:r>
              <a:rPr lang="hr-HR" dirty="0"/>
              <a:t>. Zagreb.</a:t>
            </a:r>
          </a:p>
          <a:p>
            <a:r>
              <a:rPr lang="hr-HR" b="1" dirty="0" smtClean="0"/>
              <a:t>Do tri autora: </a:t>
            </a:r>
            <a:endParaRPr lang="hr-HR" dirty="0" smtClean="0"/>
          </a:p>
          <a:p>
            <a:pPr lvl="1"/>
            <a:r>
              <a:rPr lang="hr-HR" dirty="0" smtClean="0"/>
              <a:t>Vukušić</a:t>
            </a:r>
            <a:r>
              <a:rPr lang="hr-HR" dirty="0"/>
              <a:t>, Stjepan; Zoričić, Ivan; </a:t>
            </a:r>
            <a:r>
              <a:rPr lang="hr-HR" dirty="0" err="1"/>
              <a:t>Grasselli</a:t>
            </a:r>
            <a:r>
              <a:rPr lang="hr-HR" dirty="0"/>
              <a:t>-Vukušić, Marija. 2007. Naglasak u hrvatskome književnom jeziku. Nakladni zavod Globus. Zagreb.</a:t>
            </a:r>
          </a:p>
          <a:p>
            <a:r>
              <a:rPr lang="hr-HR" b="1" dirty="0" smtClean="0"/>
              <a:t>Više od tri autora: </a:t>
            </a:r>
            <a:endParaRPr lang="hr-HR" dirty="0" smtClean="0"/>
          </a:p>
          <a:p>
            <a:pPr lvl="1"/>
            <a:r>
              <a:rPr lang="hr-HR" dirty="0" err="1" smtClean="0"/>
              <a:t>Amidžić-Peročević</a:t>
            </a:r>
            <a:r>
              <a:rPr lang="hr-HR" dirty="0"/>
              <a:t>, Katica i dr. 1994. Oporezivanje dohodaka i dobitaka. </a:t>
            </a:r>
            <a:r>
              <a:rPr lang="hr-HR" dirty="0" err="1"/>
              <a:t>RRiF</a:t>
            </a:r>
            <a:r>
              <a:rPr lang="hr-HR" dirty="0"/>
              <a:t>. Zagreb.</a:t>
            </a:r>
          </a:p>
          <a:p>
            <a:r>
              <a:rPr lang="hr-HR" b="1" dirty="0" smtClean="0"/>
              <a:t>Bez podatka o autoru (navodi se urednik ili priređivač):</a:t>
            </a:r>
            <a:endParaRPr lang="hr-HR" dirty="0" smtClean="0"/>
          </a:p>
          <a:p>
            <a:pPr lvl="1"/>
            <a:r>
              <a:rPr lang="hr-HR" dirty="0" smtClean="0"/>
              <a:t>Obrada </a:t>
            </a:r>
            <a:r>
              <a:rPr lang="hr-HR" dirty="0"/>
              <a:t>jezika i prikaz znanja. 1993. </a:t>
            </a:r>
            <a:r>
              <a:rPr lang="hr-HR" dirty="0" err="1"/>
              <a:t>Ur</a:t>
            </a:r>
            <a:r>
              <a:rPr lang="hr-HR" dirty="0"/>
              <a:t>. Tkalac, Slavko; Tuđman, Miroslav. Zavod za informacijske studije. Zagreb.</a:t>
            </a:r>
          </a:p>
          <a:p>
            <a:pPr lvl="1"/>
            <a:r>
              <a:rPr lang="hr-HR" dirty="0"/>
              <a:t>Enciklopedija prirode. 1999. </a:t>
            </a:r>
            <a:r>
              <a:rPr lang="hr-HR" dirty="0" err="1"/>
              <a:t>Ur</a:t>
            </a:r>
            <a:r>
              <a:rPr lang="hr-HR" dirty="0"/>
              <a:t>. </a:t>
            </a:r>
            <a:r>
              <a:rPr lang="hr-HR" dirty="0" err="1"/>
              <a:t>Burnie</a:t>
            </a:r>
            <a:r>
              <a:rPr lang="hr-HR" dirty="0"/>
              <a:t>, David i dr. Znanje. Zagreb.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42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b) </a:t>
            </a:r>
            <a:r>
              <a:rPr lang="hr-HR" dirty="0" smtClean="0"/>
              <a:t>Časopis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848132"/>
            <a:ext cx="8946541" cy="3400268"/>
          </a:xfrm>
        </p:spPr>
        <p:txBody>
          <a:bodyPr/>
          <a:lstStyle/>
          <a:p>
            <a:r>
              <a:rPr lang="hr-HR" dirty="0"/>
              <a:t>Petrić, Lidija; </a:t>
            </a:r>
            <a:r>
              <a:rPr lang="hr-HR" dirty="0" err="1"/>
              <a:t>Pranić</a:t>
            </a:r>
            <a:r>
              <a:rPr lang="hr-HR" dirty="0"/>
              <a:t>, Ljudevit. 2010. Ekološka svijest u hrvatskoj smještajnoj industriji. Acta Turistica Nova 4/1. 5–21.</a:t>
            </a:r>
          </a:p>
          <a:p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5374215" y="1853248"/>
            <a:ext cx="546900" cy="994884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Pravokutnik 6"/>
          <p:cNvSpPr/>
          <p:nvPr/>
        </p:nvSpPr>
        <p:spPr>
          <a:xfrm>
            <a:off x="1416570" y="1328592"/>
            <a:ext cx="2158584" cy="524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Autori članka</a:t>
            </a:r>
            <a:endParaRPr lang="hr-HR" dirty="0">
              <a:solidFill>
                <a:schemeClr val="bg1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2495862" y="1832992"/>
            <a:ext cx="427220" cy="994884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>
            <a:off x="8604354" y="2350690"/>
            <a:ext cx="1445499" cy="497442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V="1">
            <a:off x="3684601" y="3639488"/>
            <a:ext cx="947360" cy="1262296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H="1" flipV="1">
            <a:off x="7060368" y="3582651"/>
            <a:ext cx="1034321" cy="1184221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Pravokutnik 21"/>
          <p:cNvSpPr/>
          <p:nvPr/>
        </p:nvSpPr>
        <p:spPr>
          <a:xfrm>
            <a:off x="5104044" y="1332338"/>
            <a:ext cx="2158584" cy="524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Godina izdanja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971542" y="1805778"/>
            <a:ext cx="2158584" cy="524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Naslov članka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972361" y="4769372"/>
            <a:ext cx="2636333" cy="988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Broj časopisa. Broj stranica na kojima je članak.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2550540" y="4889293"/>
            <a:ext cx="2158584" cy="524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Časopis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d) </a:t>
            </a:r>
            <a:r>
              <a:rPr lang="hr-HR" dirty="0" smtClean="0"/>
              <a:t>Mrežni i </a:t>
            </a:r>
            <a:r>
              <a:rPr lang="hr-HR" dirty="0"/>
              <a:t>elektronički </a:t>
            </a:r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Tekst na mrežnoj stranici</a:t>
            </a:r>
            <a:r>
              <a:rPr lang="hr-HR" b="1" dirty="0"/>
              <a:t>: </a:t>
            </a:r>
          </a:p>
          <a:p>
            <a:pPr lvl="1"/>
            <a:r>
              <a:rPr lang="hr-HR" dirty="0"/>
              <a:t>Prezime, inicijal(i) imena autora. Naslov rada: podnaslov. Godina objavljivanja. Internetska adresa. </a:t>
            </a:r>
            <a:r>
              <a:rPr lang="hr-HR" dirty="0" smtClean="0"/>
              <a:t>(datum </a:t>
            </a:r>
            <a:r>
              <a:rPr lang="hr-HR" dirty="0"/>
              <a:t>objavljivanja odnosno « skidanja» informacije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Radić</a:t>
            </a:r>
            <a:r>
              <a:rPr lang="hr-HR" dirty="0"/>
              <a:t>, Drago. Informatička abeceda. Split. http://www.informatika.buzdo.com/index.html </a:t>
            </a:r>
            <a:r>
              <a:rPr lang="hr-HR" dirty="0" smtClean="0"/>
              <a:t>(</a:t>
            </a:r>
            <a:r>
              <a:rPr lang="hr-HR" dirty="0" err="1" smtClean="0"/>
              <a:t>Pristupljeno</a:t>
            </a:r>
            <a:r>
              <a:rPr lang="hr-HR" dirty="0" smtClean="0"/>
              <a:t> </a:t>
            </a:r>
            <a:r>
              <a:rPr lang="hr-HR" dirty="0"/>
              <a:t>11. travnja 2010.).</a:t>
            </a:r>
          </a:p>
          <a:p>
            <a:r>
              <a:rPr lang="hr-HR" b="1" dirty="0" smtClean="0"/>
              <a:t>Rad u </a:t>
            </a:r>
            <a:r>
              <a:rPr lang="hr-HR" b="1" dirty="0"/>
              <a:t>elektroničkome časopisu: </a:t>
            </a:r>
          </a:p>
          <a:p>
            <a:pPr lvl="1"/>
            <a:r>
              <a:rPr lang="hr-HR" dirty="0" err="1"/>
              <a:t>Udiljak</a:t>
            </a:r>
            <a:r>
              <a:rPr lang="hr-HR" dirty="0"/>
              <a:t> </a:t>
            </a:r>
            <a:r>
              <a:rPr lang="hr-HR" dirty="0" err="1"/>
              <a:t>Bugarinovski</a:t>
            </a:r>
            <a:r>
              <a:rPr lang="hr-HR" dirty="0"/>
              <a:t>, Zrinka; Pavelić, Damir. 2002. Informatizacija Knjižnice i dokumentacije Ekonomskog fakulteta u Zagrebu i edukacija korisnika. </a:t>
            </a:r>
            <a:r>
              <a:rPr lang="hr-HR" dirty="0" err="1"/>
              <a:t>Edupoint</a:t>
            </a:r>
            <a:r>
              <a:rPr lang="hr-HR" dirty="0"/>
              <a:t>. </a:t>
            </a:r>
            <a:r>
              <a:rPr lang="hr-HR" dirty="0" err="1"/>
              <a:t>CARNet</a:t>
            </a:r>
            <a:r>
              <a:rPr lang="hr-HR" dirty="0"/>
              <a:t>. Zagreb. 1–7. http://edupoint.carnet.hr/casopis/broj-04/clanak-01/ekonomski.pdf </a:t>
            </a:r>
            <a:r>
              <a:rPr lang="hr-HR" dirty="0" smtClean="0"/>
              <a:t>(</a:t>
            </a:r>
            <a:r>
              <a:rPr lang="hr-HR" dirty="0" err="1" smtClean="0"/>
              <a:t>Pristupljeno</a:t>
            </a:r>
            <a:r>
              <a:rPr lang="hr-HR" dirty="0" smtClean="0"/>
              <a:t> </a:t>
            </a:r>
            <a:r>
              <a:rPr lang="hr-HR" dirty="0"/>
              <a:t>14. svibnja 2003.).</a:t>
            </a:r>
          </a:p>
        </p:txBody>
      </p:sp>
    </p:spTree>
    <p:extLst>
      <p:ext uri="{BB962C8B-B14F-4D97-AF65-F5344CB8AC3E}">
        <p14:creationId xmlns:p14="http://schemas.microsoft.com/office/powerpoint/2010/main" val="37140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Prilozi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kraju </a:t>
            </a:r>
            <a:r>
              <a:rPr lang="hr-HR" dirty="0"/>
              <a:t>rada, numeriraju se i navode u sadržaju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546745" y="2627658"/>
            <a:ext cx="9726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Prilozi se obično slike, ilustracije, crteži koji zauzimaju cijelu stranicu. Priloge treba navesti redom kako se pojavljuju u radnji. U radnji se pozvati na prilog npr. </a:t>
            </a:r>
            <a:r>
              <a:rPr lang="hr-HR" i="1" dirty="0" err="1"/>
              <a:t>vidi:Prilog</a:t>
            </a:r>
            <a:r>
              <a:rPr lang="hr-HR" i="1" dirty="0"/>
              <a:t> 1</a:t>
            </a:r>
          </a:p>
          <a:p>
            <a:endParaRPr lang="hr-H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 smtClean="0"/>
              <a:t>Na </a:t>
            </a:r>
            <a:r>
              <a:rPr lang="hr-HR" u="sng" dirty="0"/>
              <a:t>kraju radnje treba dati popis priloga s nazivima.</a:t>
            </a:r>
            <a:r>
              <a:rPr lang="hr-HR" dirty="0"/>
              <a:t> Stranice na kojima se nalazi tekst i crtež, grafikon, ilustracija i sl. ne smatraju se prilogom, nego redovnom stranicom.</a:t>
            </a:r>
          </a:p>
        </p:txBody>
      </p:sp>
    </p:spTree>
    <p:extLst>
      <p:ext uri="{BB962C8B-B14F-4D97-AF65-F5344CB8AC3E}">
        <p14:creationId xmlns:p14="http://schemas.microsoft.com/office/powerpoint/2010/main" val="5487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oblikovanje rada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391478"/>
            <a:ext cx="10346566" cy="532076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Riječi se odvajaju samo jednim razmakom</a:t>
            </a:r>
          </a:p>
          <a:p>
            <a:pPr lvl="1"/>
            <a:r>
              <a:rPr lang="hr-HR" dirty="0" smtClean="0"/>
              <a:t>Interpunkcijski znakovi ( . , : ; ? ! ) pišu se odmah iza riječi bez razmaka, a nakon interpunkcijskog znaka obavezno slijedi razmak</a:t>
            </a:r>
          </a:p>
          <a:p>
            <a:r>
              <a:rPr lang="hr-HR" dirty="0" smtClean="0"/>
              <a:t>Navodnici i zagrade pišu se zajedno s riječju ispred i iza koje se nalaze</a:t>
            </a:r>
          </a:p>
          <a:p>
            <a:pPr lvl="1"/>
            <a:r>
              <a:rPr lang="hr-HR" dirty="0" smtClean="0"/>
              <a:t>„Ovako“ i (ovako)</a:t>
            </a:r>
          </a:p>
          <a:p>
            <a:pPr lvl="1"/>
            <a:r>
              <a:rPr lang="hr-HR" dirty="0" smtClean="0"/>
              <a:t>Ne „ ovako „ ili (  ovako  )</a:t>
            </a:r>
          </a:p>
          <a:p>
            <a:r>
              <a:rPr lang="hr-HR" dirty="0" smtClean="0"/>
              <a:t>Paziti na spojnice i crtice</a:t>
            </a:r>
          </a:p>
          <a:p>
            <a:pPr lvl="1"/>
            <a:r>
              <a:rPr lang="hr-HR" dirty="0" smtClean="0"/>
              <a:t>Spojnica se piše bez razmaka (</a:t>
            </a:r>
            <a:r>
              <a:rPr lang="hr-HR" dirty="0" smtClean="0">
                <a:hlinkClick r:id="rId2"/>
              </a:rPr>
              <a:t>http://pravopis.Hr/pravilo/spojnica/68/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Npr. Tehničko-obrtnička škola, Brodsko-posavska županija, istok-sjeveroistok, keramičar-oblagač</a:t>
            </a:r>
          </a:p>
          <a:p>
            <a:pPr lvl="1"/>
            <a:r>
              <a:rPr lang="hr-HR" dirty="0" smtClean="0"/>
              <a:t>Crtica se piše s razmakom slijeva i zdesna</a:t>
            </a:r>
          </a:p>
          <a:p>
            <a:pPr lvl="1"/>
            <a:r>
              <a:rPr lang="hr-HR" dirty="0" smtClean="0"/>
              <a:t>Npr. Utakmica Hajduk – Dinamo, sat – sat i pol</a:t>
            </a:r>
          </a:p>
          <a:p>
            <a:r>
              <a:rPr lang="hr-HR" dirty="0" smtClean="0"/>
              <a:t>Tekst se piše u odlomcima, početak odlomka mora biti uvučen (tipka </a:t>
            </a:r>
            <a:r>
              <a:rPr lang="hr-HR" dirty="0" err="1" smtClean="0"/>
              <a:t>tab</a:t>
            </a:r>
            <a:r>
              <a:rPr lang="hr-HR" dirty="0" smtClean="0"/>
              <a:t>)</a:t>
            </a:r>
          </a:p>
          <a:p>
            <a:r>
              <a:rPr lang="hr-HR" dirty="0" smtClean="0"/>
              <a:t>Paziti da tekst  u radu bude </a:t>
            </a:r>
            <a:r>
              <a:rPr lang="hr-HR" dirty="0"/>
              <a:t>obostrano poravnan radi urednijeg </a:t>
            </a:r>
            <a:r>
              <a:rPr lang="hr-HR" dirty="0" smtClean="0"/>
              <a:t>izgleda</a:t>
            </a:r>
            <a:endParaRPr lang="hr-HR" dirty="0"/>
          </a:p>
        </p:txBody>
      </p:sp>
      <p:pic>
        <p:nvPicPr>
          <p:cNvPr id="1034" name="Slika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669616"/>
            <a:ext cx="2763079" cy="10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2" name="Množenje 11"/>
          <p:cNvSpPr/>
          <p:nvPr/>
        </p:nvSpPr>
        <p:spPr>
          <a:xfrm>
            <a:off x="4518865" y="3216487"/>
            <a:ext cx="424069" cy="37106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6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915537"/>
            <a:ext cx="8825659" cy="804081"/>
          </a:xfrm>
        </p:spPr>
        <p:txBody>
          <a:bodyPr/>
          <a:lstStyle/>
          <a:p>
            <a:r>
              <a:rPr lang="pl-PL" sz="4400" dirty="0" smtClean="0"/>
              <a:t>Naputak </a:t>
            </a:r>
            <a:r>
              <a:rPr lang="pl-PL" sz="4400" dirty="0"/>
              <a:t>za pisanje završnog rada</a:t>
            </a:r>
            <a:endParaRPr lang="hr-HR" sz="4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154954" y="2251881"/>
            <a:ext cx="8825659" cy="37679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Kako bi radovi bili ujednačeni i kako bi se učenicima pomoglo pri pisanju i izradi završnog rada dajemo niz uputa o tome kako treba izgledati završni rad.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 </a:t>
            </a:r>
            <a:r>
              <a:rPr lang="hr-HR" dirty="0" smtClean="0"/>
              <a:t>Sve </a:t>
            </a:r>
            <a:r>
              <a:rPr lang="hr-HR" dirty="0"/>
              <a:t>druge detaljnije i konkretnije naputke učenici trebaju </a:t>
            </a:r>
            <a:r>
              <a:rPr lang="hr-HR" u="sng" dirty="0"/>
              <a:t>dobiti od mentora.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Nakon što se odabere teme završnog </a:t>
            </a:r>
            <a:r>
              <a:rPr lang="hr-HR" dirty="0" smtClean="0"/>
              <a:t>rada (do 30. studenog 2020.), mentor (profesor</a:t>
            </a:r>
            <a:r>
              <a:rPr lang="hr-HR" dirty="0"/>
              <a:t>) je dužan dati upute o literaturi i drugim izvorima koji se mogu koristiti za pisanje završnog rada.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Literatura (knjige, časopisi, linkovi) </a:t>
            </a:r>
            <a:r>
              <a:rPr lang="hr-HR" dirty="0"/>
              <a:t>za izradu rada može se posuditi i školskoj knjižnici te Gradskoj knjižnici.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školskoj knjižnici se također može koristiti </a:t>
            </a:r>
            <a:r>
              <a:rPr lang="hr-HR" dirty="0" smtClean="0"/>
              <a:t>internet</a:t>
            </a:r>
            <a:r>
              <a:rPr lang="hr-HR" dirty="0"/>
              <a:t>. Sadržaji  pronađen na </a:t>
            </a:r>
            <a:r>
              <a:rPr lang="hr-HR" dirty="0" smtClean="0"/>
              <a:t>internetu </a:t>
            </a:r>
            <a:r>
              <a:rPr lang="hr-HR" dirty="0"/>
              <a:t>mogu se koristiti za pisanje završnog rada, no pritom treba biti oprezan jer ti  sadržaji nisu uvijek pouzdani.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187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Vizualni izgled rada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10875371" cy="3796840"/>
          </a:xfrm>
        </p:spPr>
      </p:pic>
    </p:spTree>
    <p:extLst>
      <p:ext uri="{BB962C8B-B14F-4D97-AF65-F5344CB8AC3E}">
        <p14:creationId xmlns:p14="http://schemas.microsoft.com/office/powerpoint/2010/main" val="135469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Veličina slova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Vrsta </a:t>
            </a:r>
            <a:r>
              <a:rPr lang="hr-HR" dirty="0"/>
              <a:t>fonta </a:t>
            </a:r>
            <a:r>
              <a:rPr lang="hr-HR" dirty="0" smtClean="0"/>
              <a:t>Times </a:t>
            </a:r>
            <a:r>
              <a:rPr lang="hr-HR" dirty="0"/>
              <a:t>New Roman</a:t>
            </a:r>
          </a:p>
          <a:p>
            <a:r>
              <a:rPr lang="hr-HR" dirty="0" smtClean="0"/>
              <a:t>Cijeli </a:t>
            </a:r>
            <a:r>
              <a:rPr lang="hr-HR" dirty="0"/>
              <a:t>rad treba biti usklađen, pisan u istom fontu, bez obojenih pozadina</a:t>
            </a:r>
          </a:p>
          <a:p>
            <a:pPr algn="just">
              <a:lnSpc>
                <a:spcPct val="150000"/>
              </a:lnSpc>
            </a:pPr>
            <a:r>
              <a:rPr lang="hr-HR" dirty="0" smtClean="0"/>
              <a:t>Stil </a:t>
            </a:r>
            <a:r>
              <a:rPr lang="hr-HR" dirty="0"/>
              <a:t>fonta (</a:t>
            </a:r>
            <a:r>
              <a:rPr lang="hr-HR" dirty="0" err="1"/>
              <a:t>Bold</a:t>
            </a:r>
            <a:r>
              <a:rPr lang="hr-HR" dirty="0"/>
              <a:t>, </a:t>
            </a:r>
            <a:r>
              <a:rPr lang="hr-HR" dirty="0" err="1"/>
              <a:t>Italic</a:t>
            </a:r>
            <a:r>
              <a:rPr lang="hr-HR" dirty="0"/>
              <a:t>, </a:t>
            </a:r>
            <a:r>
              <a:rPr lang="hr-HR" dirty="0" err="1"/>
              <a:t>Underline</a:t>
            </a:r>
            <a:r>
              <a:rPr lang="hr-HR" dirty="0"/>
              <a:t>) primjenjuje se samo na pojedine riječi ili dijelove rečenica kako bi se nešto istaknulo (ne prečesto kako tekst ne bi izgledao neuredno)</a:t>
            </a:r>
          </a:p>
          <a:p>
            <a:r>
              <a:rPr lang="hr-HR" dirty="0" smtClean="0"/>
              <a:t>Prored </a:t>
            </a:r>
            <a:r>
              <a:rPr lang="hr-HR" dirty="0"/>
              <a:t>teksta 1,5 </a:t>
            </a:r>
          </a:p>
          <a:p>
            <a:endParaRPr lang="hr-H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09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8" y="3998161"/>
            <a:ext cx="4918295" cy="28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Margine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3" y="2052918"/>
            <a:ext cx="4833662" cy="4195481"/>
          </a:xfrm>
        </p:spPr>
        <p:txBody>
          <a:bodyPr/>
          <a:lstStyle/>
          <a:p>
            <a:r>
              <a:rPr lang="hr-HR" dirty="0" smtClean="0"/>
              <a:t>Standardne, gore, dolje, lijevo i desno su 2,5 cm</a:t>
            </a:r>
          </a:p>
          <a:p>
            <a:r>
              <a:rPr lang="hr-HR" dirty="0" smtClean="0"/>
              <a:t>Ostaviti marginu za uvez s lijeve strane od 1 cm 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29982" y="275054"/>
            <a:ext cx="5477704" cy="62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Slike, crteži, tablice i grafikoni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3" y="2052918"/>
            <a:ext cx="6079366" cy="419548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Ubacuju se između teksta</a:t>
            </a:r>
          </a:p>
          <a:p>
            <a:r>
              <a:rPr lang="hr-HR" dirty="0" smtClean="0"/>
              <a:t>Svakoj slici, crtežu, tablici i grafikonu dodaje se redni broj i naziv i piše odmah ispod slike (bez praznog reda razmaka)</a:t>
            </a:r>
          </a:p>
          <a:p>
            <a:r>
              <a:rPr lang="hr-HR" dirty="0" smtClean="0"/>
              <a:t>Slika i naziv slike trebaju biti centrirani  </a:t>
            </a:r>
          </a:p>
          <a:p>
            <a:r>
              <a:rPr lang="hr-HR" dirty="0" smtClean="0"/>
              <a:t>Po jedan red razmaka stavlja se prije slike i poslije naziva</a:t>
            </a:r>
          </a:p>
          <a:p>
            <a:r>
              <a:rPr lang="hr-HR" dirty="0"/>
              <a:t>Manje slike ili sheme mogu se umetnuti unutar teksta, ali moraju biti numerirane. Kratak opis treba biti </a:t>
            </a:r>
            <a:r>
              <a:rPr lang="hr-HR" b="1" dirty="0"/>
              <a:t>ispod slike i iznad tablice </a:t>
            </a:r>
            <a:r>
              <a:rPr lang="hr-HR" dirty="0"/>
              <a:t>(npr. </a:t>
            </a:r>
            <a:r>
              <a:rPr lang="hr-HR" i="1" dirty="0"/>
              <a:t>Slika 1:</a:t>
            </a:r>
            <a:r>
              <a:rPr lang="hr-HR" dirty="0"/>
              <a:t> … ili </a:t>
            </a:r>
            <a:r>
              <a:rPr lang="hr-HR" i="1" dirty="0"/>
              <a:t>Tablica 1: </a:t>
            </a:r>
            <a:r>
              <a:rPr lang="hr-HR" dirty="0"/>
              <a:t>…). Slike i tablice trebaju biti postavljene tako, da ih najprije spomenete u tekstu. Sve veće slike i sheme treba smjestiti u </a:t>
            </a:r>
            <a:r>
              <a:rPr lang="hr-HR" i="1" dirty="0"/>
              <a:t>Prilog</a:t>
            </a:r>
            <a:r>
              <a:rPr lang="hr-HR" dirty="0"/>
              <a:t> na kraju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55294" y="1487942"/>
            <a:ext cx="3285090" cy="20509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11" y="4022149"/>
            <a:ext cx="1713124" cy="170702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880069" y="5843071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Slika 1: Naziv slike</a:t>
            </a:r>
          </a:p>
        </p:txBody>
      </p:sp>
    </p:spTree>
    <p:extLst>
      <p:ext uri="{BB962C8B-B14F-4D97-AF65-F5344CB8AC3E}">
        <p14:creationId xmlns:p14="http://schemas.microsoft.com/office/powerpoint/2010/main" val="40273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048" y="3889941"/>
            <a:ext cx="7725771" cy="183755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Brojevi stranica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stavlja se na naslovnu stranicu</a:t>
            </a:r>
          </a:p>
          <a:p>
            <a:r>
              <a:rPr lang="hr-HR" dirty="0" smtClean="0"/>
              <a:t>Numeriranje počinje od stranice s uvodom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52269" t="586" r="749" b="-586"/>
          <a:stretch/>
        </p:blipFill>
        <p:spPr>
          <a:xfrm>
            <a:off x="7339303" y="221116"/>
            <a:ext cx="3326295" cy="22595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67" y="3077594"/>
            <a:ext cx="3488854" cy="3603871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8520868" y="1853248"/>
            <a:ext cx="2144730" cy="662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6788733" y="4152464"/>
            <a:ext cx="2315510" cy="662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1431235" y="5585790"/>
            <a:ext cx="1219200" cy="662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2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Citiranje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3" y="2052918"/>
            <a:ext cx="5469765" cy="4195481"/>
          </a:xfrm>
        </p:spPr>
        <p:txBody>
          <a:bodyPr/>
          <a:lstStyle/>
          <a:p>
            <a:r>
              <a:rPr lang="hr-HR" dirty="0" smtClean="0"/>
              <a:t>Ako se </a:t>
            </a:r>
            <a:r>
              <a:rPr lang="hr-HR" dirty="0"/>
              <a:t>u tekstu citira nekog autora, potrebno je citat staviti pod navodnike te navesti autora ili izvor citata pomoću fusnota</a:t>
            </a:r>
          </a:p>
          <a:p>
            <a:r>
              <a:rPr lang="hr-HR" dirty="0" smtClean="0"/>
              <a:t>Word </a:t>
            </a:r>
            <a:r>
              <a:rPr lang="hr-HR" dirty="0"/>
              <a:t>2016: Reference – Umetni fusnotu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853248"/>
            <a:ext cx="5047727" cy="17646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3" y="4301423"/>
            <a:ext cx="10021862" cy="23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informacija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Mentor</a:t>
            </a:r>
          </a:p>
          <a:p>
            <a:pPr lvl="1"/>
            <a:r>
              <a:rPr lang="hr-HR" dirty="0" smtClean="0"/>
              <a:t>Savjeti, smjernice za pripremu završnog rada</a:t>
            </a:r>
          </a:p>
          <a:p>
            <a:r>
              <a:rPr lang="hr-HR" dirty="0" smtClean="0"/>
              <a:t>Udžbenik</a:t>
            </a:r>
          </a:p>
          <a:p>
            <a:pPr lvl="1"/>
            <a:r>
              <a:rPr lang="hr-HR" dirty="0" smtClean="0"/>
              <a:t>Osnovne informacije</a:t>
            </a:r>
          </a:p>
          <a:p>
            <a:r>
              <a:rPr lang="hr-HR" dirty="0" smtClean="0"/>
              <a:t>Školska knjižnica</a:t>
            </a:r>
          </a:p>
          <a:p>
            <a:pPr lvl="1"/>
            <a:r>
              <a:rPr lang="hr-HR" dirty="0" smtClean="0"/>
              <a:t>Tematski zahtjevi</a:t>
            </a:r>
          </a:p>
          <a:p>
            <a:pPr lvl="1"/>
            <a:r>
              <a:rPr lang="hr-HR" dirty="0" smtClean="0"/>
              <a:t>Enciklopedije, stručna literatura, časopisi</a:t>
            </a:r>
          </a:p>
          <a:p>
            <a:r>
              <a:rPr lang="hr-HR" dirty="0" smtClean="0"/>
              <a:t>Gradska knjižnica</a:t>
            </a:r>
          </a:p>
          <a:p>
            <a:r>
              <a:rPr lang="hr-HR" dirty="0" smtClean="0"/>
              <a:t>Arhivi, tvrtke, institucije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3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Internet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402890"/>
              </p:ext>
            </p:extLst>
          </p:nvPr>
        </p:nvGraphicFramePr>
        <p:xfrm>
          <a:off x="1425783" y="1358068"/>
          <a:ext cx="8947150" cy="5029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473575">
                  <a:extLst>
                    <a:ext uri="{9D8B030D-6E8A-4147-A177-3AD203B41FA5}">
                      <a16:colId xmlns="" xmlns:a16="http://schemas.microsoft.com/office/drawing/2014/main" val="2816959593"/>
                    </a:ext>
                  </a:extLst>
                </a:gridCol>
                <a:gridCol w="4473575">
                  <a:extLst>
                    <a:ext uri="{9D8B030D-6E8A-4147-A177-3AD203B41FA5}">
                      <a16:colId xmlns="" xmlns:a16="http://schemas.microsoft.com/office/drawing/2014/main" val="3692060867"/>
                    </a:ext>
                  </a:extLst>
                </a:gridCol>
              </a:tblGrid>
              <a:tr h="597732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DA</a:t>
                      </a:r>
                      <a:endParaRPr lang="hr-HR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NE</a:t>
                      </a:r>
                      <a:endParaRPr lang="hr-HR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3641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Portal hrvatskih znanstvenih i stručnih časopisa (</a:t>
                      </a:r>
                      <a:r>
                        <a:rPr lang="hr-HR" dirty="0" smtClean="0">
                          <a:hlinkClick r:id="rId2"/>
                        </a:rPr>
                        <a:t>https://hrcak.srce.hr</a:t>
                      </a:r>
                      <a:r>
                        <a:rPr lang="hr-H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Wikipedia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746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Portal Pitajte knjižničare (</a:t>
                      </a:r>
                      <a:r>
                        <a:rPr lang="hr-HR" dirty="0" smtClean="0">
                          <a:hlinkClick r:id="rId3"/>
                        </a:rPr>
                        <a:t>http://www.knjiznica.hr/pitajte-knjiznicare/</a:t>
                      </a:r>
                      <a:r>
                        <a:rPr lang="hr-H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effectLst/>
                        </a:rPr>
                        <a:t>Koristiti</a:t>
                      </a:r>
                      <a:r>
                        <a:rPr lang="hr-HR" sz="1800" kern="1200" baseline="0" dirty="0" smtClean="0">
                          <a:effectLst/>
                        </a:rPr>
                        <a:t> n</a:t>
                      </a:r>
                      <a:r>
                        <a:rPr lang="hr-HR" sz="1800" kern="1200" dirty="0" smtClean="0">
                          <a:effectLst/>
                        </a:rPr>
                        <a:t>eprovjerene stranice bez podataka o autorstvu i autorskih prava</a:t>
                      </a:r>
                      <a:endParaRPr lang="hr-H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29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aseline="0" dirty="0" smtClean="0"/>
                        <a:t>Katalog školske knjižnice (</a:t>
                      </a:r>
                      <a:r>
                        <a:rPr lang="hr-HR" baseline="0" dirty="0" smtClean="0">
                          <a:hlinkClick r:id="rId4"/>
                        </a:rPr>
                        <a:t>http://library.foi.hr/m3/k.aspx?B=158</a:t>
                      </a:r>
                      <a:r>
                        <a:rPr lang="hr-HR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Copy</a:t>
                      </a:r>
                      <a:r>
                        <a:rPr lang="hr-HR" dirty="0" smtClean="0"/>
                        <a:t>/paste bez navođenja</a:t>
                      </a:r>
                      <a:r>
                        <a:rPr lang="hr-HR" baseline="0" dirty="0" smtClean="0"/>
                        <a:t> izvora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0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Navesti</a:t>
                      </a:r>
                      <a:r>
                        <a:rPr lang="hr-HR" baseline="0" dirty="0" smtClean="0"/>
                        <a:t> izvore za fotografije preuzete s interneta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71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Koristiti</a:t>
                      </a:r>
                      <a:r>
                        <a:rPr lang="hr-HR" baseline="0" dirty="0" smtClean="0"/>
                        <a:t> slobodne izvore za fotografije (npr. </a:t>
                      </a:r>
                      <a:r>
                        <a:rPr lang="hr-HR" baseline="0" dirty="0" smtClean="0">
                          <a:hlinkClick r:id="rId5"/>
                        </a:rPr>
                        <a:t>https://pixabay.com/</a:t>
                      </a:r>
                      <a:r>
                        <a:rPr lang="hr-HR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4310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Online enciklopedije (</a:t>
                      </a:r>
                      <a:r>
                        <a:rPr lang="hr-HR" baseline="0" dirty="0" smtClean="0">
                          <a:hlinkClick r:id="rId6"/>
                        </a:rPr>
                        <a:t>http://www.lzmk.hr/izdanja/online-izdanja</a:t>
                      </a:r>
                      <a:r>
                        <a:rPr lang="hr-HR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467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5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Vrednovanje izvora informacija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5 pitanja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lvl="1"/>
            <a:r>
              <a:rPr lang="hr-HR" dirty="0" smtClean="0"/>
              <a:t>Tko</a:t>
            </a:r>
            <a:r>
              <a:rPr lang="hr-HR" dirty="0"/>
              <a:t>?</a:t>
            </a:r>
          </a:p>
          <a:p>
            <a:pPr lvl="1"/>
            <a:r>
              <a:rPr lang="hr-HR" dirty="0"/>
              <a:t>Što?</a:t>
            </a:r>
          </a:p>
          <a:p>
            <a:pPr lvl="1"/>
            <a:r>
              <a:rPr lang="hr-HR" dirty="0"/>
              <a:t>Gdje?</a:t>
            </a:r>
          </a:p>
          <a:p>
            <a:pPr lvl="1"/>
            <a:r>
              <a:rPr lang="hr-HR" dirty="0"/>
              <a:t>Kada?</a:t>
            </a:r>
          </a:p>
          <a:p>
            <a:pPr lvl="1"/>
            <a:r>
              <a:rPr lang="hr-HR" dirty="0"/>
              <a:t>Zašto?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043004" y="2060574"/>
            <a:ext cx="8526144" cy="4505117"/>
          </a:xfrm>
        </p:spPr>
        <p:txBody>
          <a:bodyPr>
            <a:normAutofit/>
          </a:bodyPr>
          <a:lstStyle/>
          <a:p>
            <a:r>
              <a:rPr lang="hr-HR" dirty="0" smtClean="0"/>
              <a:t>1. Tko je autor?</a:t>
            </a:r>
          </a:p>
          <a:p>
            <a:r>
              <a:rPr lang="hr-HR" dirty="0" smtClean="0"/>
              <a:t>2. Je li riječ o originalnom sadržaju ili o kopiji? Je li sadržaj objektivan? Jesu li informacije točne i pouzdane? Temelje li se na istraživanju ili osobnom stavu?</a:t>
            </a:r>
          </a:p>
          <a:p>
            <a:r>
              <a:rPr lang="hr-HR" dirty="0" smtClean="0"/>
              <a:t>3. Domena na kojoj je stranica objavljena (.</a:t>
            </a:r>
            <a:r>
              <a:rPr lang="hr-HR" dirty="0" err="1" smtClean="0"/>
              <a:t>hr</a:t>
            </a:r>
            <a:r>
              <a:rPr lang="hr-HR" dirty="0" smtClean="0"/>
              <a:t>, .</a:t>
            </a:r>
            <a:r>
              <a:rPr lang="hr-HR" dirty="0" err="1" smtClean="0"/>
              <a:t>org</a:t>
            </a:r>
            <a:r>
              <a:rPr lang="hr-HR" dirty="0" smtClean="0"/>
              <a:t>, .</a:t>
            </a:r>
            <a:r>
              <a:rPr lang="hr-HR" dirty="0" err="1" smtClean="0"/>
              <a:t>edu</a:t>
            </a:r>
            <a:r>
              <a:rPr lang="hr-HR" dirty="0" smtClean="0"/>
              <a:t>, .</a:t>
            </a:r>
            <a:r>
              <a:rPr lang="hr-HR" dirty="0" err="1" smtClean="0"/>
              <a:t>com</a:t>
            </a:r>
            <a:r>
              <a:rPr lang="hr-HR" dirty="0" smtClean="0"/>
              <a:t>…), je li stranicu objavila akademska zajednica, pojedinac, politička ili komercijalna udruga…</a:t>
            </a:r>
          </a:p>
          <a:p>
            <a:r>
              <a:rPr lang="hr-HR" dirty="0" smtClean="0"/>
              <a:t>4. Održava li se stranica redovito, jesu li poveznice aktivne, a podaci aktualni?</a:t>
            </a:r>
          </a:p>
          <a:p>
            <a:r>
              <a:rPr lang="hr-HR" dirty="0" smtClean="0"/>
              <a:t>5. Odražava li stranica određena politička/ideološka/ekonomska/ osobna stajališta ili je objektivna? Kome je </a:t>
            </a:r>
            <a:r>
              <a:rPr lang="hr-HR" dirty="0"/>
              <a:t>sadržaj namijenjen? </a:t>
            </a:r>
            <a:r>
              <a:rPr lang="hr-HR" dirty="0" smtClean="0"/>
              <a:t>Tilda </a:t>
            </a:r>
            <a:r>
              <a:rPr lang="hr-HR" dirty="0"/>
              <a:t>(~) u </a:t>
            </a:r>
            <a:r>
              <a:rPr lang="hr-HR" dirty="0" smtClean="0"/>
              <a:t>adresi </a:t>
            </a:r>
            <a:r>
              <a:rPr lang="hr-HR" dirty="0"/>
              <a:t>znači da se radi o osobnoj stranici - stavovi te osobe se ne moraju poklapati sa stavovima ustanove na čijem su serveru smještene </a:t>
            </a:r>
            <a:r>
              <a:rPr lang="hr-HR" dirty="0" smtClean="0"/>
              <a:t>stranice.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55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382"/>
            <a:ext cx="12192000" cy="813435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8682" y="3251606"/>
            <a:ext cx="8459895" cy="893877"/>
          </a:xfrm>
        </p:spPr>
        <p:txBody>
          <a:bodyPr/>
          <a:lstStyle/>
          <a:p>
            <a:pPr algn="ctr"/>
            <a:r>
              <a:rPr lang="hr-HR" b="1" dirty="0" smtClean="0"/>
              <a:t>Hvala na pažnji!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324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874594"/>
            <a:ext cx="8825659" cy="1981200"/>
          </a:xfrm>
        </p:spPr>
        <p:txBody>
          <a:bodyPr/>
          <a:lstStyle/>
          <a:p>
            <a:r>
              <a:rPr lang="hr-HR" dirty="0"/>
              <a:t>Sadržaj predavanja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154953" y="1569492"/>
            <a:ext cx="8825659" cy="35768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Struktura  završnog rada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Tehnički savjeti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Popis literature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57" y="2113664"/>
            <a:ext cx="3657917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Korišteni 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Pravilnik o izradbi i obrani završnog </a:t>
            </a:r>
            <a:r>
              <a:rPr lang="hr-HR" dirty="0" smtClean="0"/>
              <a:t>rada (NN </a:t>
            </a:r>
            <a:r>
              <a:rPr lang="hr-HR" dirty="0"/>
              <a:t>118/2009.).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mzo.hr/sites/default/files/links/pravilnik-o-izradbi-i-obrani-zavrsnoga-rada.pdf</a:t>
            </a:r>
            <a:r>
              <a:rPr lang="hr-HR" dirty="0" smtClean="0"/>
              <a:t> (</a:t>
            </a:r>
            <a:r>
              <a:rPr lang="hr-HR" dirty="0" err="1" smtClean="0"/>
              <a:t>Pristupljeno</a:t>
            </a:r>
            <a:r>
              <a:rPr lang="hr-HR" dirty="0" smtClean="0"/>
              <a:t> 25. siječnja 2019.)</a:t>
            </a:r>
          </a:p>
          <a:p>
            <a:r>
              <a:rPr lang="hr-HR" dirty="0"/>
              <a:t>Portal hrvatskih znanstvenih i stručnih </a:t>
            </a:r>
            <a:r>
              <a:rPr lang="hr-HR" dirty="0" smtClean="0"/>
              <a:t>časopisa. </a:t>
            </a:r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hrcak.srce.hr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25. siječnja 2019</a:t>
            </a:r>
            <a:r>
              <a:rPr lang="hr-HR" dirty="0" smtClean="0"/>
              <a:t>.)</a:t>
            </a:r>
          </a:p>
          <a:p>
            <a:r>
              <a:rPr lang="hr-HR" dirty="0"/>
              <a:t>Portal Pitajte </a:t>
            </a:r>
            <a:r>
              <a:rPr lang="hr-HR" dirty="0" smtClean="0"/>
              <a:t>knjižničare. </a:t>
            </a:r>
            <a:r>
              <a:rPr lang="hr-HR" dirty="0" smtClean="0">
                <a:hlinkClick r:id="rId4"/>
              </a:rPr>
              <a:t>http</a:t>
            </a:r>
            <a:r>
              <a:rPr lang="hr-HR" dirty="0">
                <a:hlinkClick r:id="rId4"/>
              </a:rPr>
              <a:t>://www.knjiznica.hr/pitajte-knjiznicare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25. siječnja 2019</a:t>
            </a:r>
            <a:r>
              <a:rPr lang="hr-HR" dirty="0" smtClean="0"/>
              <a:t>.)</a:t>
            </a:r>
          </a:p>
          <a:p>
            <a:r>
              <a:rPr lang="hr-HR" dirty="0" err="1" smtClean="0"/>
              <a:t>Pixabay</a:t>
            </a:r>
            <a:r>
              <a:rPr lang="hr-HR" dirty="0" smtClean="0"/>
              <a:t>. </a:t>
            </a:r>
            <a:r>
              <a:rPr lang="hr-HR" dirty="0">
                <a:hlinkClick r:id="rId5"/>
              </a:rPr>
              <a:t>https://pixabay.com</a:t>
            </a:r>
            <a:r>
              <a:rPr lang="hr-HR" dirty="0" smtClean="0">
                <a:hlinkClick r:id="rId5"/>
              </a:rPr>
              <a:t>/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25. siječnja 2019.)</a:t>
            </a:r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31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Pravilnik o izradbi i obrani</a:t>
            </a:r>
            <a:br>
              <a:rPr lang="hr-HR" dirty="0" smtClean="0"/>
            </a:br>
            <a:r>
              <a:rPr lang="hr-HR" dirty="0" smtClean="0"/>
              <a:t>završnog rada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715904"/>
            <a:ext cx="8946541" cy="3532495"/>
          </a:xfrm>
        </p:spPr>
        <p:txBody>
          <a:bodyPr>
            <a:normAutofit/>
          </a:bodyPr>
          <a:lstStyle/>
          <a:p>
            <a:r>
              <a:rPr lang="hr-HR" sz="2800" dirty="0" smtClean="0">
                <a:hlinkClick r:id="rId2"/>
              </a:rPr>
              <a:t>Narodne novine 118/2009</a:t>
            </a:r>
            <a:endParaRPr lang="hr-HR" sz="2800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33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izrade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Prikupljanje literature</a:t>
            </a:r>
          </a:p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Čitanje i bilježenje važnih podataka</a:t>
            </a:r>
          </a:p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Raspored građe</a:t>
            </a:r>
          </a:p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Izrada plana rada</a:t>
            </a:r>
          </a:p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Pisanje rada prema planu</a:t>
            </a:r>
          </a:p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Revizija i ispravljanje rada</a:t>
            </a:r>
          </a:p>
          <a:p>
            <a:pPr marL="125730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hr-HR" dirty="0"/>
              <a:t>Tehnička obrada i prijepis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Završni rad treba biti uvezan spiralnim ili termo uvezom</a:t>
            </a:r>
          </a:p>
          <a:p>
            <a:r>
              <a:rPr lang="hr-HR" dirty="0"/>
              <a:t>10 do 20 stranica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636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završnog rada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Sastoji se od sljedećih dijelova:</a:t>
            </a:r>
          </a:p>
          <a:p>
            <a:pPr lvl="1"/>
            <a:r>
              <a:rPr lang="hr-HR" dirty="0" smtClean="0"/>
              <a:t>Naslovna stranica</a:t>
            </a:r>
          </a:p>
          <a:p>
            <a:pPr lvl="1"/>
            <a:r>
              <a:rPr lang="hr-HR" dirty="0" smtClean="0"/>
              <a:t>Sadržaj</a:t>
            </a:r>
          </a:p>
          <a:p>
            <a:pPr lvl="1"/>
            <a:r>
              <a:rPr lang="hr-HR" dirty="0" smtClean="0"/>
              <a:t>Uvod</a:t>
            </a:r>
          </a:p>
          <a:p>
            <a:pPr lvl="1"/>
            <a:r>
              <a:rPr lang="hr-HR" dirty="0" smtClean="0"/>
              <a:t>Glavni dio – razrada teme</a:t>
            </a:r>
          </a:p>
          <a:p>
            <a:pPr lvl="1"/>
            <a:r>
              <a:rPr lang="hr-HR" dirty="0" smtClean="0"/>
              <a:t>Zaključak</a:t>
            </a:r>
          </a:p>
          <a:p>
            <a:pPr lvl="1"/>
            <a:r>
              <a:rPr lang="hr-HR" dirty="0" smtClean="0"/>
              <a:t>Popis literature</a:t>
            </a:r>
          </a:p>
          <a:p>
            <a:pPr lvl="1"/>
            <a:r>
              <a:rPr lang="hr-HR" dirty="0" smtClean="0"/>
              <a:t>Dodatak (prilozi)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4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Naslovna </a:t>
            </a:r>
            <a:r>
              <a:rPr lang="hr-HR" dirty="0" smtClean="0"/>
              <a:t>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označava se rednim brojem</a:t>
            </a:r>
          </a:p>
          <a:p>
            <a:r>
              <a:rPr lang="hr-HR" dirty="0" smtClean="0"/>
              <a:t>Na nju se ne ubacuju slike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23" y="39628"/>
            <a:ext cx="4860696" cy="67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3" y="2052918"/>
            <a:ext cx="6013104" cy="4195481"/>
          </a:xfrm>
        </p:spPr>
        <p:txBody>
          <a:bodyPr/>
          <a:lstStyle/>
          <a:p>
            <a:r>
              <a:rPr lang="hr-HR" dirty="0" smtClean="0"/>
              <a:t>Popis naslova poglavlja u radu s pripadajućim brojem stranica</a:t>
            </a:r>
          </a:p>
          <a:p>
            <a:r>
              <a:rPr lang="hr-HR" dirty="0" smtClean="0"/>
              <a:t>Nalazi se odmah iza naslovne stranice</a:t>
            </a:r>
          </a:p>
          <a:p>
            <a:r>
              <a:rPr lang="hr-HR" dirty="0" smtClean="0"/>
              <a:t>Koristiti tablicu sadržaja u Wordu kako bi sadržaj bio uredan i pregledan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97088" y="-1"/>
            <a:ext cx="4736408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Grupiranje sadržaja:</a:t>
            </a:r>
            <a:br>
              <a:rPr lang="hr-HR" dirty="0"/>
            </a:b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103312" y="1105470"/>
            <a:ext cx="8946541" cy="51429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6400" dirty="0"/>
          </a:p>
          <a:p>
            <a:pPr marL="0" indent="0">
              <a:buNone/>
            </a:pPr>
            <a:r>
              <a:rPr lang="hr-HR" sz="6400" dirty="0"/>
              <a:t>Naslovnica</a:t>
            </a:r>
          </a:p>
          <a:p>
            <a:pPr marL="0" indent="0">
              <a:buNone/>
            </a:pPr>
            <a:r>
              <a:rPr lang="hr-HR" sz="6400" dirty="0"/>
              <a:t>Sadržaj</a:t>
            </a:r>
          </a:p>
          <a:p>
            <a:pPr marL="0" indent="0">
              <a:buNone/>
            </a:pPr>
            <a:r>
              <a:rPr lang="hr-HR" sz="6400" dirty="0"/>
              <a:t>1. Uvod</a:t>
            </a:r>
          </a:p>
          <a:p>
            <a:pPr marL="0" indent="0">
              <a:buNone/>
            </a:pPr>
            <a:r>
              <a:rPr lang="hr-HR" sz="6400" dirty="0"/>
              <a:t>2. Naslov prvog poglavlja</a:t>
            </a:r>
          </a:p>
          <a:p>
            <a:pPr marL="0" indent="0">
              <a:buNone/>
            </a:pPr>
            <a:r>
              <a:rPr lang="hr-HR" sz="6400" dirty="0"/>
              <a:t>	2.1. Podnaslov</a:t>
            </a:r>
          </a:p>
          <a:p>
            <a:pPr marL="0" indent="0">
              <a:buNone/>
            </a:pPr>
            <a:r>
              <a:rPr lang="hr-HR" sz="6400" dirty="0"/>
              <a:t>	2.2. Drugi podnaslov</a:t>
            </a:r>
          </a:p>
          <a:p>
            <a:pPr marL="0" indent="0">
              <a:buNone/>
            </a:pPr>
            <a:r>
              <a:rPr lang="hr-HR" sz="6400" dirty="0"/>
              <a:t>3. Naslov trećeg poglavlja</a:t>
            </a:r>
          </a:p>
          <a:p>
            <a:pPr marL="0" indent="0">
              <a:buNone/>
            </a:pPr>
            <a:r>
              <a:rPr lang="hr-HR" sz="6400" dirty="0"/>
              <a:t>	3.1. Podnaslov</a:t>
            </a:r>
          </a:p>
          <a:p>
            <a:pPr marL="0" indent="0">
              <a:buNone/>
            </a:pPr>
            <a:r>
              <a:rPr lang="hr-HR" sz="6400" dirty="0"/>
              <a:t>		3.1.1. prvi stavak</a:t>
            </a:r>
          </a:p>
          <a:p>
            <a:pPr marL="0" indent="0">
              <a:buNone/>
            </a:pPr>
            <a:r>
              <a:rPr lang="hr-HR" sz="6400" dirty="0"/>
              <a:t>		3.1.2. drugi stavak</a:t>
            </a:r>
          </a:p>
          <a:p>
            <a:pPr marL="0" indent="0">
              <a:buNone/>
            </a:pPr>
            <a:r>
              <a:rPr lang="hr-HR" sz="6400" dirty="0"/>
              <a:t>	3.2. Drugi podnaslov</a:t>
            </a:r>
          </a:p>
          <a:p>
            <a:pPr marL="0" indent="0">
              <a:buNone/>
            </a:pPr>
            <a:r>
              <a:rPr lang="hr-HR" sz="6400" dirty="0"/>
              <a:t>	3.3. Treći podnaslov</a:t>
            </a:r>
          </a:p>
          <a:p>
            <a:pPr marL="0" indent="0">
              <a:buNone/>
            </a:pPr>
            <a:r>
              <a:rPr lang="hr-HR" sz="6400" dirty="0"/>
              <a:t>4. Naslov trećeg poglavlja</a:t>
            </a:r>
          </a:p>
          <a:p>
            <a:pPr marL="0" indent="0">
              <a:buNone/>
            </a:pPr>
            <a:r>
              <a:rPr lang="hr-HR" sz="6400" dirty="0"/>
              <a:t>5. Zaključak</a:t>
            </a:r>
          </a:p>
          <a:p>
            <a:pPr marL="0" indent="0">
              <a:buNone/>
            </a:pPr>
            <a:r>
              <a:rPr lang="hr-HR" sz="6400" dirty="0"/>
              <a:t>6. Literatura</a:t>
            </a:r>
          </a:p>
          <a:p>
            <a:pPr marL="0" indent="0">
              <a:buNone/>
            </a:pPr>
            <a:r>
              <a:rPr lang="hr-HR" sz="6400" dirty="0"/>
              <a:t>7. Dodatak (prilozi)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1139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639</TotalTime>
  <Words>1466</Words>
  <Application>Microsoft Office PowerPoint</Application>
  <PresentationFormat>Široki zaslon</PresentationFormat>
  <Paragraphs>203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Wingdings 2</vt:lpstr>
      <vt:lpstr>Wingdings 3</vt:lpstr>
      <vt:lpstr>Ion</vt:lpstr>
      <vt:lpstr>ZAVRŠNI RAD</vt:lpstr>
      <vt:lpstr>Naputak za pisanje završnog rada</vt:lpstr>
      <vt:lpstr>Sadržaj predavanja</vt:lpstr>
      <vt:lpstr>Pravilnik o izradbi i obrani završnog rada  </vt:lpstr>
      <vt:lpstr>Plan izrade</vt:lpstr>
      <vt:lpstr>Struktura završnog rada </vt:lpstr>
      <vt:lpstr>Naslovna stranica</vt:lpstr>
      <vt:lpstr>Sadržaj</vt:lpstr>
      <vt:lpstr>Grupiranje sadržaja: </vt:lpstr>
      <vt:lpstr>PowerPointova prezentacija</vt:lpstr>
      <vt:lpstr>Uvod</vt:lpstr>
      <vt:lpstr>Glavni dio ili razrada teme  </vt:lpstr>
      <vt:lpstr>Zaključak </vt:lpstr>
      <vt:lpstr>Literatura</vt:lpstr>
      <vt:lpstr>a) Knjiga </vt:lpstr>
      <vt:lpstr>b) Časopis</vt:lpstr>
      <vt:lpstr>d) Mrežni i elektronički izvori</vt:lpstr>
      <vt:lpstr>Prilozi </vt:lpstr>
      <vt:lpstr>Upute za oblikovanje rada </vt:lpstr>
      <vt:lpstr>Vizualni izgled rada</vt:lpstr>
      <vt:lpstr>Veličina slova</vt:lpstr>
      <vt:lpstr>Margine </vt:lpstr>
      <vt:lpstr>Slike, crteži, tablice i grafikoni </vt:lpstr>
      <vt:lpstr>Brojevi stranica </vt:lpstr>
      <vt:lpstr>Citiranje</vt:lpstr>
      <vt:lpstr>Izvori informacija </vt:lpstr>
      <vt:lpstr>Internet</vt:lpstr>
      <vt:lpstr>Vrednovanje izvora informacija</vt:lpstr>
      <vt:lpstr>Hvala na pažnji!</vt:lpstr>
      <vt:lpstr>Korišteni izvori</vt:lpstr>
    </vt:vector>
  </TitlesOfParts>
  <Company>Obrtnička škola Slavonski Brod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ZAVRŠNI RAD</dc:title>
  <dc:creator>Knjižnica</dc:creator>
  <cp:lastModifiedBy>Korisnik</cp:lastModifiedBy>
  <cp:revision>39</cp:revision>
  <cp:lastPrinted>2019-03-20T08:42:33Z</cp:lastPrinted>
  <dcterms:created xsi:type="dcterms:W3CDTF">2019-01-25T07:26:54Z</dcterms:created>
  <dcterms:modified xsi:type="dcterms:W3CDTF">2021-02-02T09:13:03Z</dcterms:modified>
</cp:coreProperties>
</file>