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9" r:id="rId1"/>
  </p:sldMasterIdLst>
  <p:notesMasterIdLst>
    <p:notesMasterId r:id="rId15"/>
  </p:notesMasterIdLst>
  <p:sldIdLst>
    <p:sldId id="256" r:id="rId2"/>
    <p:sldId id="257" r:id="rId3"/>
    <p:sldId id="258" r:id="rId4"/>
    <p:sldId id="266" r:id="rId5"/>
    <p:sldId id="262" r:id="rId6"/>
    <p:sldId id="267" r:id="rId7"/>
    <p:sldId id="265" r:id="rId8"/>
    <p:sldId id="274" r:id="rId9"/>
    <p:sldId id="271" r:id="rId10"/>
    <p:sldId id="273" r:id="rId11"/>
    <p:sldId id="275" r:id="rId12"/>
    <p:sldId id="276" r:id="rId13"/>
    <p:sldId id="277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749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1F4676-7256-448F-A7CC-266418BDE588}" type="datetimeFigureOut">
              <a:rPr lang="hr-HR" smtClean="0"/>
              <a:t>20.4.2023.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F64DFF-C676-45E5-8F2E-EDC485F69BC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840692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64DFF-C676-45E5-8F2E-EDC485F69BC3}" type="slidenum">
              <a:rPr lang="hr-HR" smtClean="0"/>
              <a:t>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08609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 smtClean="0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FF96455F-A2D2-4897-854F-30E11898FE00}" type="datetimeFigureOut">
              <a:rPr lang="hr-HR" smtClean="0"/>
              <a:t>20.4.2023.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B0A595DB-49FC-486A-95BF-9957BDDEBB22}" type="slidenum">
              <a:rPr lang="hr-HR" smtClean="0"/>
              <a:t>‹#›</a:t>
            </a:fld>
            <a:endParaRPr lang="hr-HR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3691937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6455F-A2D2-4897-854F-30E11898FE00}" type="datetimeFigureOut">
              <a:rPr lang="hr-HR" smtClean="0"/>
              <a:t>20.4.2023.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595DB-49FC-486A-95BF-9957BDDEBB2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78189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6455F-A2D2-4897-854F-30E11898FE00}" type="datetimeFigureOut">
              <a:rPr lang="hr-HR" smtClean="0"/>
              <a:t>20.4.2023.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595DB-49FC-486A-95BF-9957BDDEBB2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83202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6455F-A2D2-4897-854F-30E11898FE00}" type="datetimeFigureOut">
              <a:rPr lang="hr-HR" smtClean="0"/>
              <a:t>20.4.2023.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595DB-49FC-486A-95BF-9957BDDEBB2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78758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sekcij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F96455F-A2D2-4897-854F-30E11898FE00}" type="datetimeFigureOut">
              <a:rPr lang="hr-HR" smtClean="0"/>
              <a:t>20.4.2023.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0A595DB-49FC-486A-95BF-9957BDDEBB22}" type="slidenum">
              <a:rPr lang="hr-HR" smtClean="0"/>
              <a:t>‹#›</a:t>
            </a:fld>
            <a:endParaRPr lang="hr-HR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3541026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6455F-A2D2-4897-854F-30E11898FE00}" type="datetimeFigureOut">
              <a:rPr lang="hr-HR" smtClean="0"/>
              <a:t>20.4.2023.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595DB-49FC-486A-95BF-9957BDDEBB2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4727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6455F-A2D2-4897-854F-30E11898FE00}" type="datetimeFigureOut">
              <a:rPr lang="hr-HR" smtClean="0"/>
              <a:t>20.4.2023.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595DB-49FC-486A-95BF-9957BDDEBB2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43674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6455F-A2D2-4897-854F-30E11898FE00}" type="datetimeFigureOut">
              <a:rPr lang="hr-HR" smtClean="0"/>
              <a:t>20.4.2023.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595DB-49FC-486A-95BF-9957BDDEBB2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37267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6455F-A2D2-4897-854F-30E11898FE00}" type="datetimeFigureOut">
              <a:rPr lang="hr-HR" smtClean="0"/>
              <a:t>20.4.2023.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595DB-49FC-486A-95BF-9957BDDEBB2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28510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F96455F-A2D2-4897-854F-30E11898FE00}" type="datetimeFigureOut">
              <a:rPr lang="hr-HR" smtClean="0"/>
              <a:t>20.4.2023.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0A595DB-49FC-486A-95BF-9957BDDEBB22}" type="slidenum">
              <a:rPr lang="hr-HR" smtClean="0"/>
              <a:t>‹#›</a:t>
            </a:fld>
            <a:endParaRPr lang="hr-HR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10486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F96455F-A2D2-4897-854F-30E11898FE00}" type="datetimeFigureOut">
              <a:rPr lang="hr-HR" smtClean="0"/>
              <a:t>20.4.2023.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0A595DB-49FC-486A-95BF-9957BDDEBB22}" type="slidenum">
              <a:rPr lang="hr-HR" smtClean="0"/>
              <a:t>‹#›</a:t>
            </a:fld>
            <a:endParaRPr lang="hr-HR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52816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FF96455F-A2D2-4897-854F-30E11898FE00}" type="datetimeFigureOut">
              <a:rPr lang="hr-HR" smtClean="0"/>
              <a:t>20.4.2023.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B0A595DB-49FC-486A-95BF-9957BDDEBB22}" type="slidenum">
              <a:rPr lang="hr-HR" smtClean="0"/>
              <a:t>‹#›</a:t>
            </a:fld>
            <a:endParaRPr lang="hr-HR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01786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5" Type="http://schemas.microsoft.com/office/2007/relationships/hdphoto" Target="../media/hdphoto4.wdp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3411794" y="2753032"/>
            <a:ext cx="5211096" cy="1740310"/>
          </a:xfrm>
        </p:spPr>
        <p:txBody>
          <a:bodyPr/>
          <a:lstStyle/>
          <a:p>
            <a:r>
              <a:rPr lang="hr-HR" sz="6000" dirty="0" smtClean="0"/>
              <a:t>PRIRODNA KOZMETIKA</a:t>
            </a:r>
            <a:endParaRPr lang="hr-HR" sz="6000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2"/>
          <a:srcRect l="31913" r="8239"/>
          <a:stretch/>
        </p:blipFill>
        <p:spPr>
          <a:xfrm>
            <a:off x="8543762" y="2595715"/>
            <a:ext cx="2483735" cy="3106993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8449" y="1140544"/>
            <a:ext cx="2356441" cy="3057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57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680884"/>
          </a:xfrm>
        </p:spPr>
        <p:txBody>
          <a:bodyPr>
            <a:normAutofit/>
          </a:bodyPr>
          <a:lstStyle/>
          <a:p>
            <a:r>
              <a:rPr lang="hr-HR" sz="3200" b="1" dirty="0"/>
              <a:t>K</a:t>
            </a:r>
            <a:r>
              <a:rPr lang="hr-HR" sz="3200" b="1" dirty="0" smtClean="0"/>
              <a:t>rema protiv bora</a:t>
            </a:r>
            <a:endParaRPr lang="hr-HR" sz="3200" b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1371600" y="1573161"/>
            <a:ext cx="4822723" cy="2930013"/>
          </a:xfrm>
        </p:spPr>
        <p:txBody>
          <a:bodyPr>
            <a:normAutofit/>
          </a:bodyPr>
          <a:lstStyle/>
          <a:p>
            <a:r>
              <a:rPr lang="hr-HR" b="1" dirty="0" smtClean="0"/>
              <a:t>Sastojci </a:t>
            </a:r>
          </a:p>
          <a:p>
            <a:pPr marL="0" indent="0">
              <a:buNone/>
            </a:pPr>
            <a:r>
              <a:rPr lang="hr-HR" dirty="0" smtClean="0"/>
              <a:t>20 g bezvodnog lanolina</a:t>
            </a:r>
          </a:p>
          <a:p>
            <a:pPr marL="0" indent="0">
              <a:buNone/>
            </a:pPr>
            <a:r>
              <a:rPr lang="hr-HR" dirty="0"/>
              <a:t>1o ml </a:t>
            </a:r>
            <a:r>
              <a:rPr lang="hr-HR" dirty="0" smtClean="0"/>
              <a:t>ulja divlje ruže</a:t>
            </a:r>
            <a:endParaRPr lang="hr-HR" dirty="0"/>
          </a:p>
          <a:p>
            <a:pPr marL="0" indent="0">
              <a:buNone/>
            </a:pPr>
            <a:r>
              <a:rPr lang="hr-HR" dirty="0" smtClean="0"/>
              <a:t>1o ml bademovog ulja</a:t>
            </a:r>
          </a:p>
          <a:p>
            <a:pPr marL="0" indent="0">
              <a:buNone/>
            </a:pPr>
            <a:r>
              <a:rPr lang="hr-HR" dirty="0"/>
              <a:t>4 kapi eteričnog ulja rimske </a:t>
            </a:r>
            <a:r>
              <a:rPr lang="hr-HR" dirty="0" smtClean="0"/>
              <a:t>kamilice</a:t>
            </a:r>
          </a:p>
          <a:p>
            <a:pPr marL="0" indent="0">
              <a:buNone/>
            </a:pPr>
            <a:r>
              <a:rPr lang="hr-HR" dirty="0" smtClean="0"/>
              <a:t>3 kapi E vitamina</a:t>
            </a:r>
          </a:p>
          <a:p>
            <a:pPr marL="0" indent="0">
              <a:buNone/>
            </a:pPr>
            <a:endParaRPr lang="hr-HR" dirty="0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7118555" y="1297859"/>
            <a:ext cx="3854245" cy="2998838"/>
          </a:xfrm>
        </p:spPr>
        <p:txBody>
          <a:bodyPr>
            <a:normAutofit/>
          </a:bodyPr>
          <a:lstStyle/>
          <a:p>
            <a:r>
              <a:rPr lang="hr-HR" b="1" dirty="0"/>
              <a:t>Djelovanje sastojaka</a:t>
            </a:r>
          </a:p>
          <a:p>
            <a:pPr marL="0" indent="0">
              <a:buNone/>
            </a:pPr>
            <a:r>
              <a:rPr lang="hr-HR" dirty="0"/>
              <a:t>Bademovo ulje </a:t>
            </a:r>
            <a:r>
              <a:rPr lang="hr-HR" dirty="0" smtClean="0"/>
              <a:t>hrani kožu </a:t>
            </a:r>
            <a:r>
              <a:rPr lang="hr-HR" dirty="0"/>
              <a:t>esencijalnim masnim kiselinama.</a:t>
            </a:r>
          </a:p>
          <a:p>
            <a:pPr marL="0" indent="0">
              <a:buNone/>
            </a:pPr>
            <a:r>
              <a:rPr lang="hr-HR" dirty="0"/>
              <a:t>Ružino ulje potiče regeneraciju tkiva.</a:t>
            </a:r>
          </a:p>
          <a:p>
            <a:pPr marL="0" indent="0">
              <a:buNone/>
            </a:pPr>
            <a:r>
              <a:rPr lang="hr-HR" dirty="0"/>
              <a:t>Vitamin E </a:t>
            </a:r>
            <a:r>
              <a:rPr lang="hr-HR" dirty="0" smtClean="0"/>
              <a:t>hrani, </a:t>
            </a:r>
            <a:r>
              <a:rPr lang="hr-HR" dirty="0"/>
              <a:t>obnavlja i vlaži </a:t>
            </a:r>
            <a:r>
              <a:rPr lang="hr-HR" dirty="0" smtClean="0"/>
              <a:t>kožu.</a:t>
            </a:r>
            <a:endParaRPr lang="hr-HR" dirty="0"/>
          </a:p>
        </p:txBody>
      </p:sp>
      <p:sp>
        <p:nvSpPr>
          <p:cNvPr id="5" name="Pravokutnik 4"/>
          <p:cNvSpPr/>
          <p:nvPr/>
        </p:nvSpPr>
        <p:spPr>
          <a:xfrm>
            <a:off x="1371600" y="4503174"/>
            <a:ext cx="666135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hr-HR" sz="2000" b="1" dirty="0"/>
              <a:t>Priprema</a:t>
            </a:r>
          </a:p>
          <a:p>
            <a:r>
              <a:rPr lang="hr-HR" sz="2000" dirty="0"/>
              <a:t>Na pari zagrijati i otopiti lanolin i bademovo i ulje divlje ruže.</a:t>
            </a:r>
          </a:p>
          <a:p>
            <a:r>
              <a:rPr lang="hr-HR" sz="2000" dirty="0"/>
              <a:t>Maknuti s vatre, dodati smjesi eterično </a:t>
            </a:r>
            <a:r>
              <a:rPr lang="hr-HR" sz="2000" dirty="0" smtClean="0"/>
              <a:t>ulje rimske kamilice i </a:t>
            </a:r>
            <a:r>
              <a:rPr lang="hr-HR" sz="2000" dirty="0"/>
              <a:t>vitamin E te miješati dok se smjesa ne zgusne.</a:t>
            </a:r>
          </a:p>
          <a:p>
            <a:r>
              <a:rPr lang="hr-HR" sz="2000" dirty="0"/>
              <a:t>Sipati u kutije i poklopiti kad se krema potpuno ohladi</a:t>
            </a:r>
            <a:r>
              <a:rPr lang="hr-HR" sz="2000" dirty="0" smtClean="0"/>
              <a:t>.</a:t>
            </a:r>
            <a:endParaRPr lang="hr-HR" sz="2000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8360" y="4611313"/>
            <a:ext cx="2042959" cy="1414938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0826" y="1981670"/>
            <a:ext cx="1801875" cy="1199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355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zervirano mjesto sadržaja 5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24846"/>
          <a:stretch/>
        </p:blipFill>
        <p:spPr>
          <a:xfrm>
            <a:off x="2860235" y="2928565"/>
            <a:ext cx="2473457" cy="2520000"/>
          </a:xfrm>
          <a:prstGeom prst="rect">
            <a:avLst/>
          </a:prstGeom>
        </p:spPr>
      </p:pic>
      <p:pic>
        <p:nvPicPr>
          <p:cNvPr id="7" name="Rezervirano mjesto sadržaja 6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t="10099" r="25107"/>
          <a:stretch/>
        </p:blipFill>
        <p:spPr>
          <a:xfrm>
            <a:off x="6592530" y="2279447"/>
            <a:ext cx="2799055" cy="2520000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1524000" y="894968"/>
            <a:ext cx="890802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Bef>
                <a:spcPts val="1000"/>
              </a:spcBef>
            </a:pPr>
            <a:r>
              <a:rPr lang="hr-HR" sz="2000" dirty="0" smtClean="0">
                <a:solidFill>
                  <a:prstClr val="black"/>
                </a:solidFill>
              </a:rPr>
              <a:t>Krema </a:t>
            </a:r>
            <a:r>
              <a:rPr lang="hr-HR" sz="2000" dirty="0" err="1" smtClean="0">
                <a:solidFill>
                  <a:prstClr val="black"/>
                </a:solidFill>
              </a:rPr>
              <a:t>hidratizira</a:t>
            </a:r>
            <a:r>
              <a:rPr lang="hr-HR" sz="2000" dirty="0">
                <a:solidFill>
                  <a:prstClr val="black"/>
                </a:solidFill>
              </a:rPr>
              <a:t> </a:t>
            </a:r>
            <a:r>
              <a:rPr lang="hr-HR" sz="2000" dirty="0" smtClean="0">
                <a:solidFill>
                  <a:prstClr val="black"/>
                </a:solidFill>
              </a:rPr>
              <a:t>i zateže kožu, čuva je od preranog starenja, čini je  glatkom i hrani esencijalnim kiselinama.</a:t>
            </a:r>
            <a:endParaRPr lang="hr-HR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876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19200" y="685800"/>
            <a:ext cx="9753600" cy="690716"/>
          </a:xfrm>
        </p:spPr>
        <p:txBody>
          <a:bodyPr>
            <a:normAutofit/>
          </a:bodyPr>
          <a:lstStyle/>
          <a:p>
            <a:r>
              <a:rPr lang="hr-HR" sz="3200" b="1" dirty="0" smtClean="0"/>
              <a:t>Cilj projekta</a:t>
            </a:r>
            <a:endParaRPr lang="hr-HR" sz="3200" b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1101212" y="1622323"/>
            <a:ext cx="6971072" cy="4245078"/>
          </a:xfrm>
        </p:spPr>
        <p:txBody>
          <a:bodyPr/>
          <a:lstStyle/>
          <a:p>
            <a:r>
              <a:rPr lang="en-US" dirty="0" err="1" smtClean="0"/>
              <a:t>Steći</a:t>
            </a:r>
            <a:r>
              <a:rPr lang="en-US" dirty="0" smtClean="0"/>
              <a:t> </a:t>
            </a:r>
            <a:r>
              <a:rPr lang="en-US" dirty="0" err="1"/>
              <a:t>vještinu</a:t>
            </a:r>
            <a:r>
              <a:rPr lang="en-US" dirty="0"/>
              <a:t> </a:t>
            </a:r>
            <a:r>
              <a:rPr lang="en-US" dirty="0" err="1"/>
              <a:t>samostalne</a:t>
            </a:r>
            <a:r>
              <a:rPr lang="en-US" dirty="0"/>
              <a:t> </a:t>
            </a:r>
            <a:r>
              <a:rPr lang="en-US" dirty="0" err="1"/>
              <a:t>pripreme</a:t>
            </a:r>
            <a:r>
              <a:rPr lang="en-US" dirty="0"/>
              <a:t> </a:t>
            </a:r>
            <a:r>
              <a:rPr lang="en-US" dirty="0" err="1"/>
              <a:t>prirodnih</a:t>
            </a:r>
            <a:r>
              <a:rPr lang="en-US" dirty="0"/>
              <a:t> </a:t>
            </a:r>
            <a:r>
              <a:rPr lang="en-US" dirty="0" err="1"/>
              <a:t>kozmetičkih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ljekovitih</a:t>
            </a:r>
            <a:r>
              <a:rPr lang="en-US" dirty="0"/>
              <a:t> </a:t>
            </a:r>
            <a:r>
              <a:rPr lang="en-US" dirty="0" err="1"/>
              <a:t>pripravaka</a:t>
            </a:r>
            <a:r>
              <a:rPr lang="hr-HR" dirty="0"/>
              <a:t>.</a:t>
            </a:r>
          </a:p>
          <a:p>
            <a:pPr lvl="0"/>
            <a:r>
              <a:rPr lang="en-US" dirty="0" err="1" smtClean="0"/>
              <a:t>Osvijestiti</a:t>
            </a:r>
            <a:r>
              <a:rPr lang="en-US" dirty="0" smtClean="0"/>
              <a:t> </a:t>
            </a:r>
            <a:r>
              <a:rPr lang="en-US" dirty="0" err="1"/>
              <a:t>mogućnost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značaj</a:t>
            </a:r>
            <a:r>
              <a:rPr lang="en-US" dirty="0"/>
              <a:t> </a:t>
            </a:r>
            <a:r>
              <a:rPr lang="en-US" dirty="0" err="1"/>
              <a:t>samostalne</a:t>
            </a:r>
            <a:r>
              <a:rPr lang="en-US" dirty="0"/>
              <a:t> </a:t>
            </a:r>
            <a:r>
              <a:rPr lang="en-US" dirty="0" err="1"/>
              <a:t>izrade</a:t>
            </a:r>
            <a:r>
              <a:rPr lang="en-US" dirty="0"/>
              <a:t> </a:t>
            </a:r>
            <a:r>
              <a:rPr lang="hr-HR" dirty="0" smtClean="0"/>
              <a:t>kozmetičkih </a:t>
            </a:r>
            <a:r>
              <a:rPr lang="en-US" dirty="0" err="1" smtClean="0"/>
              <a:t>pripravaka</a:t>
            </a:r>
            <a:r>
              <a:rPr lang="en-US" dirty="0"/>
              <a:t>. </a:t>
            </a:r>
            <a:endParaRPr lang="hr-HR" dirty="0" smtClean="0"/>
          </a:p>
          <a:p>
            <a:pPr lvl="0"/>
            <a:r>
              <a:rPr lang="hr-HR" dirty="0" smtClean="0"/>
              <a:t>Razvijati ekološku osviještenost i život u skladu s prirodom.</a:t>
            </a:r>
          </a:p>
          <a:p>
            <a:pPr lvl="0"/>
            <a:r>
              <a:rPr lang="hr-HR" dirty="0" smtClean="0"/>
              <a:t>Prezentacija </a:t>
            </a:r>
            <a:r>
              <a:rPr lang="hr-HR" dirty="0" err="1" smtClean="0"/>
              <a:t>Obrtničo</a:t>
            </a:r>
            <a:r>
              <a:rPr lang="hr-HR" dirty="0" smtClean="0"/>
              <a:t>-tehničke škole i </a:t>
            </a:r>
            <a:r>
              <a:rPr lang="hr-HR" dirty="0" err="1" smtClean="0"/>
              <a:t>zanimanjana</a:t>
            </a:r>
            <a:r>
              <a:rPr lang="hr-HR" dirty="0" smtClean="0"/>
              <a:t> i sudjelovanje </a:t>
            </a:r>
            <a:r>
              <a:rPr lang="hr-HR" dirty="0"/>
              <a:t>u </a:t>
            </a:r>
            <a:r>
              <a:rPr lang="hr-HR" dirty="0" smtClean="0"/>
              <a:t>humanitarnim akcijama.</a:t>
            </a:r>
          </a:p>
          <a:p>
            <a:pPr lvl="0"/>
            <a:endParaRPr lang="hr-HR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3716" t="8462"/>
          <a:stretch/>
        </p:blipFill>
        <p:spPr>
          <a:xfrm>
            <a:off x="2122537" y="4597715"/>
            <a:ext cx="2744429" cy="1901118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3"/>
          <a:srcRect t="5793" r="5360"/>
          <a:stretch/>
        </p:blipFill>
        <p:spPr>
          <a:xfrm>
            <a:off x="6614651" y="4458197"/>
            <a:ext cx="2735826" cy="2040636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97527" y="1622323"/>
            <a:ext cx="2809569" cy="2188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442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4"/>
          <a:stretch/>
        </p:blipFill>
        <p:spPr>
          <a:xfrm rot="5400000">
            <a:off x="1444983" y="1180696"/>
            <a:ext cx="3120320" cy="2686050"/>
          </a:xfrm>
        </p:spPr>
      </p:pic>
      <p:pic>
        <p:nvPicPr>
          <p:cNvPr id="6" name="Rezervirano mjesto sadržaja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18"/>
          <a:stretch/>
        </p:blipFill>
        <p:spPr>
          <a:xfrm rot="5400000">
            <a:off x="7988751" y="1233630"/>
            <a:ext cx="3226188" cy="2686050"/>
          </a:xfrm>
        </p:spPr>
      </p:pic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0" r="14766"/>
          <a:stretch/>
        </p:blipFill>
        <p:spPr>
          <a:xfrm rot="5400000">
            <a:off x="5015469" y="304448"/>
            <a:ext cx="2576050" cy="2703870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90" b="7109"/>
          <a:stretch/>
        </p:blipFill>
        <p:spPr>
          <a:xfrm>
            <a:off x="2078835" y="4788931"/>
            <a:ext cx="3472492" cy="1991031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1" t="6585" r="2011" b="21669"/>
          <a:stretch/>
        </p:blipFill>
        <p:spPr>
          <a:xfrm>
            <a:off x="6902246" y="4814033"/>
            <a:ext cx="3441600" cy="1965929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7"/>
          <a:srcRect l="24157" t="54469" r="17697" b="27824"/>
          <a:stretch/>
        </p:blipFill>
        <p:spPr>
          <a:xfrm>
            <a:off x="4514737" y="3099761"/>
            <a:ext cx="3577514" cy="1546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63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145458" y="835742"/>
            <a:ext cx="9601200" cy="238923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r-HR" sz="2000" dirty="0" smtClean="0"/>
              <a:t>Učenici </a:t>
            </a:r>
            <a:r>
              <a:rPr lang="hr-HR" dirty="0"/>
              <a:t>(</a:t>
            </a:r>
            <a:r>
              <a:rPr lang="hr-HR" sz="2000" dirty="0" smtClean="0"/>
              <a:t>kozmetičari) su u sklopu predmeta </a:t>
            </a:r>
            <a:r>
              <a:rPr lang="hr-HR" sz="2000" dirty="0" err="1" smtClean="0"/>
              <a:t>Kozmetologija</a:t>
            </a:r>
            <a:r>
              <a:rPr lang="hr-HR" sz="2000" dirty="0" smtClean="0"/>
              <a:t>, </a:t>
            </a:r>
            <a:r>
              <a:rPr lang="hr-HR" sz="2000" dirty="0" smtClean="0"/>
              <a:t>Osnove </a:t>
            </a:r>
            <a:r>
              <a:rPr lang="hr-HR" dirty="0"/>
              <a:t>kozmetike </a:t>
            </a:r>
            <a:r>
              <a:rPr lang="hr-HR" dirty="0" smtClean="0"/>
              <a:t>i Dijetetike istraživali </a:t>
            </a:r>
            <a:r>
              <a:rPr lang="hr-HR" dirty="0" smtClean="0"/>
              <a:t>i proučavali </a:t>
            </a:r>
            <a:r>
              <a:rPr lang="hr-HR" dirty="0"/>
              <a:t>recepture </a:t>
            </a:r>
            <a:r>
              <a:rPr lang="hr-HR" dirty="0" smtClean="0"/>
              <a:t>i djelovanje </a:t>
            </a:r>
            <a:r>
              <a:rPr lang="hr-HR" dirty="0"/>
              <a:t>sastojaka </a:t>
            </a:r>
            <a:r>
              <a:rPr lang="hr-HR" dirty="0" smtClean="0"/>
              <a:t>za </a:t>
            </a:r>
            <a:r>
              <a:rPr lang="hr-HR" sz="2000" dirty="0" smtClean="0"/>
              <a:t>određene kozmetičke proizvode.</a:t>
            </a:r>
            <a:r>
              <a:rPr lang="en-US" dirty="0"/>
              <a:t> </a:t>
            </a:r>
            <a:endParaRPr lang="hr-HR" dirty="0" smtClean="0"/>
          </a:p>
          <a:p>
            <a:pPr marL="0" indent="0">
              <a:buNone/>
            </a:pPr>
            <a:r>
              <a:rPr lang="hr-HR" dirty="0" smtClean="0"/>
              <a:t>Kroz projekt su uspjeli </a:t>
            </a:r>
            <a:r>
              <a:rPr lang="en-US" dirty="0" err="1" smtClean="0"/>
              <a:t>povezati</a:t>
            </a:r>
            <a:r>
              <a:rPr lang="en-US" dirty="0" smtClean="0"/>
              <a:t> </a:t>
            </a:r>
            <a:r>
              <a:rPr lang="en-US" dirty="0" err="1"/>
              <a:t>primjenu</a:t>
            </a:r>
            <a:r>
              <a:rPr lang="en-US" dirty="0"/>
              <a:t> </a:t>
            </a:r>
            <a:r>
              <a:rPr lang="en-US" dirty="0" err="1"/>
              <a:t>biljnih</a:t>
            </a:r>
            <a:r>
              <a:rPr lang="en-US" dirty="0"/>
              <a:t> </a:t>
            </a:r>
            <a:r>
              <a:rPr lang="en-US" dirty="0" err="1"/>
              <a:t>sirovina</a:t>
            </a:r>
            <a:r>
              <a:rPr lang="en-US" dirty="0"/>
              <a:t> u </a:t>
            </a:r>
            <a:r>
              <a:rPr lang="en-US" dirty="0" err="1"/>
              <a:t>proizvodnji</a:t>
            </a:r>
            <a:r>
              <a:rPr lang="en-US" dirty="0"/>
              <a:t> </a:t>
            </a:r>
            <a:r>
              <a:rPr lang="en-US" dirty="0" err="1"/>
              <a:t>kozmetičkih</a:t>
            </a:r>
            <a:r>
              <a:rPr lang="en-US" dirty="0"/>
              <a:t> </a:t>
            </a:r>
            <a:r>
              <a:rPr lang="en-US" dirty="0" err="1" smtClean="0"/>
              <a:t>preparata</a:t>
            </a:r>
            <a:r>
              <a:rPr lang="hr-HR" dirty="0" smtClean="0"/>
              <a:t>.</a:t>
            </a:r>
            <a:r>
              <a:rPr lang="hr-HR" sz="2000" dirty="0" smtClean="0"/>
              <a:t> </a:t>
            </a:r>
          </a:p>
          <a:p>
            <a:pPr marL="0" indent="0">
              <a:buNone/>
            </a:pPr>
            <a:r>
              <a:rPr lang="hr-HR" sz="2000" dirty="0" smtClean="0"/>
              <a:t>U sklopu nastave su i izradili nekoliko različitih proizvoda prirodne kozmetike. </a:t>
            </a:r>
          </a:p>
          <a:p>
            <a:pPr marL="0" indent="0">
              <a:buNone/>
            </a:pPr>
            <a:r>
              <a:rPr lang="hr-HR" sz="2000" dirty="0" smtClean="0"/>
              <a:t>Pogledajte ih!</a:t>
            </a:r>
            <a:endParaRPr lang="hr-HR" sz="20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42702" y="3641099"/>
            <a:ext cx="3361342" cy="252000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7532" t="12789" r="213"/>
          <a:stretch/>
        </p:blipFill>
        <p:spPr>
          <a:xfrm>
            <a:off x="2379805" y="3641099"/>
            <a:ext cx="3554312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361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4410"/>
          </a:xfrm>
        </p:spPr>
        <p:txBody>
          <a:bodyPr>
            <a:normAutofit/>
          </a:bodyPr>
          <a:lstStyle/>
          <a:p>
            <a:r>
              <a:rPr lang="hr-HR" sz="3200" b="1" dirty="0" smtClean="0"/>
              <a:t>Mirisna šumeća kupka</a:t>
            </a:r>
            <a:endParaRPr lang="hr-HR" sz="3200" b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838200" y="1592825"/>
            <a:ext cx="4215581" cy="3549446"/>
          </a:xfrm>
        </p:spPr>
        <p:txBody>
          <a:bodyPr>
            <a:normAutofit lnSpcReduction="10000"/>
          </a:bodyPr>
          <a:lstStyle/>
          <a:p>
            <a:r>
              <a:rPr lang="hr-HR" sz="2000" b="1" dirty="0" smtClean="0"/>
              <a:t>Sastojci</a:t>
            </a:r>
          </a:p>
          <a:p>
            <a:pPr marL="0" indent="0">
              <a:buNone/>
            </a:pPr>
            <a:r>
              <a:rPr lang="hr-HR" sz="2000" dirty="0" smtClean="0"/>
              <a:t>100 g  limunske kiseline</a:t>
            </a:r>
          </a:p>
          <a:p>
            <a:pPr marL="0" indent="0">
              <a:buNone/>
            </a:pPr>
            <a:r>
              <a:rPr lang="hr-HR" sz="2000" dirty="0" smtClean="0"/>
              <a:t>200 g sode </a:t>
            </a:r>
            <a:r>
              <a:rPr lang="hr-HR" sz="2000" dirty="0" err="1" smtClean="0"/>
              <a:t>bikarbone</a:t>
            </a:r>
            <a:endParaRPr lang="hr-HR" sz="2000" dirty="0" smtClean="0"/>
          </a:p>
          <a:p>
            <a:pPr marL="0" indent="0">
              <a:buNone/>
            </a:pPr>
            <a:r>
              <a:rPr lang="hr-HR" dirty="0"/>
              <a:t>100 g </a:t>
            </a:r>
            <a:r>
              <a:rPr lang="hr-HR" sz="2000" dirty="0" smtClean="0"/>
              <a:t>kukuruznog škroba</a:t>
            </a:r>
          </a:p>
          <a:p>
            <a:pPr marL="0" indent="0">
              <a:buNone/>
            </a:pPr>
            <a:r>
              <a:rPr lang="hr-HR" dirty="0"/>
              <a:t>2</a:t>
            </a:r>
            <a:r>
              <a:rPr lang="hr-HR" sz="2000" dirty="0" smtClean="0"/>
              <a:t>0 g  morske soli</a:t>
            </a:r>
          </a:p>
          <a:p>
            <a:pPr marL="0" indent="0">
              <a:buNone/>
            </a:pPr>
            <a:r>
              <a:rPr lang="hr-HR" sz="2000" dirty="0" smtClean="0"/>
              <a:t>10 ml žlica vode</a:t>
            </a:r>
          </a:p>
          <a:p>
            <a:pPr marL="0" indent="0">
              <a:buNone/>
            </a:pPr>
            <a:r>
              <a:rPr lang="hr-HR" sz="2000" dirty="0" smtClean="0"/>
              <a:t>5 ml bademova ulja</a:t>
            </a:r>
          </a:p>
          <a:p>
            <a:pPr marL="0" indent="0">
              <a:buNone/>
            </a:pPr>
            <a:r>
              <a:rPr lang="hr-HR" sz="2000" dirty="0" smtClean="0"/>
              <a:t>15 kapi eterična ulja (limunske trave ili lavande)</a:t>
            </a:r>
            <a:endParaRPr lang="hr-HR" sz="2000" dirty="0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5486400" y="1592824"/>
            <a:ext cx="5867400" cy="3746091"/>
          </a:xfrm>
        </p:spPr>
        <p:txBody>
          <a:bodyPr>
            <a:normAutofit lnSpcReduction="10000"/>
          </a:bodyPr>
          <a:lstStyle/>
          <a:p>
            <a:pPr lvl="0"/>
            <a:r>
              <a:rPr lang="hr-HR" sz="2000" b="1" dirty="0">
                <a:solidFill>
                  <a:prstClr val="black"/>
                </a:solidFill>
              </a:rPr>
              <a:t>Priprema</a:t>
            </a:r>
          </a:p>
          <a:p>
            <a:pPr marL="514350" lvl="0" indent="-514350">
              <a:buFont typeface="+mj-lt"/>
              <a:buAutoNum type="arabicPeriod"/>
            </a:pPr>
            <a:r>
              <a:rPr lang="hr-HR" sz="2000" dirty="0">
                <a:solidFill>
                  <a:prstClr val="black"/>
                </a:solidFill>
              </a:rPr>
              <a:t>Pomiješati sve suhe sastojke.</a:t>
            </a:r>
          </a:p>
          <a:p>
            <a:pPr marL="514350" lvl="0" indent="-514350">
              <a:buFont typeface="+mj-lt"/>
              <a:buAutoNum type="arabicPeriod"/>
            </a:pPr>
            <a:r>
              <a:rPr lang="hr-HR" sz="2000" dirty="0">
                <a:solidFill>
                  <a:prstClr val="black"/>
                </a:solidFill>
              </a:rPr>
              <a:t>U čaši pomiješati vodu i ulje.</a:t>
            </a:r>
          </a:p>
          <a:p>
            <a:pPr marL="514350" lvl="0" indent="-514350">
              <a:buFont typeface="+mj-lt"/>
              <a:buAutoNum type="arabicPeriod"/>
            </a:pPr>
            <a:r>
              <a:rPr lang="hr-HR" sz="2000" dirty="0">
                <a:solidFill>
                  <a:prstClr val="black"/>
                </a:solidFill>
              </a:rPr>
              <a:t>Postupno dodavati tekuću fazu u suhu uz neprestano miješanje.</a:t>
            </a:r>
          </a:p>
          <a:p>
            <a:pPr marL="514350" lvl="0" indent="-514350">
              <a:buFont typeface="+mj-lt"/>
              <a:buAutoNum type="arabicPeriod"/>
            </a:pPr>
            <a:r>
              <a:rPr lang="hr-HR" sz="2000" dirty="0">
                <a:solidFill>
                  <a:prstClr val="black"/>
                </a:solidFill>
              </a:rPr>
              <a:t>Oblikovati vlažnu mješavinu u kalupu po želji.</a:t>
            </a:r>
          </a:p>
          <a:p>
            <a:pPr marL="514350" lvl="0" indent="-514350">
              <a:buFont typeface="+mj-lt"/>
              <a:buAutoNum type="arabicPeriod"/>
            </a:pPr>
            <a:r>
              <a:rPr lang="hr-HR" sz="2000" dirty="0">
                <a:solidFill>
                  <a:prstClr val="black"/>
                </a:solidFill>
              </a:rPr>
              <a:t>Izvaditi oblik i ostaviti da se suši na zraku.</a:t>
            </a:r>
          </a:p>
          <a:p>
            <a:pPr marL="514350" lvl="0" indent="-514350">
              <a:buFont typeface="+mj-lt"/>
              <a:buAutoNum type="arabicPeriod"/>
            </a:pPr>
            <a:r>
              <a:rPr lang="hr-HR" sz="2000" dirty="0">
                <a:solidFill>
                  <a:prstClr val="black"/>
                </a:solidFill>
              </a:rPr>
              <a:t>Spremiti u teglice ili kutije s poklopcem.</a:t>
            </a:r>
          </a:p>
          <a:p>
            <a:pPr marL="514350" lvl="0" indent="-514350">
              <a:buFont typeface="+mj-lt"/>
              <a:buAutoNum type="arabicPeriod"/>
            </a:pPr>
            <a:endParaRPr lang="hr-HR" sz="2000" dirty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2"/>
          <a:srcRect t="12049" b="6920"/>
          <a:stretch/>
        </p:blipFill>
        <p:spPr>
          <a:xfrm>
            <a:off x="7511844" y="4994787"/>
            <a:ext cx="2929385" cy="162000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2591" y="4994787"/>
            <a:ext cx="28575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044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321389" y="4352734"/>
            <a:ext cx="2628560" cy="1620000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427013" y="3878547"/>
            <a:ext cx="1751625" cy="2700000"/>
          </a:xfrm>
          <a:prstGeom prst="rect">
            <a:avLst/>
          </a:prstGeom>
        </p:spPr>
      </p:pic>
      <p:sp>
        <p:nvSpPr>
          <p:cNvPr id="4" name="Pravokutnik 3"/>
          <p:cNvSpPr/>
          <p:nvPr/>
        </p:nvSpPr>
        <p:spPr>
          <a:xfrm>
            <a:off x="1435510" y="530942"/>
            <a:ext cx="937997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hr-HR" sz="2000" b="1" dirty="0"/>
              <a:t>Djelovanje </a:t>
            </a:r>
            <a:r>
              <a:rPr lang="hr-HR" sz="2000" b="1" dirty="0" smtClean="0"/>
              <a:t>kupki</a:t>
            </a:r>
          </a:p>
          <a:p>
            <a:endParaRPr lang="hr-HR" sz="2000" dirty="0"/>
          </a:p>
          <a:p>
            <a:r>
              <a:rPr lang="hr-HR" sz="2000" dirty="0"/>
              <a:t>Kupke </a:t>
            </a:r>
            <a:r>
              <a:rPr lang="hr-HR" sz="2000" dirty="0" smtClean="0"/>
              <a:t>brišu stres</a:t>
            </a:r>
            <a:r>
              <a:rPr lang="hr-HR" sz="2000" dirty="0"/>
              <a:t>, opuštaju umorne mišiće te hrane i njeguju kožu</a:t>
            </a:r>
            <a:r>
              <a:rPr lang="hr-HR" sz="2000" dirty="0" smtClean="0"/>
              <a:t>.</a:t>
            </a:r>
            <a:endParaRPr lang="hr-HR" sz="2000" dirty="0"/>
          </a:p>
          <a:p>
            <a:endParaRPr lang="hr-HR" sz="2000" dirty="0"/>
          </a:p>
          <a:p>
            <a:r>
              <a:rPr lang="hr-HR" sz="2000" dirty="0"/>
              <a:t>L</a:t>
            </a:r>
            <a:r>
              <a:rPr lang="hr-HR" sz="2000" dirty="0" smtClean="0"/>
              <a:t>imunska trava  osvježava </a:t>
            </a:r>
            <a:r>
              <a:rPr lang="hr-HR" sz="2000" dirty="0"/>
              <a:t>tijelo </a:t>
            </a:r>
            <a:r>
              <a:rPr lang="hr-HR" sz="2000" dirty="0" smtClean="0"/>
              <a:t>(pobuđuje duh), </a:t>
            </a:r>
            <a:r>
              <a:rPr lang="hr-HR" sz="2000" dirty="0"/>
              <a:t>poboljšava cirkulaciju, ublažava reumatske tegobe, zaglađuje kožu, poboljšava tonus i gipkost mišića te opću čvrstoću tkiva. </a:t>
            </a:r>
          </a:p>
          <a:p>
            <a:endParaRPr lang="hr-HR" sz="2000" dirty="0"/>
          </a:p>
          <a:p>
            <a:r>
              <a:rPr lang="hr-HR" sz="2000" dirty="0" smtClean="0"/>
              <a:t>Lavanda </a:t>
            </a:r>
            <a:r>
              <a:rPr lang="hr-HR" sz="2000" dirty="0"/>
              <a:t>opušta, otklanja bolove u mišićima, smiruje osjetljivu kožu, poboljšava cirkulaciju, ublažava migrenu i glavobolju, djeluje i kao </a:t>
            </a:r>
            <a:r>
              <a:rPr lang="hr-HR" sz="2000" dirty="0" err="1"/>
              <a:t>antibaktericid</a:t>
            </a:r>
            <a:r>
              <a:rPr lang="hr-HR" sz="2000" dirty="0"/>
              <a:t>.</a:t>
            </a: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4"/>
          <a:srcRect l="12711" t="15904" r="12713"/>
          <a:stretch/>
        </p:blipFill>
        <p:spPr>
          <a:xfrm>
            <a:off x="8618512" y="4370184"/>
            <a:ext cx="2111747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63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590667"/>
            <a:ext cx="9601196" cy="766916"/>
          </a:xfrm>
        </p:spPr>
        <p:txBody>
          <a:bodyPr>
            <a:normAutofit/>
          </a:bodyPr>
          <a:lstStyle/>
          <a:p>
            <a:r>
              <a:rPr lang="hr-HR" sz="3200" b="1" dirty="0" smtClean="0"/>
              <a:t>Regenerator s crvenim grejpom i kamilicom</a:t>
            </a:r>
            <a:endParaRPr lang="hr-HR" sz="3200" b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838200" y="1740309"/>
            <a:ext cx="5181600" cy="4181016"/>
          </a:xfrm>
        </p:spPr>
        <p:txBody>
          <a:bodyPr>
            <a:normAutofit/>
          </a:bodyPr>
          <a:lstStyle/>
          <a:p>
            <a:r>
              <a:rPr lang="hr-HR" sz="2000" b="1" dirty="0" smtClean="0"/>
              <a:t>Sastojci</a:t>
            </a:r>
          </a:p>
          <a:p>
            <a:pPr marL="0" indent="0">
              <a:buNone/>
            </a:pPr>
            <a:r>
              <a:rPr lang="hr-HR" sz="2000" dirty="0" smtClean="0"/>
              <a:t>1 velika žlica suhih cvjetova kamilice</a:t>
            </a:r>
          </a:p>
          <a:p>
            <a:pPr marL="0" indent="0">
              <a:buNone/>
            </a:pPr>
            <a:r>
              <a:rPr lang="hr-HR" sz="2000" dirty="0" smtClean="0"/>
              <a:t>2 dl vode</a:t>
            </a:r>
          </a:p>
          <a:p>
            <a:pPr marL="0" indent="0">
              <a:buNone/>
            </a:pPr>
            <a:r>
              <a:rPr lang="hr-HR" sz="2000" dirty="0" smtClean="0"/>
              <a:t>1 crveni grejp</a:t>
            </a:r>
          </a:p>
          <a:p>
            <a:pPr marL="0" indent="0">
              <a:buNone/>
            </a:pPr>
            <a:r>
              <a:rPr lang="hr-HR" sz="2000" dirty="0" smtClean="0"/>
              <a:t>½ čajne žlice </a:t>
            </a:r>
            <a:r>
              <a:rPr lang="hr-HR" sz="2000" dirty="0" err="1" smtClean="0"/>
              <a:t>guar</a:t>
            </a:r>
            <a:r>
              <a:rPr lang="hr-HR" sz="2000" dirty="0" smtClean="0"/>
              <a:t>-gume</a:t>
            </a:r>
          </a:p>
          <a:p>
            <a:pPr marL="0" indent="0">
              <a:buNone/>
            </a:pPr>
            <a:endParaRPr lang="hr-HR" dirty="0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5535560" y="1740309"/>
            <a:ext cx="5805951" cy="3094857"/>
          </a:xfrm>
        </p:spPr>
        <p:txBody>
          <a:bodyPr>
            <a:normAutofit/>
          </a:bodyPr>
          <a:lstStyle/>
          <a:p>
            <a:pPr lvl="0">
              <a:lnSpc>
                <a:spcPct val="100000"/>
              </a:lnSpc>
            </a:pPr>
            <a:r>
              <a:rPr lang="hr-HR" b="1" dirty="0" smtClean="0"/>
              <a:t>Djelovanje sastojaka</a:t>
            </a:r>
          </a:p>
          <a:p>
            <a:pPr marL="0" lvl="0" indent="0">
              <a:lnSpc>
                <a:spcPct val="100000"/>
              </a:lnSpc>
              <a:buNone/>
            </a:pPr>
            <a:r>
              <a:rPr lang="hr-HR" dirty="0" smtClean="0"/>
              <a:t>Grejp sprječava </a:t>
            </a:r>
            <a:r>
              <a:rPr lang="hr-HR" dirty="0"/>
              <a:t>opadanje kose, </a:t>
            </a:r>
            <a:r>
              <a:rPr lang="hr-HR" dirty="0" smtClean="0"/>
              <a:t>stimulira </a:t>
            </a:r>
            <a:r>
              <a:rPr lang="hr-HR" dirty="0"/>
              <a:t>krvotok i poboljšava prehranu oštećenih </a:t>
            </a:r>
            <a:r>
              <a:rPr lang="hr-HR" dirty="0" err="1"/>
              <a:t>folikula</a:t>
            </a:r>
            <a:r>
              <a:rPr lang="hr-HR" dirty="0"/>
              <a:t> pa tako potiče rast kose</a:t>
            </a:r>
            <a:r>
              <a:rPr lang="hr-HR" dirty="0" smtClean="0"/>
              <a:t>.</a:t>
            </a:r>
          </a:p>
          <a:p>
            <a:pPr marL="0" lvl="0" indent="0">
              <a:lnSpc>
                <a:spcPct val="100000"/>
              </a:lnSpc>
              <a:buNone/>
            </a:pPr>
            <a:r>
              <a:rPr lang="hr-HR" dirty="0"/>
              <a:t>Kamilica </a:t>
            </a:r>
            <a:r>
              <a:rPr lang="hr-HR" dirty="0" smtClean="0"/>
              <a:t>pomaže kod, </a:t>
            </a:r>
            <a:r>
              <a:rPr lang="hr-HR" dirty="0"/>
              <a:t>masne peruti i ostalih upalnih procesa na </a:t>
            </a:r>
            <a:r>
              <a:rPr lang="hr-HR" dirty="0" smtClean="0"/>
              <a:t>vlasištu, zadržava </a:t>
            </a:r>
            <a:r>
              <a:rPr lang="hr-HR" dirty="0"/>
              <a:t>prirodnu vlagu kose, </a:t>
            </a:r>
            <a:r>
              <a:rPr lang="hr-HR" dirty="0" smtClean="0"/>
              <a:t>čini je mekanom i nahranjenom.</a:t>
            </a:r>
            <a:br>
              <a:rPr lang="hr-HR" dirty="0" smtClean="0"/>
            </a:br>
            <a:endParaRPr lang="hr-HR" sz="2000" b="1" dirty="0" smtClean="0">
              <a:solidFill>
                <a:prstClr val="black"/>
              </a:solidFill>
            </a:endParaRPr>
          </a:p>
          <a:p>
            <a:pPr lvl="0">
              <a:lnSpc>
                <a:spcPct val="100000"/>
              </a:lnSpc>
            </a:pPr>
            <a:endParaRPr lang="hr-HR" sz="2000" b="1" dirty="0">
              <a:solidFill>
                <a:prstClr val="black"/>
              </a:solidFill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hr-HR" sz="2000" dirty="0">
              <a:solidFill>
                <a:prstClr val="black"/>
              </a:solidFill>
            </a:endParaRPr>
          </a:p>
          <a:p>
            <a:pPr>
              <a:lnSpc>
                <a:spcPct val="100000"/>
              </a:lnSpc>
            </a:pPr>
            <a:endParaRPr lang="hr-HR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1687" y="645270"/>
            <a:ext cx="2109939" cy="1404068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1686" y="4758967"/>
            <a:ext cx="2409825" cy="1895475"/>
          </a:xfrm>
          <a:prstGeom prst="rect">
            <a:avLst/>
          </a:prstGeom>
        </p:spPr>
      </p:pic>
      <p:sp>
        <p:nvSpPr>
          <p:cNvPr id="7" name="Pravokutnik 6"/>
          <p:cNvSpPr/>
          <p:nvPr/>
        </p:nvSpPr>
        <p:spPr>
          <a:xfrm>
            <a:off x="838200" y="4639250"/>
            <a:ext cx="79752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hr-HR" sz="2000" b="1" dirty="0" smtClean="0"/>
              <a:t>Priprema</a:t>
            </a:r>
            <a:endParaRPr lang="hr-HR" sz="2000" b="1" dirty="0"/>
          </a:p>
          <a:p>
            <a:pPr marL="514350" lvl="0" indent="-514350">
              <a:buFont typeface="+mj-lt"/>
              <a:buAutoNum type="arabicPeriod"/>
            </a:pPr>
            <a:r>
              <a:rPr lang="hr-HR" sz="2000" dirty="0">
                <a:solidFill>
                  <a:prstClr val="black"/>
                </a:solidFill>
              </a:rPr>
              <a:t>Cvjetove kamilice ostaviti u kipućoj vodi 15 minuta.</a:t>
            </a:r>
          </a:p>
          <a:p>
            <a:pPr marL="514350" lvl="0" indent="-514350">
              <a:buFont typeface="+mj-lt"/>
              <a:buAutoNum type="arabicPeriod"/>
            </a:pPr>
            <a:r>
              <a:rPr lang="hr-HR" sz="2000" dirty="0">
                <a:solidFill>
                  <a:prstClr val="black"/>
                </a:solidFill>
              </a:rPr>
              <a:t>Procijediti sok od jednog grejpa.</a:t>
            </a:r>
          </a:p>
          <a:p>
            <a:pPr marL="514350" lvl="0" indent="-514350">
              <a:buFont typeface="+mj-lt"/>
              <a:buAutoNum type="arabicPeriod"/>
            </a:pPr>
            <a:r>
              <a:rPr lang="hr-HR" sz="2000" dirty="0">
                <a:solidFill>
                  <a:prstClr val="black"/>
                </a:solidFill>
              </a:rPr>
              <a:t>Nakon 15 minuta infuziju kamilice procijediti i uz miješanje dodati pola čajne žlice </a:t>
            </a:r>
            <a:r>
              <a:rPr lang="hr-HR" sz="2000" dirty="0" err="1">
                <a:solidFill>
                  <a:prstClr val="black"/>
                </a:solidFill>
              </a:rPr>
              <a:t>guar</a:t>
            </a:r>
            <a:r>
              <a:rPr lang="hr-HR" sz="2000" dirty="0">
                <a:solidFill>
                  <a:prstClr val="black"/>
                </a:solidFill>
              </a:rPr>
              <a:t>-želatine. </a:t>
            </a:r>
          </a:p>
          <a:p>
            <a:pPr marL="514350" lvl="0" indent="-514350">
              <a:buFont typeface="+mj-lt"/>
              <a:buAutoNum type="arabicPeriod"/>
            </a:pPr>
            <a:r>
              <a:rPr lang="hr-HR" sz="2000" dirty="0">
                <a:solidFill>
                  <a:prstClr val="black"/>
                </a:solidFill>
              </a:rPr>
              <a:t>Kada smjesa postane želatinozna, dodati polako </a:t>
            </a:r>
            <a:r>
              <a:rPr lang="hr-HR" sz="2000" dirty="0" smtClean="0">
                <a:solidFill>
                  <a:prstClr val="black"/>
                </a:solidFill>
              </a:rPr>
              <a:t>sok</a:t>
            </a:r>
            <a:endParaRPr lang="hr-HR" sz="2000" dirty="0"/>
          </a:p>
        </p:txBody>
      </p:sp>
    </p:spTree>
    <p:extLst>
      <p:ext uri="{BB962C8B-B14F-4D97-AF65-F5344CB8AC3E}">
        <p14:creationId xmlns:p14="http://schemas.microsoft.com/office/powerpoint/2010/main" val="3654909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 3"/>
          <p:cNvSpPr/>
          <p:nvPr/>
        </p:nvSpPr>
        <p:spPr>
          <a:xfrm>
            <a:off x="1612489" y="1278194"/>
            <a:ext cx="9222659" cy="746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hr-HR" sz="1900" dirty="0">
                <a:solidFill>
                  <a:prstClr val="black"/>
                </a:solidFill>
              </a:rPr>
              <a:t>Ovaj nježni regenerator </a:t>
            </a:r>
            <a:r>
              <a:rPr lang="hr-HR" sz="1900" dirty="0" smtClean="0">
                <a:solidFill>
                  <a:prstClr val="black"/>
                </a:solidFill>
              </a:rPr>
              <a:t>s kamilicom i grejpom namijenjen </a:t>
            </a:r>
            <a:r>
              <a:rPr lang="hr-HR" sz="1900" dirty="0">
                <a:solidFill>
                  <a:prstClr val="black"/>
                </a:solidFill>
              </a:rPr>
              <a:t>je djeci i ženama svijetlije puti. 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hr-HR" sz="1900" dirty="0">
                <a:solidFill>
                  <a:prstClr val="black"/>
                </a:solidFill>
              </a:rPr>
              <a:t>Kosa je nakon pranja nježna i svjetlucava, čak i nijansu svjetlija.</a:t>
            </a: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/>
          <a:srcRect l="25730" t="15953" r="27723" b="21670"/>
          <a:stretch/>
        </p:blipFill>
        <p:spPr>
          <a:xfrm>
            <a:off x="2493039" y="2833486"/>
            <a:ext cx="1420200" cy="2537561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4895" y="2833486"/>
            <a:ext cx="1381273" cy="2598109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4"/>
          <a:srcRect l="18126" t="27008" r="12432" b="7443"/>
          <a:stretch/>
        </p:blipFill>
        <p:spPr>
          <a:xfrm>
            <a:off x="6877824" y="2833487"/>
            <a:ext cx="2915105" cy="2537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691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96759"/>
          </a:xfrm>
        </p:spPr>
        <p:txBody>
          <a:bodyPr>
            <a:normAutofit/>
          </a:bodyPr>
          <a:lstStyle/>
          <a:p>
            <a:pPr algn="ctr"/>
            <a:r>
              <a:rPr lang="hr-HR" sz="3200" b="1" dirty="0" smtClean="0"/>
              <a:t>Balzam za usne i kožu</a:t>
            </a:r>
            <a:endParaRPr lang="hr-HR" sz="3200" b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1022555" y="1307691"/>
            <a:ext cx="4945625" cy="2438400"/>
          </a:xfrm>
        </p:spPr>
        <p:txBody>
          <a:bodyPr>
            <a:normAutofit/>
          </a:bodyPr>
          <a:lstStyle/>
          <a:p>
            <a:r>
              <a:rPr lang="hr-HR" sz="2000" b="1" dirty="0" smtClean="0"/>
              <a:t>Sastojci</a:t>
            </a:r>
          </a:p>
          <a:p>
            <a:pPr marL="0" indent="0">
              <a:buNone/>
            </a:pPr>
            <a:r>
              <a:rPr lang="hr-HR" sz="2000" dirty="0" smtClean="0"/>
              <a:t>40 g </a:t>
            </a:r>
            <a:r>
              <a:rPr lang="hr-HR" sz="2000" dirty="0" err="1" smtClean="0"/>
              <a:t>kantarionovog</a:t>
            </a:r>
            <a:r>
              <a:rPr lang="hr-HR" sz="2000" dirty="0" smtClean="0"/>
              <a:t> ulja </a:t>
            </a:r>
          </a:p>
          <a:p>
            <a:pPr marL="0" indent="0">
              <a:buNone/>
            </a:pPr>
            <a:r>
              <a:rPr lang="hr-HR" sz="2000" dirty="0" smtClean="0"/>
              <a:t>20 g pčelinjeg voska</a:t>
            </a:r>
          </a:p>
          <a:p>
            <a:pPr marL="0" indent="0">
              <a:buNone/>
            </a:pPr>
            <a:r>
              <a:rPr lang="hr-HR" sz="2000" dirty="0" smtClean="0"/>
              <a:t>5 kapi ricinusovog ulja</a:t>
            </a:r>
          </a:p>
          <a:p>
            <a:pPr marL="0" indent="0">
              <a:buNone/>
            </a:pPr>
            <a:r>
              <a:rPr lang="hr-HR" sz="2000" dirty="0" smtClean="0"/>
              <a:t>2 – 3 kapi eteričnog ulja grejpa</a:t>
            </a:r>
          </a:p>
          <a:p>
            <a:pPr marL="0" indent="0">
              <a:buNone/>
            </a:pPr>
            <a:endParaRPr lang="hr-HR" sz="2000" dirty="0" smtClean="0"/>
          </a:p>
          <a:p>
            <a:pPr marL="0" indent="0">
              <a:buNone/>
            </a:pPr>
            <a:endParaRPr lang="hr-HR" sz="2000" dirty="0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410632" y="1307691"/>
            <a:ext cx="5122607" cy="2566220"/>
          </a:xfrm>
        </p:spPr>
        <p:txBody>
          <a:bodyPr>
            <a:normAutofit/>
          </a:bodyPr>
          <a:lstStyle/>
          <a:p>
            <a:r>
              <a:rPr lang="hr-HR" b="1" dirty="0" smtClean="0"/>
              <a:t>Djelovanje </a:t>
            </a:r>
            <a:r>
              <a:rPr lang="hr-HR" b="1" dirty="0"/>
              <a:t>sastojaka</a:t>
            </a:r>
          </a:p>
          <a:p>
            <a:pPr marL="0" indent="0">
              <a:buNone/>
            </a:pPr>
            <a:r>
              <a:rPr lang="hr-HR" dirty="0"/>
              <a:t>Pčelinji vosak dobro </a:t>
            </a:r>
            <a:r>
              <a:rPr lang="hr-HR" dirty="0" err="1"/>
              <a:t>hidratizira</a:t>
            </a:r>
            <a:r>
              <a:rPr lang="hr-HR" dirty="0"/>
              <a:t> i štiti usne.</a:t>
            </a:r>
          </a:p>
          <a:p>
            <a:pPr marL="0" indent="0">
              <a:buNone/>
            </a:pPr>
            <a:r>
              <a:rPr lang="hr-HR" dirty="0" err="1"/>
              <a:t>Kantarionovo</a:t>
            </a:r>
            <a:r>
              <a:rPr lang="hr-HR" dirty="0"/>
              <a:t> ulje  njeguje suhu, nečistu i </a:t>
            </a:r>
            <a:r>
              <a:rPr lang="hr-HR" dirty="0" err="1"/>
              <a:t>ispucalu</a:t>
            </a:r>
            <a:r>
              <a:rPr lang="hr-HR" dirty="0"/>
              <a:t> kožu, liječi opekline i opekotine od sunca.</a:t>
            </a:r>
          </a:p>
          <a:p>
            <a:pPr marL="0" indent="0">
              <a:buNone/>
            </a:pPr>
            <a:r>
              <a:rPr lang="hr-HR" dirty="0"/>
              <a:t>Ricinusovo ulje hrani i </a:t>
            </a:r>
            <a:r>
              <a:rPr lang="hr-HR" dirty="0" err="1"/>
              <a:t>hidratizira</a:t>
            </a:r>
            <a:r>
              <a:rPr lang="hr-HR" dirty="0"/>
              <a:t> suhu kožu.</a:t>
            </a:r>
          </a:p>
          <a:p>
            <a:endParaRPr lang="hr-HR" b="1" dirty="0"/>
          </a:p>
          <a:p>
            <a:pPr marL="0" indent="0">
              <a:buNone/>
            </a:pPr>
            <a:endParaRPr lang="hr-HR" sz="2000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3389" y="4613887"/>
            <a:ext cx="2609850" cy="1752600"/>
          </a:xfrm>
          <a:prstGeom prst="rect">
            <a:avLst/>
          </a:prstGeom>
        </p:spPr>
      </p:pic>
      <p:sp>
        <p:nvSpPr>
          <p:cNvPr id="6" name="Pravokutnik 5"/>
          <p:cNvSpPr/>
          <p:nvPr/>
        </p:nvSpPr>
        <p:spPr>
          <a:xfrm>
            <a:off x="1022554" y="4119718"/>
            <a:ext cx="774781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hr-HR" sz="2000" b="1" dirty="0"/>
              <a:t>Priprema</a:t>
            </a:r>
          </a:p>
          <a:p>
            <a:pPr marL="514350" indent="-514350">
              <a:buFont typeface="+mj-lt"/>
              <a:buAutoNum type="arabicPeriod"/>
            </a:pPr>
            <a:r>
              <a:rPr lang="hr-HR" sz="2000" dirty="0"/>
              <a:t>U čašu odvagati </a:t>
            </a:r>
            <a:r>
              <a:rPr lang="hr-HR" sz="2000" dirty="0" err="1"/>
              <a:t>kantarionovo</a:t>
            </a:r>
            <a:r>
              <a:rPr lang="hr-HR" sz="2000" dirty="0"/>
              <a:t> i ricinusovo </a:t>
            </a:r>
            <a:r>
              <a:rPr lang="hr-HR" sz="2000" dirty="0" smtClean="0"/>
              <a:t>ulje i </a:t>
            </a:r>
            <a:r>
              <a:rPr lang="hr-HR" sz="2000" dirty="0"/>
              <a:t>pčelinji </a:t>
            </a:r>
            <a:r>
              <a:rPr lang="hr-HR" sz="2000" dirty="0" smtClean="0"/>
              <a:t>vosak.</a:t>
            </a:r>
            <a:endParaRPr lang="hr-HR" sz="2000" dirty="0"/>
          </a:p>
          <a:p>
            <a:pPr marL="514350" indent="-514350">
              <a:buFont typeface="+mj-lt"/>
              <a:buAutoNum type="arabicPeriod"/>
            </a:pPr>
            <a:r>
              <a:rPr lang="hr-HR" sz="2000" dirty="0"/>
              <a:t>Zagrijavati dok se ne otopi.</a:t>
            </a:r>
          </a:p>
          <a:p>
            <a:pPr marL="514350" indent="-514350">
              <a:buFont typeface="+mj-lt"/>
              <a:buAutoNum type="arabicPeriod"/>
            </a:pPr>
            <a:r>
              <a:rPr lang="hr-HR" sz="2000" dirty="0"/>
              <a:t>U smjesu dodati eterično ulje i preliti u posudice ili stik za balzam.</a:t>
            </a:r>
          </a:p>
          <a:p>
            <a:pPr marL="514350" indent="-514350">
              <a:buFont typeface="+mj-lt"/>
              <a:buAutoNum type="arabicPeriod"/>
            </a:pPr>
            <a:r>
              <a:rPr lang="hr-HR" sz="2000" dirty="0"/>
              <a:t>Ostaviti da se prirodno ohladi.</a:t>
            </a:r>
          </a:p>
          <a:p>
            <a:pPr marL="514350" indent="-514350">
              <a:buFont typeface="+mj-lt"/>
              <a:buAutoNum type="arabicPeriod"/>
            </a:pPr>
            <a:r>
              <a:rPr lang="hr-HR" sz="2000" dirty="0"/>
              <a:t>Nakon hlađenja zatvoriti poklopcem i čuvati na sobnoj temperaturi. </a:t>
            </a:r>
            <a:r>
              <a:rPr lang="hr-HR" sz="2000" dirty="0" smtClean="0"/>
              <a:t> </a:t>
            </a:r>
            <a:endParaRPr lang="hr-HR" sz="2000" dirty="0"/>
          </a:p>
        </p:txBody>
      </p:sp>
    </p:spTree>
    <p:extLst>
      <p:ext uri="{BB962C8B-B14F-4D97-AF65-F5344CB8AC3E}">
        <p14:creationId xmlns:p14="http://schemas.microsoft.com/office/powerpoint/2010/main" val="581170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661219"/>
          </a:xfrm>
        </p:spPr>
        <p:txBody>
          <a:bodyPr>
            <a:normAutofit/>
          </a:bodyPr>
          <a:lstStyle/>
          <a:p>
            <a:r>
              <a:rPr lang="hr-HR" sz="3200" b="1" dirty="0" smtClean="0"/>
              <a:t>Čoko balzam za usne</a:t>
            </a:r>
            <a:endParaRPr lang="hr-HR" sz="3200" b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1371600" y="1612491"/>
            <a:ext cx="4447786" cy="2345922"/>
          </a:xfrm>
        </p:spPr>
        <p:txBody>
          <a:bodyPr/>
          <a:lstStyle/>
          <a:p>
            <a:r>
              <a:rPr lang="hr-HR" b="1" dirty="0" smtClean="0"/>
              <a:t>Sastojci</a:t>
            </a:r>
          </a:p>
          <a:p>
            <a:pPr marL="0" indent="0">
              <a:buNone/>
            </a:pPr>
            <a:r>
              <a:rPr lang="hr-HR" dirty="0" smtClean="0"/>
              <a:t>5 g kakao maslaca</a:t>
            </a:r>
          </a:p>
          <a:p>
            <a:pPr marL="0" indent="0">
              <a:buNone/>
            </a:pPr>
            <a:r>
              <a:rPr lang="hr-HR" dirty="0" smtClean="0"/>
              <a:t>2 g kokosova maslaca</a:t>
            </a:r>
          </a:p>
          <a:p>
            <a:pPr marL="0" indent="0">
              <a:buNone/>
            </a:pPr>
            <a:r>
              <a:rPr lang="hr-HR" dirty="0" smtClean="0"/>
              <a:t>2 g pčelinjeg voska</a:t>
            </a:r>
          </a:p>
          <a:p>
            <a:pPr marL="0" indent="0">
              <a:buNone/>
            </a:pPr>
            <a:r>
              <a:rPr lang="hr-HR" dirty="0" smtClean="0"/>
              <a:t>1 kocka čokolade za kuhanje</a:t>
            </a:r>
            <a:endParaRPr lang="hr-HR" dirty="0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357866" y="1612491"/>
            <a:ext cx="4447786" cy="2345922"/>
          </a:xfrm>
        </p:spPr>
        <p:txBody>
          <a:bodyPr/>
          <a:lstStyle/>
          <a:p>
            <a:r>
              <a:rPr lang="hr-HR" b="1" dirty="0" smtClean="0"/>
              <a:t>Djelovanje sastojaka</a:t>
            </a:r>
          </a:p>
          <a:p>
            <a:pPr marL="0" indent="0">
              <a:buNone/>
            </a:pPr>
            <a:r>
              <a:rPr lang="hr-HR" dirty="0" smtClean="0"/>
              <a:t>Kakao maslac </a:t>
            </a:r>
            <a:r>
              <a:rPr lang="hr-HR" dirty="0"/>
              <a:t>regenerira i vlaži </a:t>
            </a:r>
            <a:r>
              <a:rPr lang="hr-HR" dirty="0" smtClean="0"/>
              <a:t>kožu.</a:t>
            </a:r>
          </a:p>
          <a:p>
            <a:pPr marL="0" indent="0">
              <a:buNone/>
            </a:pPr>
            <a:r>
              <a:rPr lang="hr-HR" dirty="0" smtClean="0"/>
              <a:t>Kokosov maslac </a:t>
            </a:r>
            <a:r>
              <a:rPr lang="hr-HR" dirty="0"/>
              <a:t>štiti i njeguje i najosjetljiviju </a:t>
            </a:r>
            <a:r>
              <a:rPr lang="hr-HR" dirty="0" smtClean="0"/>
              <a:t>kožu.</a:t>
            </a: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3113" y="3845414"/>
            <a:ext cx="2499688" cy="2101779"/>
          </a:xfrm>
          <a:prstGeom prst="rect">
            <a:avLst/>
          </a:prstGeom>
        </p:spPr>
      </p:pic>
      <p:sp>
        <p:nvSpPr>
          <p:cNvPr id="6" name="Pravokutnik 5"/>
          <p:cNvSpPr/>
          <p:nvPr/>
        </p:nvSpPr>
        <p:spPr>
          <a:xfrm>
            <a:off x="1237553" y="4315977"/>
            <a:ext cx="669707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hr-HR" sz="2000" b="1" dirty="0"/>
              <a:t>Priprema</a:t>
            </a:r>
          </a:p>
          <a:p>
            <a:r>
              <a:rPr lang="hr-HR" sz="2000" dirty="0"/>
              <a:t>Pčelinji vosak, kakao i kokosov maslac otopiti na pari te im dodati čokoladu.</a:t>
            </a:r>
          </a:p>
          <a:p>
            <a:r>
              <a:rPr lang="hr-HR" sz="2000" dirty="0"/>
              <a:t>Kada smjesa postane gusta i tekuća, preliti u posudice ili stik za balzam</a:t>
            </a:r>
            <a:r>
              <a:rPr lang="hr-HR" sz="2000" dirty="0" smtClean="0"/>
              <a:t>.</a:t>
            </a:r>
            <a:endParaRPr lang="hr-HR" sz="2000" dirty="0"/>
          </a:p>
        </p:txBody>
      </p:sp>
    </p:spTree>
    <p:extLst>
      <p:ext uri="{BB962C8B-B14F-4D97-AF65-F5344CB8AC3E}">
        <p14:creationId xmlns:p14="http://schemas.microsoft.com/office/powerpoint/2010/main" val="310325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zervirano mjesto sadržaja 5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47613" t="36925" b="8772"/>
          <a:stretch/>
        </p:blipFill>
        <p:spPr>
          <a:xfrm>
            <a:off x="7347737" y="2455290"/>
            <a:ext cx="2169890" cy="2876736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3"/>
          <a:srcRect l="39863" t="20587" r="25046" b="61245"/>
          <a:stretch/>
        </p:blipFill>
        <p:spPr>
          <a:xfrm>
            <a:off x="2327105" y="3038168"/>
            <a:ext cx="2489890" cy="1718684"/>
          </a:xfrm>
          <a:prstGeom prst="rect">
            <a:avLst/>
          </a:prstGeom>
        </p:spPr>
      </p:pic>
      <p:sp>
        <p:nvSpPr>
          <p:cNvPr id="7" name="Pravokutnik 6"/>
          <p:cNvSpPr/>
          <p:nvPr/>
        </p:nvSpPr>
        <p:spPr>
          <a:xfrm>
            <a:off x="1533832" y="727588"/>
            <a:ext cx="83770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Bef>
                <a:spcPts val="1000"/>
              </a:spcBef>
            </a:pPr>
            <a:r>
              <a:rPr lang="hr-HR" sz="2000" dirty="0" smtClean="0">
                <a:solidFill>
                  <a:prstClr val="black"/>
                </a:solidFill>
              </a:rPr>
              <a:t>Ovi </a:t>
            </a:r>
            <a:r>
              <a:rPr lang="hr-HR" sz="2000" dirty="0" err="1" smtClean="0">
                <a:solidFill>
                  <a:prstClr val="black"/>
                </a:solidFill>
              </a:rPr>
              <a:t>hidratizirajući</a:t>
            </a:r>
            <a:r>
              <a:rPr lang="hr-HR" sz="2000" dirty="0" smtClean="0">
                <a:solidFill>
                  <a:prstClr val="black"/>
                </a:solidFill>
              </a:rPr>
              <a:t> balzami za usne i kožu, mekane teksture i finog mirisa, savršeni su za svakodnevnu uporabu. </a:t>
            </a:r>
            <a:endParaRPr lang="hr-HR" sz="2000" dirty="0">
              <a:solidFill>
                <a:prstClr val="black"/>
              </a:solidFill>
            </a:endParaRP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4"/>
          <a:srcRect l="47762" t="54592" r="422" b="4427"/>
          <a:stretch/>
        </p:blipFill>
        <p:spPr>
          <a:xfrm>
            <a:off x="4948034" y="3038168"/>
            <a:ext cx="2071182" cy="171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55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Žetva</Template>
  <TotalTime>1749</TotalTime>
  <Words>666</Words>
  <Application>Microsoft Office PowerPoint</Application>
  <PresentationFormat>Široki zaslon</PresentationFormat>
  <Paragraphs>96</Paragraphs>
  <Slides>13</Slides>
  <Notes>1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13</vt:i4>
      </vt:variant>
    </vt:vector>
  </HeadingPairs>
  <TitlesOfParts>
    <vt:vector size="17" baseType="lpstr">
      <vt:lpstr>Calibri</vt:lpstr>
      <vt:lpstr>Franklin Gothic Book</vt:lpstr>
      <vt:lpstr>Wingdings</vt:lpstr>
      <vt:lpstr>Crop</vt:lpstr>
      <vt:lpstr>PRIRODNA KOZMETIKA</vt:lpstr>
      <vt:lpstr>PowerPoint prezentacija</vt:lpstr>
      <vt:lpstr>Mirisna šumeća kupka</vt:lpstr>
      <vt:lpstr>PowerPoint prezentacija</vt:lpstr>
      <vt:lpstr>Regenerator s crvenim grejpom i kamilicom</vt:lpstr>
      <vt:lpstr>PowerPoint prezentacija</vt:lpstr>
      <vt:lpstr>Balzam za usne i kožu</vt:lpstr>
      <vt:lpstr>Čoko balzam za usne</vt:lpstr>
      <vt:lpstr>PowerPoint prezentacija</vt:lpstr>
      <vt:lpstr>Krema protiv bora</vt:lpstr>
      <vt:lpstr>PowerPoint prezentacija</vt:lpstr>
      <vt:lpstr>Cilj projekta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PRIRODNA KOZMETIKA</dc:title>
  <dc:creator>Anđelka Budimir</dc:creator>
  <cp:lastModifiedBy>HP Pavilion</cp:lastModifiedBy>
  <cp:revision>71</cp:revision>
  <dcterms:created xsi:type="dcterms:W3CDTF">2023-04-14T08:01:26Z</dcterms:created>
  <dcterms:modified xsi:type="dcterms:W3CDTF">2023-04-20T10:05:43Z</dcterms:modified>
</cp:coreProperties>
</file>