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0" r:id="rId1"/>
  </p:sldMasterIdLst>
  <p:sldIdLst>
    <p:sldId id="256" r:id="rId2"/>
    <p:sldId id="274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5" r:id="rId12"/>
    <p:sldId id="268" r:id="rId13"/>
    <p:sldId id="272" r:id="rId14"/>
    <p:sldId id="266" r:id="rId15"/>
    <p:sldId id="267" r:id="rId16"/>
    <p:sldId id="269" r:id="rId17"/>
    <p:sldId id="270" r:id="rId18"/>
    <p:sldId id="271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8" d="100"/>
          <a:sy n="68" d="100"/>
        </p:scale>
        <p:origin x="5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687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577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641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135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785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11/23/2020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196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11/23/2020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6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11/23/2020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364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584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11/23/2020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425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50000"/>
              <a:lumOff val="5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11/23/2020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399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11/23/2020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3730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20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8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6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4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4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4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4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4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4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3946" y="1644437"/>
            <a:ext cx="7315200" cy="3255264"/>
          </a:xfrm>
        </p:spPr>
        <p:txBody>
          <a:bodyPr>
            <a:normAutofit/>
          </a:bodyPr>
          <a:lstStyle/>
          <a:p>
            <a:r>
              <a:rPr lang="hr-HR" dirty="0"/>
              <a:t>Lovro </a:t>
            </a:r>
            <a:r>
              <a:rPr lang="hr-HR" dirty="0" smtClean="0"/>
              <a:t>Artuković</a:t>
            </a:r>
            <a:r>
              <a:rPr lang="hr-HR" dirty="0"/>
              <a:t/>
            </a:r>
            <a:br>
              <a:rPr lang="hr-HR" dirty="0"/>
            </a:br>
            <a:r>
              <a:rPr lang="hr-HR" sz="2700" dirty="0"/>
              <a:t>„Rasprava u atelijeru</a:t>
            </a:r>
            <a:r>
              <a:rPr lang="hr-HR" sz="2700" dirty="0" smtClean="0"/>
              <a:t>”</a:t>
            </a:r>
            <a:br>
              <a:rPr lang="hr-HR" sz="2700" dirty="0" smtClean="0"/>
            </a:br>
            <a:r>
              <a:rPr lang="hr-HR" sz="2700" dirty="0"/>
              <a:t/>
            </a:r>
            <a:br>
              <a:rPr lang="hr-HR" sz="2700" dirty="0"/>
            </a:br>
            <a:r>
              <a:rPr lang="hr-HR" sz="2700" dirty="0"/>
              <a:t/>
            </a:r>
            <a:br>
              <a:rPr lang="hr-HR" sz="2700" dirty="0"/>
            </a:br>
            <a:r>
              <a:rPr lang="hr-HR" dirty="0"/>
              <a:t>Anka Bestall</a:t>
            </a:r>
            <a:br>
              <a:rPr lang="hr-HR" dirty="0"/>
            </a:br>
            <a:r>
              <a:rPr lang="hr-HR" sz="2700" dirty="0"/>
              <a:t>„U atelijeru” </a:t>
            </a:r>
          </a:p>
        </p:txBody>
      </p:sp>
    </p:spTree>
    <p:extLst>
      <p:ext uri="{BB962C8B-B14F-4D97-AF65-F5344CB8AC3E}">
        <p14:creationId xmlns:p14="http://schemas.microsoft.com/office/powerpoint/2010/main" val="280701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400" dirty="0">
                <a:solidFill>
                  <a:schemeClr val="bg2"/>
                </a:solidFill>
              </a:rPr>
              <a:t>Kompozicija i raspored motiva</a:t>
            </a:r>
            <a:r>
              <a:rPr lang="hr-HR" sz="2400" dirty="0"/>
              <a:t/>
            </a:r>
            <a:br>
              <a:rPr lang="hr-HR" sz="2400" dirty="0"/>
            </a:br>
            <a:r>
              <a:rPr lang="hr-HR" sz="1800" dirty="0"/>
              <a:t/>
            </a:r>
            <a:br>
              <a:rPr lang="hr-HR" sz="1800" dirty="0"/>
            </a:br>
            <a:r>
              <a:rPr lang="hr-HR" sz="1800" dirty="0" smtClean="0"/>
              <a:t>- </a:t>
            </a:r>
            <a:r>
              <a:rPr lang="hr-HR" sz="1800" u="sng" dirty="0" smtClean="0"/>
              <a:t>Dijagonalna </a:t>
            </a:r>
            <a:r>
              <a:rPr lang="hr-HR" sz="1800" u="sng" dirty="0"/>
              <a:t>kompozicija</a:t>
            </a:r>
            <a:r>
              <a:rPr lang="hr-HR" sz="1800" dirty="0"/>
              <a:t/>
            </a:r>
            <a:br>
              <a:rPr lang="hr-HR" sz="1800" dirty="0"/>
            </a:br>
            <a:r>
              <a:rPr lang="hr-HR" sz="1800" dirty="0" smtClean="0"/>
              <a:t>-Fokus </a:t>
            </a:r>
            <a:r>
              <a:rPr lang="hr-HR" sz="1800" dirty="0"/>
              <a:t>je na ženi u desnom dijelu slike </a:t>
            </a:r>
            <a:br>
              <a:rPr lang="hr-HR" sz="1800" dirty="0"/>
            </a:br>
            <a:r>
              <a:rPr lang="hr-HR" sz="1800" dirty="0" smtClean="0"/>
              <a:t>- </a:t>
            </a:r>
            <a:r>
              <a:rPr lang="hr-HR" sz="1800" u="sng" dirty="0" smtClean="0"/>
              <a:t>Atmosfera </a:t>
            </a:r>
            <a:r>
              <a:rPr lang="hr-HR" sz="1800" u="sng" dirty="0"/>
              <a:t>j</a:t>
            </a:r>
            <a:r>
              <a:rPr lang="hr-HR" sz="1800" dirty="0"/>
              <a:t>e prigušena</a:t>
            </a:r>
            <a:br>
              <a:rPr lang="hr-HR" sz="1800" dirty="0"/>
            </a:br>
            <a:r>
              <a:rPr lang="hr-HR" sz="1800" u="sng" dirty="0" smtClean="0"/>
              <a:t>- Intimizam </a:t>
            </a:r>
            <a:r>
              <a:rPr lang="hr-HR" sz="1800" dirty="0"/>
              <a:t>koji se proteže na hrvatskoj sceni </a:t>
            </a:r>
            <a:r>
              <a:rPr lang="hr-HR" sz="1800" dirty="0" smtClean="0"/>
              <a:t>krajem 19</a:t>
            </a:r>
            <a:r>
              <a:rPr lang="hr-HR" sz="1800" dirty="0"/>
              <a:t>. st. uočljiv je kroz suvremene predmete (lampa, naslonjač)</a:t>
            </a:r>
            <a:br>
              <a:rPr lang="hr-HR" sz="1800" dirty="0"/>
            </a:br>
            <a:r>
              <a:rPr lang="hr-HR" sz="1800" dirty="0" smtClean="0"/>
              <a:t>- Naziru </a:t>
            </a:r>
            <a:r>
              <a:rPr lang="hr-HR" sz="1800" dirty="0"/>
              <a:t>se elementi svakodnevnog života</a:t>
            </a:r>
            <a:r>
              <a:rPr lang="hr-HR" sz="1600" dirty="0"/>
              <a:t/>
            </a:r>
            <a:br>
              <a:rPr lang="hr-HR" sz="1600" dirty="0"/>
            </a:br>
            <a:endParaRPr lang="hr-HR" sz="1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1886" y="866934"/>
            <a:ext cx="4291956" cy="5114987"/>
          </a:xfrm>
          <a:prstGeom prst="rect">
            <a:avLst/>
          </a:prstGeom>
        </p:spPr>
      </p:pic>
      <p:sp>
        <p:nvSpPr>
          <p:cNvPr id="3" name="Elipsa 2"/>
          <p:cNvSpPr/>
          <p:nvPr/>
        </p:nvSpPr>
        <p:spPr>
          <a:xfrm>
            <a:off x="5753686" y="1871003"/>
            <a:ext cx="731520" cy="787791"/>
          </a:xfrm>
          <a:prstGeom prst="ellips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Elipsa 4"/>
          <p:cNvSpPr/>
          <p:nvPr/>
        </p:nvSpPr>
        <p:spPr>
          <a:xfrm>
            <a:off x="5008098" y="2785403"/>
            <a:ext cx="2222696" cy="2504049"/>
          </a:xfrm>
          <a:prstGeom prst="ellips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5887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1800" dirty="0" smtClean="0"/>
              <a:t>- Radi se o jednom modelu , Artukovićevoj prijateljici  </a:t>
            </a:r>
            <a:r>
              <a:rPr lang="hr-HR" sz="1800" u="sng" dirty="0" smtClean="0"/>
              <a:t>Jeannine Simon</a:t>
            </a:r>
            <a:br>
              <a:rPr lang="hr-HR" sz="1800" u="sng" dirty="0" smtClean="0"/>
            </a:br>
            <a:r>
              <a:rPr lang="hr-HR" sz="1800" u="sng" dirty="0" smtClean="0"/>
              <a:t> </a:t>
            </a:r>
            <a:r>
              <a:rPr lang="hr-HR" sz="1800" dirty="0" smtClean="0"/>
              <a:t/>
            </a:r>
            <a:br>
              <a:rPr lang="hr-HR" sz="1800" dirty="0" smtClean="0"/>
            </a:br>
            <a:r>
              <a:rPr lang="hr-HR" sz="1800" dirty="0" smtClean="0"/>
              <a:t>- Ona kao kostimograf i scenograf ima velik fundus odjeće različitih stilova koje su koristili kako bi dobili razlike u karakteru likova ( tj.  jednog lika koji glumi više likova, kazališe)</a:t>
            </a:r>
            <a:endParaRPr lang="hr-HR" sz="1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16431" y="863695"/>
            <a:ext cx="5419814" cy="512108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939481" y="1301578"/>
            <a:ext cx="1458097" cy="1589903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Oval 6"/>
          <p:cNvSpPr/>
          <p:nvPr/>
        </p:nvSpPr>
        <p:spPr>
          <a:xfrm>
            <a:off x="6952735" y="1639329"/>
            <a:ext cx="733168" cy="733168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8735" y="1543777"/>
            <a:ext cx="1021115" cy="11055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2579" y="1757961"/>
            <a:ext cx="458049" cy="4959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2903" y="2185511"/>
            <a:ext cx="412395" cy="4464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3090" y="1830986"/>
            <a:ext cx="490545" cy="531086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5618205" y="444843"/>
            <a:ext cx="535460" cy="7825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9514703" y="560173"/>
            <a:ext cx="363659" cy="7414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7397578" y="560173"/>
            <a:ext cx="0" cy="8979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8291603" y="560173"/>
            <a:ext cx="358127" cy="11977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10123635" y="1543777"/>
            <a:ext cx="1145727" cy="2872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09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8" y="1535730"/>
            <a:ext cx="2947482" cy="4601183"/>
          </a:xfrm>
        </p:spPr>
        <p:txBody>
          <a:bodyPr>
            <a:normAutofit/>
          </a:bodyPr>
          <a:lstStyle/>
          <a:p>
            <a:r>
              <a:rPr lang="hr-HR" sz="1800" dirty="0" smtClean="0"/>
              <a:t>- Umjetnik </a:t>
            </a:r>
            <a:r>
              <a:rPr lang="hr-HR" sz="1800" dirty="0"/>
              <a:t>se </a:t>
            </a:r>
            <a:r>
              <a:rPr lang="hr-HR" sz="1800" dirty="0" smtClean="0"/>
              <a:t>bavi propitivanjem karaktera </a:t>
            </a:r>
            <a:r>
              <a:rPr lang="hr-HR" sz="1800" dirty="0"/>
              <a:t>i osobnosti kroz </a:t>
            </a:r>
            <a:r>
              <a:rPr lang="hr-HR" sz="1800" u="sng" dirty="0"/>
              <a:t>jedan lik</a:t>
            </a:r>
            <a:r>
              <a:rPr lang="hr-HR" sz="1800" dirty="0"/>
              <a:t/>
            </a:r>
            <a:br>
              <a:rPr lang="hr-HR" sz="1800" dirty="0"/>
            </a:br>
            <a:r>
              <a:rPr lang="hr-HR" sz="1800" dirty="0" smtClean="0"/>
              <a:t>- </a:t>
            </a:r>
            <a:r>
              <a:rPr lang="hr-HR" sz="1800" u="sng" dirty="0" smtClean="0"/>
              <a:t>Utjecaj </a:t>
            </a:r>
            <a:r>
              <a:rPr lang="hr-HR" sz="1800" u="sng" dirty="0"/>
              <a:t>ekspresionizma </a:t>
            </a:r>
            <a:r>
              <a:rPr lang="hr-HR" sz="1800" dirty="0"/>
              <a:t>vidljiv je i </a:t>
            </a:r>
            <a:r>
              <a:rPr lang="hr-HR" sz="1800" dirty="0" smtClean="0"/>
              <a:t>kod psiholoških promjena </a:t>
            </a:r>
            <a:r>
              <a:rPr lang="hr-HR" sz="1800" dirty="0"/>
              <a:t>portreta na slici (sjeta, zamišljenost, duboko </a:t>
            </a:r>
            <a:r>
              <a:rPr lang="hr-HR" sz="1800" dirty="0" smtClean="0"/>
              <a:t>razmišljanje... )</a:t>
            </a:r>
            <a:r>
              <a:rPr lang="hr-HR" sz="1800" dirty="0"/>
              <a:t/>
            </a:r>
            <a:br>
              <a:rPr lang="hr-HR" sz="1800" dirty="0"/>
            </a:br>
            <a:r>
              <a:rPr lang="hr-HR" sz="1800" dirty="0" smtClean="0"/>
              <a:t>- </a:t>
            </a:r>
            <a:r>
              <a:rPr lang="hr-HR" sz="1800" u="sng" dirty="0" smtClean="0"/>
              <a:t>Postmodernizam je</a:t>
            </a:r>
            <a:r>
              <a:rPr lang="hr-HR" sz="1800" dirty="0" smtClean="0"/>
              <a:t> </a:t>
            </a:r>
            <a:r>
              <a:rPr lang="hr-HR" sz="1800" dirty="0"/>
              <a:t>naglašen u stilu i načinu slikanja poštujući </a:t>
            </a:r>
            <a:r>
              <a:rPr lang="hr-HR" sz="1800" dirty="0" smtClean="0"/>
              <a:t>„ realan </a:t>
            </a:r>
            <a:r>
              <a:rPr lang="hr-HR" sz="1800" dirty="0"/>
              <a:t>prikaz </a:t>
            </a:r>
            <a:r>
              <a:rPr lang="hr-HR" sz="1800" dirty="0" smtClean="0"/>
              <a:t>figura </a:t>
            </a:r>
            <a:r>
              <a:rPr lang="hr-HR" sz="1800" dirty="0"/>
              <a:t>i prostora”</a:t>
            </a:r>
            <a:br>
              <a:rPr lang="hr-HR" sz="1800" dirty="0"/>
            </a:br>
            <a:r>
              <a:rPr lang="hr-HR" sz="1800" dirty="0" smtClean="0"/>
              <a:t>- Vidljiv </a:t>
            </a:r>
            <a:r>
              <a:rPr lang="hr-HR" sz="1800" dirty="0"/>
              <a:t>utjecaj bujice </a:t>
            </a:r>
            <a:r>
              <a:rPr lang="hr-HR" sz="1800" u="sng" dirty="0"/>
              <a:t>avangardnih pravaca prve polovice 20.st</a:t>
            </a:r>
            <a:r>
              <a:rPr lang="hr-HR" u="sng" dirty="0"/>
              <a:t/>
            </a:r>
            <a:br>
              <a:rPr lang="hr-HR" u="sng" dirty="0"/>
            </a:br>
            <a:r>
              <a:rPr lang="hr-HR" dirty="0"/>
              <a:t/>
            </a:r>
            <a:br>
              <a:rPr lang="hr-HR" dirty="0"/>
            </a:br>
            <a:endParaRPr lang="hr-H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5081" y="2238866"/>
            <a:ext cx="4959090" cy="230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05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sz="2700" dirty="0" smtClean="0">
                <a:solidFill>
                  <a:schemeClr val="bg2"/>
                </a:solidFill>
              </a:rPr>
              <a:t>P</a:t>
            </a:r>
            <a:r>
              <a:rPr lang="pt-BR" sz="2700" dirty="0" smtClean="0">
                <a:solidFill>
                  <a:schemeClr val="bg2"/>
                </a:solidFill>
              </a:rPr>
              <a:t>ostmodernizam </a:t>
            </a:r>
            <a:r>
              <a:rPr lang="pt-BR" sz="2700" dirty="0">
                <a:solidFill>
                  <a:schemeClr val="bg2"/>
                </a:solidFill>
              </a:rPr>
              <a:t>i </a:t>
            </a:r>
            <a:r>
              <a:rPr lang="pt-BR" sz="2700" dirty="0" smtClean="0">
                <a:solidFill>
                  <a:schemeClr val="bg2"/>
                </a:solidFill>
              </a:rPr>
              <a:t>modernizam</a:t>
            </a:r>
            <a:r>
              <a:rPr lang="hr-HR" sz="2700" dirty="0" smtClean="0"/>
              <a:t/>
            </a:r>
            <a:br>
              <a:rPr lang="hr-HR" sz="2700" dirty="0" smtClean="0"/>
            </a:br>
            <a:r>
              <a:rPr lang="hr-HR" sz="1600" dirty="0"/>
              <a:t/>
            </a:r>
            <a:br>
              <a:rPr lang="hr-HR" sz="1600" dirty="0"/>
            </a:br>
            <a:r>
              <a:rPr lang="hr-HR" sz="1700" dirty="0" smtClean="0"/>
              <a:t>- Modernizam </a:t>
            </a:r>
            <a:r>
              <a:rPr lang="hr-HR" sz="1700" dirty="0"/>
              <a:t>je trend u umjetnosti koji karakterizira odstupanje od prethodnog povijesnog iskustva umjetničkog </a:t>
            </a:r>
            <a:r>
              <a:rPr lang="hr-HR" sz="1700" dirty="0" smtClean="0"/>
              <a:t>stvaralaštva</a:t>
            </a:r>
            <a:br>
              <a:rPr lang="hr-HR" sz="1700" dirty="0" smtClean="0"/>
            </a:br>
            <a:r>
              <a:rPr lang="hr-HR" sz="1700" dirty="0" smtClean="0"/>
              <a:t>- Postmodernizam nije samo trend u umjetnosti, on se suprotstavlja realizmu, poriče norme i koristi gotove </a:t>
            </a:r>
            <a:r>
              <a:rPr lang="hr-HR" sz="1700" dirty="0"/>
              <a:t>oblike </a:t>
            </a:r>
            <a:br>
              <a:rPr lang="hr-HR" sz="1700" dirty="0"/>
            </a:br>
            <a:r>
              <a:rPr lang="hr-HR" sz="1700" dirty="0"/>
              <a:t>-  </a:t>
            </a:r>
            <a:r>
              <a:rPr lang="hr-HR" sz="1700" dirty="0" smtClean="0"/>
              <a:t>Postmodernizam je </a:t>
            </a:r>
            <a:r>
              <a:rPr lang="hr-HR" sz="1700" dirty="0"/>
              <a:t>nastao na temelju modernizma, koji je nekad odbijao </a:t>
            </a:r>
            <a:r>
              <a:rPr lang="hr-HR" sz="1700" dirty="0" smtClean="0"/>
              <a:t>klasike </a:t>
            </a:r>
            <a:r>
              <a:rPr lang="hr-HR" sz="1700" dirty="0"/>
              <a:t>, sve </a:t>
            </a:r>
            <a:r>
              <a:rPr lang="hr-HR" sz="1700" dirty="0" smtClean="0"/>
              <a:t>akademsko , </a:t>
            </a:r>
            <a:r>
              <a:rPr lang="hr-HR" sz="1700" dirty="0"/>
              <a:t>ali se </a:t>
            </a:r>
            <a:r>
              <a:rPr lang="hr-HR" sz="1700" dirty="0" smtClean="0"/>
              <a:t>na kraju </a:t>
            </a:r>
            <a:r>
              <a:rPr lang="hr-HR" sz="1700" dirty="0"/>
              <a:t>i sam preselio u kategoriju klasične umjetnosti</a:t>
            </a:r>
            <a:br>
              <a:rPr lang="hr-HR" sz="1700" dirty="0"/>
            </a:br>
            <a:r>
              <a:rPr lang="hr-HR" sz="1700" dirty="0" smtClean="0"/>
              <a:t>- Temeljio se na ideji kako nema mnogo razlike između kopije i izvornog djela</a:t>
            </a:r>
            <a:br>
              <a:rPr lang="hr-HR" sz="1700" dirty="0" smtClean="0"/>
            </a:br>
            <a:r>
              <a:rPr lang="hr-HR" sz="1700" dirty="0" smtClean="0"/>
              <a:t>- Umjetnici su  stvarajući slike promišljali, te  transformirali ono što je već bilo stvoreno</a:t>
            </a:r>
            <a:br>
              <a:rPr lang="hr-HR" sz="1700" dirty="0" smtClean="0"/>
            </a:br>
            <a:endParaRPr lang="hr-HR" sz="17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4649" y="3259391"/>
            <a:ext cx="3449819" cy="27253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9270" y="864107"/>
            <a:ext cx="4033160" cy="2268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26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9" y="1156788"/>
            <a:ext cx="2947482" cy="4601183"/>
          </a:xfrm>
        </p:spPr>
        <p:txBody>
          <a:bodyPr>
            <a:normAutofit fontScale="90000"/>
          </a:bodyPr>
          <a:lstStyle/>
          <a:p>
            <a:r>
              <a:rPr lang="hr-HR" sz="1800" dirty="0" smtClean="0"/>
              <a:t>- Kroz </a:t>
            </a:r>
            <a:r>
              <a:rPr lang="hr-HR" sz="1800" dirty="0"/>
              <a:t>ovo djelo vidljiv je utjecaj njemačkih ekspresionističkih slikara kao što su </a:t>
            </a:r>
            <a:r>
              <a:rPr lang="hr-HR" sz="1800" u="sng" dirty="0"/>
              <a:t>Ernst Ludwig Kirchner, Emil Nolde i Erich Heckel koji su bili </a:t>
            </a:r>
            <a:r>
              <a:rPr lang="hr-HR" sz="1800" u="sng" dirty="0" smtClean="0"/>
              <a:t>članovi grupe </a:t>
            </a:r>
            <a:r>
              <a:rPr lang="hr-HR" sz="1800" u="sng" dirty="0"/>
              <a:t>Die Brücke (Most) </a:t>
            </a:r>
            <a:r>
              <a:rPr lang="hr-HR" sz="1800" dirty="0"/>
              <a:t>osnovane u </a:t>
            </a:r>
            <a:r>
              <a:rPr lang="hr-HR" sz="1800" dirty="0" smtClean="0"/>
              <a:t>Dresdenu 1905. g</a:t>
            </a:r>
            <a:r>
              <a:rPr lang="hr-HR" sz="1800" dirty="0"/>
              <a:t/>
            </a:r>
            <a:br>
              <a:rPr lang="hr-HR" sz="1800" dirty="0"/>
            </a:br>
            <a:r>
              <a:rPr lang="hr-HR" sz="1800" dirty="0" smtClean="0"/>
              <a:t>- Na </a:t>
            </a:r>
            <a:r>
              <a:rPr lang="hr-HR" sz="1800" dirty="0"/>
              <a:t>desnom djelu slajda uspoređena je Lovrova slika </a:t>
            </a:r>
            <a:r>
              <a:rPr lang="hr-HR" sz="1800" dirty="0" smtClean="0"/>
              <a:t/>
            </a:r>
            <a:br>
              <a:rPr lang="hr-HR" sz="1800" dirty="0" smtClean="0"/>
            </a:br>
            <a:r>
              <a:rPr lang="hr-HR" sz="1800" u="sng" dirty="0" smtClean="0"/>
              <a:t>„ Rasprava </a:t>
            </a:r>
            <a:r>
              <a:rPr lang="hr-HR" sz="1800" u="sng" dirty="0"/>
              <a:t>u </a:t>
            </a:r>
            <a:r>
              <a:rPr lang="hr-HR" sz="1800" u="sng" dirty="0" smtClean="0"/>
              <a:t>atelijeru ” </a:t>
            </a:r>
            <a:r>
              <a:rPr lang="hr-HR" sz="1800" dirty="0"/>
              <a:t>sa </a:t>
            </a:r>
            <a:r>
              <a:rPr lang="hr-HR" sz="1800" dirty="0" smtClean="0"/>
              <a:t>slikom</a:t>
            </a:r>
            <a:br>
              <a:rPr lang="hr-HR" sz="1800" dirty="0" smtClean="0"/>
            </a:br>
            <a:r>
              <a:rPr lang="hr-HR" sz="1800" dirty="0" smtClean="0"/>
              <a:t> </a:t>
            </a:r>
            <a:r>
              <a:rPr lang="hr-HR" sz="1800" u="sng" dirty="0" smtClean="0"/>
              <a:t>„ Autoportret </a:t>
            </a:r>
            <a:r>
              <a:rPr lang="hr-HR" sz="1800" u="sng" dirty="0"/>
              <a:t>s </a:t>
            </a:r>
            <a:r>
              <a:rPr lang="hr-HR" sz="1800" u="sng" dirty="0" smtClean="0"/>
              <a:t>modelom ” </a:t>
            </a:r>
            <a:r>
              <a:rPr lang="hr-HR" sz="1800" dirty="0" smtClean="0"/>
              <a:t>Ernsta </a:t>
            </a:r>
            <a:r>
              <a:rPr lang="hr-HR" sz="1800" dirty="0"/>
              <a:t>L. </a:t>
            </a:r>
            <a:r>
              <a:rPr lang="hr-HR" sz="1800" dirty="0" err="1"/>
              <a:t>Kirchnera</a:t>
            </a:r>
            <a:r>
              <a:rPr lang="hr-HR" sz="1800" dirty="0"/>
              <a:t> </a:t>
            </a:r>
            <a:r>
              <a:rPr lang="hr-HR" sz="1800" dirty="0"/>
              <a:t> </a:t>
            </a:r>
            <a:r>
              <a:rPr lang="hr-HR" sz="1800" dirty="0" smtClean="0"/>
              <a:t>1907.</a:t>
            </a:r>
            <a:r>
              <a:rPr lang="hr-HR" sz="1800" dirty="0"/>
              <a:t/>
            </a:r>
            <a:br>
              <a:rPr lang="hr-HR" sz="1800" dirty="0"/>
            </a:br>
            <a:r>
              <a:rPr lang="hr-HR" sz="1800" dirty="0" smtClean="0"/>
              <a:t>- Za </a:t>
            </a:r>
            <a:r>
              <a:rPr lang="hr-HR" sz="1800" dirty="0"/>
              <a:t>razliku od </a:t>
            </a:r>
            <a:r>
              <a:rPr lang="hr-HR" sz="1800" dirty="0" smtClean="0"/>
              <a:t>Kirchnera, </a:t>
            </a:r>
            <a:r>
              <a:rPr lang="hr-HR" sz="1800" dirty="0"/>
              <a:t>Lovro kod svojih </a:t>
            </a:r>
            <a:r>
              <a:rPr lang="hr-HR" sz="1800" dirty="0" smtClean="0"/>
              <a:t>likova </a:t>
            </a:r>
            <a:r>
              <a:rPr lang="hr-HR" sz="1800" u="sng" dirty="0" smtClean="0"/>
              <a:t>ističe individualizaciju </a:t>
            </a:r>
            <a:r>
              <a:rPr lang="hr-HR" sz="1800" u="sng" dirty="0"/>
              <a:t>i osobnost</a:t>
            </a:r>
            <a:r>
              <a:rPr lang="hr-HR" sz="1800" dirty="0"/>
              <a:t/>
            </a:r>
            <a:br>
              <a:rPr lang="hr-HR" sz="1800" dirty="0"/>
            </a:br>
            <a:r>
              <a:rPr lang="hr-HR" sz="1800" dirty="0" smtClean="0"/>
              <a:t>- Kirchner </a:t>
            </a:r>
            <a:r>
              <a:rPr lang="hr-HR" sz="1800" dirty="0"/>
              <a:t>uključuje ​​</a:t>
            </a:r>
            <a:r>
              <a:rPr lang="hr-HR" sz="1800" u="sng" dirty="0"/>
              <a:t>afričke utjecaje </a:t>
            </a:r>
            <a:r>
              <a:rPr lang="hr-HR" sz="1800" dirty="0"/>
              <a:t>u svoje djelo (negrizam)</a:t>
            </a:r>
            <a:br>
              <a:rPr lang="hr-HR" sz="1800" dirty="0"/>
            </a:br>
            <a:r>
              <a:rPr lang="hr-HR" sz="1800" dirty="0" smtClean="0"/>
              <a:t>- Kod </a:t>
            </a:r>
            <a:r>
              <a:rPr lang="hr-HR" sz="1800" dirty="0"/>
              <a:t>načina na koji je naslikano lice vidimo poveznice s </a:t>
            </a:r>
            <a:r>
              <a:rPr lang="hr-HR" sz="1800" u="sng" dirty="0"/>
              <a:t>afričkim maskama</a:t>
            </a:r>
            <a:r>
              <a:rPr lang="hr-HR" u="sng" dirty="0"/>
              <a:t/>
            </a:r>
            <a:br>
              <a:rPr lang="hr-HR" u="sng" dirty="0"/>
            </a:br>
            <a:endParaRPr lang="hr-HR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44939"/>
          <a:stretch/>
        </p:blipFill>
        <p:spPr>
          <a:xfrm>
            <a:off x="4384113" y="766120"/>
            <a:ext cx="2560932" cy="39129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5097" y="3245709"/>
            <a:ext cx="3004825" cy="283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5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395" y="1383565"/>
            <a:ext cx="2947482" cy="4601183"/>
          </a:xfrm>
        </p:spPr>
        <p:txBody>
          <a:bodyPr>
            <a:normAutofit/>
          </a:bodyPr>
          <a:lstStyle/>
          <a:p>
            <a:r>
              <a:rPr lang="hr-HR" sz="1600" dirty="0" smtClean="0"/>
              <a:t>„ Klasično </a:t>
            </a:r>
            <a:r>
              <a:rPr lang="hr-HR" sz="1600" dirty="0"/>
              <a:t>slikarstvo mi je zanimljivo kao slikaru radi tehničke strane, budući da je po mom mišljenju jedan stari zanat i ja njegujem tu zanatsku stranu, a avangardni pravci prošlog stoljeća su duhovna hrana. Jedan malo drugačiji način inspiracije, gdje prerađujući nešto što je radikalno avangardno ( bilo u svoje vrijeme) u nešto što je po svom formalnom izgledu klasično slikarstvo, dobivam nove mogućnosti u starom mediju</a:t>
            </a:r>
            <a:r>
              <a:rPr lang="hr-HR" sz="1600" dirty="0" smtClean="0"/>
              <a:t>. ”</a:t>
            </a:r>
            <a:br>
              <a:rPr lang="hr-HR" sz="1600" dirty="0" smtClean="0"/>
            </a:br>
            <a:r>
              <a:rPr lang="hr-HR" sz="1600" dirty="0"/>
              <a:t/>
            </a:r>
            <a:br>
              <a:rPr lang="hr-HR" sz="1600" dirty="0"/>
            </a:br>
            <a:r>
              <a:rPr lang="hr-HR" sz="1600" dirty="0" smtClean="0"/>
              <a:t>- Lovro Artuković</a:t>
            </a:r>
            <a:r>
              <a:rPr lang="hr-HR" sz="1800" dirty="0"/>
              <a:t/>
            </a:r>
            <a:br>
              <a:rPr lang="hr-HR" sz="1800" dirty="0"/>
            </a:br>
            <a:r>
              <a:rPr lang="hr-HR" sz="1800" dirty="0"/>
              <a:t/>
            </a:r>
            <a:br>
              <a:rPr lang="hr-HR" sz="1800" dirty="0"/>
            </a:br>
            <a:endParaRPr lang="hr-HR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6961" y="863664"/>
            <a:ext cx="5419814" cy="512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56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400" dirty="0">
                <a:solidFill>
                  <a:schemeClr val="bg2"/>
                </a:solidFill>
              </a:rPr>
              <a:t>Rukopis/ faktura</a:t>
            </a:r>
            <a:r>
              <a:rPr lang="hr-HR" sz="1800" dirty="0">
                <a:solidFill>
                  <a:schemeClr val="bg2"/>
                </a:solidFill>
              </a:rPr>
              <a:t/>
            </a:r>
            <a:br>
              <a:rPr lang="hr-HR" sz="1800" dirty="0">
                <a:solidFill>
                  <a:schemeClr val="bg2"/>
                </a:solidFill>
              </a:rPr>
            </a:br>
            <a:r>
              <a:rPr lang="hr-HR" sz="1800" dirty="0"/>
              <a:t/>
            </a:r>
            <a:br>
              <a:rPr lang="hr-HR" sz="1800" dirty="0"/>
            </a:br>
            <a:r>
              <a:rPr lang="hr-HR" sz="1600" dirty="0" smtClean="0"/>
              <a:t>- Slika </a:t>
            </a:r>
            <a:r>
              <a:rPr lang="hr-HR" sz="1600" dirty="0"/>
              <a:t>je većinskim djelom </a:t>
            </a:r>
            <a:r>
              <a:rPr lang="hr-HR" sz="1600" dirty="0" smtClean="0"/>
              <a:t>slikana </a:t>
            </a:r>
            <a:r>
              <a:rPr lang="hr-HR" sz="1600" dirty="0"/>
              <a:t>vrlo </a:t>
            </a:r>
            <a:r>
              <a:rPr lang="hr-HR" sz="1600" dirty="0" smtClean="0"/>
              <a:t>realistično </a:t>
            </a:r>
            <a:r>
              <a:rPr lang="hr-HR" sz="1600" dirty="0"/>
              <a:t>ali utjecajem ekspresionizma detalji se </a:t>
            </a:r>
            <a:r>
              <a:rPr lang="hr-HR" sz="1600" dirty="0" smtClean="0"/>
              <a:t>gube</a:t>
            </a:r>
            <a:br>
              <a:rPr lang="hr-HR" sz="1600" dirty="0" smtClean="0"/>
            </a:br>
            <a:r>
              <a:rPr lang="hr-HR" sz="1600" dirty="0"/>
              <a:t/>
            </a:r>
            <a:br>
              <a:rPr lang="hr-HR" sz="1600" dirty="0"/>
            </a:br>
            <a:r>
              <a:rPr lang="hr-HR" sz="1600" dirty="0" smtClean="0"/>
              <a:t>- </a:t>
            </a:r>
            <a:r>
              <a:rPr lang="hr-HR" sz="1600" u="sng" dirty="0" smtClean="0"/>
              <a:t>Detalji </a:t>
            </a:r>
            <a:r>
              <a:rPr lang="hr-HR" sz="1600" u="sng" dirty="0"/>
              <a:t>su prepoznatljivi ali pretvaraju se u apstrahizam</a:t>
            </a:r>
            <a:r>
              <a:rPr lang="hr-HR" sz="1600" dirty="0"/>
              <a:t/>
            </a:r>
            <a:br>
              <a:rPr lang="hr-HR" sz="1600" dirty="0"/>
            </a:br>
            <a:r>
              <a:rPr lang="hr-HR" sz="1600" dirty="0"/>
              <a:t/>
            </a:r>
            <a:br>
              <a:rPr lang="hr-HR" sz="1600" dirty="0"/>
            </a:br>
            <a:endParaRPr lang="hr-HR" sz="1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21850" y="1516024"/>
            <a:ext cx="4608975" cy="381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0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400" dirty="0">
                <a:solidFill>
                  <a:schemeClr val="bg2"/>
                </a:solidFill>
              </a:rPr>
              <a:t>Rukopis/ faktura</a:t>
            </a:r>
            <a:r>
              <a:rPr lang="hr-HR" sz="1800" dirty="0"/>
              <a:t/>
            </a:r>
            <a:br>
              <a:rPr lang="hr-HR" sz="1800" dirty="0"/>
            </a:br>
            <a:r>
              <a:rPr lang="hr-HR" sz="1800" dirty="0"/>
              <a:t/>
            </a:r>
            <a:br>
              <a:rPr lang="hr-HR" sz="1800" dirty="0"/>
            </a:br>
            <a:r>
              <a:rPr lang="hr-HR" sz="1600" dirty="0" smtClean="0"/>
              <a:t>- Brzi </a:t>
            </a:r>
            <a:r>
              <a:rPr lang="hr-HR" sz="1600" dirty="0"/>
              <a:t>potezi kista </a:t>
            </a:r>
            <a:r>
              <a:rPr lang="hr-HR" sz="1600" dirty="0" smtClean="0"/>
              <a:t>kod slike </a:t>
            </a:r>
            <a:r>
              <a:rPr lang="hr-HR" sz="1600" dirty="0"/>
              <a:t>aludiraju na prisutnost impresionizma kojeg poprima direktno od </a:t>
            </a:r>
            <a:r>
              <a:rPr lang="hr-HR" sz="1600" u="sng" dirty="0"/>
              <a:t>Vlahe Bukovca </a:t>
            </a:r>
            <a:r>
              <a:rPr lang="hr-HR" sz="1600" dirty="0"/>
              <a:t>kod kojeg </a:t>
            </a:r>
            <a:r>
              <a:rPr lang="hr-HR" sz="1600" dirty="0" smtClean="0"/>
              <a:t>je Bestall </a:t>
            </a:r>
            <a:r>
              <a:rPr lang="hr-HR" sz="1600" dirty="0"/>
              <a:t>učila slikati</a:t>
            </a:r>
            <a:r>
              <a:rPr lang="hr-HR" dirty="0"/>
              <a:t/>
            </a:r>
            <a:br>
              <a:rPr lang="hr-HR" dirty="0"/>
            </a:br>
            <a:r>
              <a:rPr lang="hr-HR" dirty="0"/>
              <a:t/>
            </a:r>
            <a:br>
              <a:rPr lang="hr-HR" dirty="0"/>
            </a:br>
            <a:endParaRPr lang="hr-HR" dirty="0"/>
          </a:p>
        </p:txBody>
      </p:sp>
      <p:pic>
        <p:nvPicPr>
          <p:cNvPr id="6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26988" y="768071"/>
            <a:ext cx="4127350" cy="28409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4666" y="3609053"/>
            <a:ext cx="2083999" cy="24869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226988" y="3642005"/>
            <a:ext cx="130228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400" dirty="0" smtClean="0"/>
              <a:t>Vlaho Bukovac </a:t>
            </a:r>
            <a:endParaRPr lang="hr-HR" sz="1400" dirty="0"/>
          </a:p>
        </p:txBody>
      </p:sp>
    </p:spTree>
    <p:extLst>
      <p:ext uri="{BB962C8B-B14F-4D97-AF65-F5344CB8AC3E}">
        <p14:creationId xmlns:p14="http://schemas.microsoft.com/office/powerpoint/2010/main" val="156626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1881357"/>
          </a:xfrm>
        </p:spPr>
        <p:txBody>
          <a:bodyPr/>
          <a:lstStyle/>
          <a:p>
            <a:r>
              <a:rPr lang="hr-HR" dirty="0" smtClean="0">
                <a:solidFill>
                  <a:schemeClr val="bg2"/>
                </a:solidFill>
              </a:rPr>
              <a:t>Zahvaljujemo na pozornosti</a:t>
            </a:r>
            <a:endParaRPr lang="hr-HR" dirty="0">
              <a:solidFill>
                <a:schemeClr val="bg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4" y="4399005"/>
            <a:ext cx="7285034" cy="1185641"/>
          </a:xfrm>
        </p:spPr>
        <p:txBody>
          <a:bodyPr>
            <a:normAutofit fontScale="62500" lnSpcReduction="20000"/>
          </a:bodyPr>
          <a:lstStyle/>
          <a:p>
            <a:r>
              <a:rPr lang="hr-HR" dirty="0" smtClean="0"/>
              <a:t>ŠPUD, Pula</a:t>
            </a:r>
          </a:p>
          <a:p>
            <a:endParaRPr lang="hr-HR" dirty="0" smtClean="0"/>
          </a:p>
          <a:p>
            <a:r>
              <a:rPr lang="hr-HR" dirty="0" smtClean="0"/>
              <a:t>Učenice: Nika Orel, Maja Maržić, Lina Cukrov</a:t>
            </a:r>
          </a:p>
          <a:p>
            <a:r>
              <a:rPr lang="hr-HR" dirty="0" smtClean="0"/>
              <a:t>Mentor: Nastasja  Cimperšek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3795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512" y="806586"/>
            <a:ext cx="4501138" cy="52613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8183" y="806586"/>
            <a:ext cx="5292659" cy="526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03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373" y="1123837"/>
            <a:ext cx="2945028" cy="4601183"/>
          </a:xfrm>
        </p:spPr>
        <p:txBody>
          <a:bodyPr/>
          <a:lstStyle/>
          <a:p>
            <a:r>
              <a:rPr lang="hr-HR" dirty="0"/>
              <a:t>Formalna analiza</a:t>
            </a:r>
            <a:br>
              <a:rPr lang="hr-HR" dirty="0"/>
            </a:br>
            <a:r>
              <a:rPr lang="hr-HR" dirty="0"/>
              <a:t/>
            </a:r>
            <a:br>
              <a:rPr lang="hr-HR" dirty="0"/>
            </a:br>
            <a:r>
              <a:rPr lang="hr-HR" dirty="0" smtClean="0"/>
              <a:t/>
            </a:r>
            <a:br>
              <a:rPr lang="hr-HR" dirty="0" smtClean="0"/>
            </a:br>
            <a:r>
              <a:rPr lang="hr-HR" sz="2400" dirty="0" smtClean="0"/>
              <a:t>Lovro </a:t>
            </a:r>
            <a:r>
              <a:rPr lang="hr-HR" sz="2400" dirty="0"/>
              <a:t>Artuković</a:t>
            </a:r>
            <a:br>
              <a:rPr lang="hr-HR" sz="2400" dirty="0"/>
            </a:br>
            <a:r>
              <a:rPr lang="hr-HR" sz="2400" dirty="0"/>
              <a:t> </a:t>
            </a:r>
            <a:r>
              <a:rPr lang="hr-HR" sz="2400" dirty="0" smtClean="0"/>
              <a:t/>
            </a:r>
            <a:br>
              <a:rPr lang="hr-HR" sz="2400" dirty="0" smtClean="0"/>
            </a:br>
            <a:r>
              <a:rPr lang="hr-HR" sz="2400" dirty="0" smtClean="0"/>
              <a:t>„</a:t>
            </a:r>
            <a:r>
              <a:rPr lang="hr-HR" sz="2400" dirty="0"/>
              <a:t>Rasprava u atelijeru”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8290" y="825773"/>
            <a:ext cx="5497155" cy="519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94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968" y="967318"/>
            <a:ext cx="2947482" cy="4601183"/>
          </a:xfrm>
        </p:spPr>
        <p:txBody>
          <a:bodyPr/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Formalna </a:t>
            </a:r>
            <a:r>
              <a:rPr lang="pl-PL" dirty="0"/>
              <a:t>analiza</a:t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sz="2400" dirty="0" smtClean="0"/>
              <a:t>Anka </a:t>
            </a:r>
            <a:r>
              <a:rPr lang="pl-PL" sz="2400" dirty="0"/>
              <a:t>Bestall</a:t>
            </a:r>
            <a:br>
              <a:rPr lang="pl-PL" sz="2400" dirty="0"/>
            </a:br>
            <a:r>
              <a:rPr lang="pl-PL" sz="2400" dirty="0"/>
              <a:t> </a:t>
            </a:r>
            <a:br>
              <a:rPr lang="pl-PL" sz="2400" dirty="0"/>
            </a:br>
            <a:r>
              <a:rPr lang="pl-PL" sz="2400" dirty="0"/>
              <a:t>„U atelijeru” </a:t>
            </a:r>
            <a:br>
              <a:rPr lang="pl-PL" sz="2400" dirty="0"/>
            </a:br>
            <a:r>
              <a:rPr lang="pl-PL" sz="2400" dirty="0"/>
              <a:t>1913.</a:t>
            </a:r>
            <a:endParaRPr lang="hr-HR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0945" y="864108"/>
            <a:ext cx="4291846" cy="511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81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805" y="1632837"/>
            <a:ext cx="3035644" cy="3583182"/>
          </a:xfrm>
        </p:spPr>
        <p:txBody>
          <a:bodyPr>
            <a:normAutofit/>
          </a:bodyPr>
          <a:lstStyle/>
          <a:p>
            <a:r>
              <a:rPr lang="hr-HR" sz="2400" dirty="0">
                <a:solidFill>
                  <a:schemeClr val="bg2"/>
                </a:solidFill>
              </a:rPr>
              <a:t>Paleta boja</a:t>
            </a:r>
            <a:r>
              <a:rPr lang="hr-HR" sz="2400" dirty="0"/>
              <a:t/>
            </a:r>
            <a:br>
              <a:rPr lang="hr-HR" sz="2400" dirty="0"/>
            </a:br>
            <a:r>
              <a:rPr lang="hr-HR" sz="2700" dirty="0"/>
              <a:t/>
            </a:r>
            <a:br>
              <a:rPr lang="hr-HR" sz="2700" dirty="0"/>
            </a:br>
            <a:r>
              <a:rPr lang="hr-HR" sz="1800" dirty="0" smtClean="0"/>
              <a:t>- Izražen </a:t>
            </a:r>
            <a:r>
              <a:rPr lang="hr-HR" sz="1800" dirty="0"/>
              <a:t>kolorizam sa naglaskom </a:t>
            </a:r>
            <a:r>
              <a:rPr lang="hr-HR" sz="1800" dirty="0" smtClean="0"/>
              <a:t> </a:t>
            </a:r>
            <a:r>
              <a:rPr lang="hr-HR" sz="1800" u="sng" dirty="0" smtClean="0"/>
              <a:t>hladno – topli kontrast</a:t>
            </a:r>
            <a:br>
              <a:rPr lang="hr-HR" sz="1800" u="sng" dirty="0" smtClean="0"/>
            </a:br>
            <a:r>
              <a:rPr lang="hr-HR" sz="1800" dirty="0"/>
              <a:t/>
            </a:r>
            <a:br>
              <a:rPr lang="hr-HR" sz="1800" dirty="0"/>
            </a:br>
            <a:r>
              <a:rPr lang="hr-HR" sz="1800" dirty="0" smtClean="0"/>
              <a:t>- Tople </a:t>
            </a:r>
            <a:r>
              <a:rPr lang="hr-HR" sz="1800" dirty="0"/>
              <a:t>su boje samo na detaljima, te su utišane hladnim sjenama</a:t>
            </a:r>
            <a:r>
              <a:rPr lang="hr-HR" dirty="0"/>
              <a:t/>
            </a:r>
            <a:br>
              <a:rPr lang="hr-HR" dirty="0"/>
            </a:br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18606" y="863600"/>
            <a:ext cx="5415463" cy="512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71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400" dirty="0">
                <a:solidFill>
                  <a:schemeClr val="bg2"/>
                </a:solidFill>
              </a:rPr>
              <a:t>Paleta boja</a:t>
            </a:r>
            <a:r>
              <a:rPr lang="hr-HR" dirty="0"/>
              <a:t/>
            </a:r>
            <a:br>
              <a:rPr lang="hr-HR" dirty="0"/>
            </a:br>
            <a:r>
              <a:rPr lang="hr-HR" sz="1800" dirty="0"/>
              <a:t/>
            </a:r>
            <a:br>
              <a:rPr lang="hr-HR" sz="1800" dirty="0"/>
            </a:br>
            <a:r>
              <a:rPr lang="hr-HR" sz="1800" dirty="0" smtClean="0"/>
              <a:t>- </a:t>
            </a:r>
            <a:r>
              <a:rPr lang="hr-HR" sz="1800" u="sng" dirty="0" smtClean="0"/>
              <a:t>Tonsko - kolorističko slikarstvo</a:t>
            </a:r>
            <a:r>
              <a:rPr lang="hr-HR" sz="1800" dirty="0"/>
              <a:t/>
            </a:r>
            <a:br>
              <a:rPr lang="hr-HR" sz="1800" dirty="0"/>
            </a:br>
            <a:r>
              <a:rPr lang="hr-HR" sz="1800" dirty="0" smtClean="0"/>
              <a:t>- Najava </a:t>
            </a:r>
            <a:r>
              <a:rPr lang="hr-HR" sz="1800" u="sng" dirty="0"/>
              <a:t>modernizma</a:t>
            </a:r>
            <a:r>
              <a:rPr lang="hr-HR" sz="1800" dirty="0"/>
              <a:t> u pozadini </a:t>
            </a:r>
            <a:r>
              <a:rPr lang="hr-HR" sz="1800" dirty="0" smtClean="0"/>
              <a:t>slike- </a:t>
            </a:r>
            <a:r>
              <a:rPr lang="hr-HR" sz="1800" u="sng" dirty="0" smtClean="0"/>
              <a:t>redukcija tonova</a:t>
            </a:r>
            <a:r>
              <a:rPr lang="hr-HR" sz="1800" dirty="0" smtClean="0"/>
              <a:t/>
            </a:r>
            <a:br>
              <a:rPr lang="hr-HR" sz="1800" dirty="0" smtClean="0"/>
            </a:br>
            <a:r>
              <a:rPr lang="hr-HR" sz="1800" dirty="0" smtClean="0"/>
              <a:t>- Naziru </a:t>
            </a:r>
            <a:r>
              <a:rPr lang="hr-HR" sz="1800" dirty="0"/>
              <a:t>se elementi modernizma pod utjecajem Munchenske škole početkom 20. stoljeća</a:t>
            </a:r>
            <a:br>
              <a:rPr lang="hr-HR" sz="1800" dirty="0"/>
            </a:br>
            <a:r>
              <a:rPr lang="hr-HR" sz="1800" dirty="0" smtClean="0"/>
              <a:t>- Kolorizam </a:t>
            </a:r>
            <a:r>
              <a:rPr lang="hr-HR" sz="1800" dirty="0"/>
              <a:t>je naznačen u desnom kutu koji </a:t>
            </a:r>
            <a:r>
              <a:rPr lang="hr-HR" sz="1800" dirty="0" smtClean="0"/>
              <a:t>aludira </a:t>
            </a:r>
            <a:r>
              <a:rPr lang="hr-HR" sz="1800" dirty="0"/>
              <a:t>na </a:t>
            </a:r>
            <a:r>
              <a:rPr lang="hr-HR" sz="1800" u="sng" dirty="0"/>
              <a:t>novi stil umjetnosti 20. stoljeća </a:t>
            </a:r>
            <a:r>
              <a:rPr lang="hr-HR" sz="1800" dirty="0"/>
              <a:t/>
            </a:r>
            <a:br>
              <a:rPr lang="hr-HR" sz="1800" dirty="0"/>
            </a:br>
            <a:r>
              <a:rPr lang="hr-HR" sz="1800" dirty="0" smtClean="0"/>
              <a:t>- Na </a:t>
            </a:r>
            <a:r>
              <a:rPr lang="hr-HR" sz="1800" dirty="0"/>
              <a:t>slici je i </a:t>
            </a:r>
            <a:r>
              <a:rPr lang="hr-HR" sz="1800" dirty="0" smtClean="0"/>
              <a:t>dalje </a:t>
            </a:r>
            <a:r>
              <a:rPr lang="hr-HR" sz="1800" dirty="0"/>
              <a:t>prisutan </a:t>
            </a:r>
            <a:r>
              <a:rPr lang="hr-HR" sz="1800" u="sng" dirty="0"/>
              <a:t>impresionizam </a:t>
            </a:r>
            <a:r>
              <a:rPr lang="hr-HR" sz="1800" dirty="0"/>
              <a:t>s kraja 19.st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80360" y="866744"/>
            <a:ext cx="4291956" cy="511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69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400" dirty="0">
                <a:solidFill>
                  <a:schemeClr val="bg2"/>
                </a:solidFill>
              </a:rPr>
              <a:t>Utjecaj </a:t>
            </a:r>
            <a:r>
              <a:rPr lang="hr-HR" sz="2400" dirty="0" smtClean="0">
                <a:solidFill>
                  <a:schemeClr val="bg2"/>
                </a:solidFill>
              </a:rPr>
              <a:t>impresionizma </a:t>
            </a:r>
            <a:r>
              <a:rPr lang="hr-HR" sz="1800" dirty="0"/>
              <a:t/>
            </a:r>
            <a:br>
              <a:rPr lang="hr-HR" sz="1800" dirty="0"/>
            </a:br>
            <a:r>
              <a:rPr lang="hr-HR" sz="1800" dirty="0"/>
              <a:t/>
            </a:r>
            <a:br>
              <a:rPr lang="hr-HR" sz="1800" dirty="0"/>
            </a:br>
            <a:r>
              <a:rPr lang="hr-HR" sz="1800" dirty="0" smtClean="0"/>
              <a:t>- Prikaz </a:t>
            </a:r>
            <a:r>
              <a:rPr lang="hr-HR" sz="1800" u="sng" dirty="0" smtClean="0"/>
              <a:t>intimizma</a:t>
            </a:r>
            <a:r>
              <a:rPr lang="hr-HR" sz="1800" dirty="0" smtClean="0"/>
              <a:t/>
            </a:r>
            <a:br>
              <a:rPr lang="hr-HR" sz="1800" dirty="0" smtClean="0"/>
            </a:br>
            <a:r>
              <a:rPr lang="hr-HR" sz="1800" dirty="0"/>
              <a:t/>
            </a:r>
            <a:br>
              <a:rPr lang="hr-HR" sz="1800" dirty="0"/>
            </a:br>
            <a:r>
              <a:rPr lang="hr-HR" sz="1800" dirty="0" smtClean="0"/>
              <a:t>- U </a:t>
            </a:r>
            <a:r>
              <a:rPr lang="hr-HR" sz="1800" dirty="0"/>
              <a:t>kolorističkoj paleti boja naglašena je </a:t>
            </a:r>
            <a:r>
              <a:rPr lang="hr-HR" sz="1800" u="sng" dirty="0"/>
              <a:t>prisutnost bijele boje </a:t>
            </a:r>
            <a:r>
              <a:rPr lang="hr-HR" sz="1800" dirty="0"/>
              <a:t>koja se </a:t>
            </a:r>
            <a:r>
              <a:rPr lang="hr-HR" sz="1800" dirty="0" smtClean="0"/>
              <a:t>bavi propitkivanjem </a:t>
            </a:r>
            <a:r>
              <a:rPr lang="hr-HR" sz="1800" dirty="0"/>
              <a:t>svjetla i svjetlosnih efekata koji se reflektiraju na motive interijera</a:t>
            </a:r>
            <a:r>
              <a:rPr lang="hr-HR" dirty="0"/>
              <a:t/>
            </a:r>
            <a:br>
              <a:rPr lang="hr-HR" dirty="0"/>
            </a:br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80360" y="866744"/>
            <a:ext cx="4291956" cy="511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41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99" y="1046206"/>
            <a:ext cx="3297589" cy="5123935"/>
          </a:xfrm>
        </p:spPr>
        <p:txBody>
          <a:bodyPr>
            <a:normAutofit fontScale="90000"/>
          </a:bodyPr>
          <a:lstStyle/>
          <a:p>
            <a:r>
              <a:rPr lang="hr-HR" sz="2700" dirty="0">
                <a:solidFill>
                  <a:schemeClr val="bg2"/>
                </a:solidFill>
              </a:rPr>
              <a:t>Kompozicija i raspored motiva</a:t>
            </a:r>
            <a:r>
              <a:rPr lang="hr-HR" sz="1800" dirty="0"/>
              <a:t/>
            </a:r>
            <a:br>
              <a:rPr lang="hr-HR" sz="1800" dirty="0"/>
            </a:br>
            <a:r>
              <a:rPr lang="hr-HR" sz="1800" dirty="0"/>
              <a:t/>
            </a:r>
            <a:br>
              <a:rPr lang="hr-HR" sz="1800" dirty="0"/>
            </a:br>
            <a:r>
              <a:rPr lang="hr-HR" sz="1800" dirty="0" smtClean="0"/>
              <a:t>- Prevladava </a:t>
            </a:r>
            <a:r>
              <a:rPr lang="hr-HR" sz="1800" u="sng" dirty="0"/>
              <a:t>dijagonalna kompozicija </a:t>
            </a:r>
            <a:r>
              <a:rPr lang="hr-HR" sz="1800" dirty="0"/>
              <a:t>koja se proteže od donjeg lijevog kuta do gornjeg desnog kuta</a:t>
            </a:r>
            <a:br>
              <a:rPr lang="hr-HR" sz="1800" dirty="0"/>
            </a:br>
            <a:r>
              <a:rPr lang="hr-HR" sz="1800" dirty="0"/>
              <a:t> </a:t>
            </a:r>
            <a:r>
              <a:rPr lang="hr-HR" sz="1800" dirty="0" smtClean="0"/>
              <a:t>-Motivi </a:t>
            </a:r>
            <a:r>
              <a:rPr lang="hr-HR" sz="1800" dirty="0"/>
              <a:t>su raspoređeni po toj dijagonalnoj liniji</a:t>
            </a:r>
            <a:br>
              <a:rPr lang="hr-HR" sz="1800" dirty="0"/>
            </a:br>
            <a:r>
              <a:rPr lang="hr-HR" sz="1800" dirty="0" smtClean="0"/>
              <a:t>- </a:t>
            </a:r>
            <a:r>
              <a:rPr lang="hr-HR" sz="1800" u="sng" dirty="0" smtClean="0"/>
              <a:t>Suvremeni </a:t>
            </a:r>
            <a:r>
              <a:rPr lang="hr-HR" sz="1800" u="sng" dirty="0"/>
              <a:t>prostor </a:t>
            </a:r>
            <a:r>
              <a:rPr lang="hr-HR" sz="1800" dirty="0"/>
              <a:t>interijera i eksterijera </a:t>
            </a:r>
            <a:br>
              <a:rPr lang="hr-HR" sz="1800" dirty="0"/>
            </a:br>
            <a:r>
              <a:rPr lang="hr-HR" sz="1800" dirty="0" smtClean="0"/>
              <a:t>- Naznake </a:t>
            </a:r>
            <a:r>
              <a:rPr lang="hr-HR" sz="1800" u="sng" dirty="0"/>
              <a:t>nadrealnog u prikazu prostora </a:t>
            </a:r>
            <a:r>
              <a:rPr lang="hr-HR" sz="1800" dirty="0" smtClean="0"/>
              <a:t>(ne </a:t>
            </a:r>
            <a:r>
              <a:rPr lang="hr-HR" sz="1800" dirty="0"/>
              <a:t>prati zakone geometrijske perspektive, kao primjer možemo uzeti De </a:t>
            </a:r>
            <a:r>
              <a:rPr lang="hr-HR" sz="1800" dirty="0" smtClean="0"/>
              <a:t>Chirico-a)</a:t>
            </a:r>
            <a:r>
              <a:rPr lang="hr-HR" sz="1800" dirty="0"/>
              <a:t/>
            </a:r>
            <a:br>
              <a:rPr lang="hr-HR" sz="1800" dirty="0"/>
            </a:br>
            <a:r>
              <a:rPr lang="hr-HR" sz="1800" dirty="0" smtClean="0"/>
              <a:t>- Likovi </a:t>
            </a:r>
            <a:r>
              <a:rPr lang="hr-HR" sz="1800" dirty="0"/>
              <a:t>prividno djeluju povezano</a:t>
            </a:r>
            <a:br>
              <a:rPr lang="hr-HR" sz="1800" dirty="0"/>
            </a:br>
            <a:r>
              <a:rPr lang="hr-HR" sz="1800" dirty="0" smtClean="0"/>
              <a:t>- Ponavljanje </a:t>
            </a:r>
            <a:r>
              <a:rPr lang="hr-HR" sz="1800" u="sng" dirty="0"/>
              <a:t>istog modela </a:t>
            </a:r>
            <a:r>
              <a:rPr lang="hr-HR" sz="1800" dirty="0"/>
              <a:t>kroz analizu psihološkog profila</a:t>
            </a:r>
            <a:br>
              <a:rPr lang="hr-HR" sz="1800" dirty="0"/>
            </a:br>
            <a:r>
              <a:rPr lang="hr-HR" sz="1800" dirty="0" smtClean="0"/>
              <a:t>- Prikaz </a:t>
            </a:r>
            <a:r>
              <a:rPr lang="hr-HR" sz="1800" dirty="0"/>
              <a:t>skupnog portreta sa naglaskom na </a:t>
            </a:r>
            <a:r>
              <a:rPr lang="hr-HR" sz="1800" u="sng" dirty="0"/>
              <a:t>monologu unutarnjeg stanja emocija</a:t>
            </a:r>
            <a:r>
              <a:rPr lang="hr-HR" dirty="0"/>
              <a:t/>
            </a:r>
            <a:br>
              <a:rPr lang="hr-HR" dirty="0"/>
            </a:br>
            <a:endParaRPr lang="hr-H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16431" y="863695"/>
            <a:ext cx="5419814" cy="5121084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H="1">
            <a:off x="4629665" y="510746"/>
            <a:ext cx="5972432" cy="565939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39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400" dirty="0">
                <a:solidFill>
                  <a:schemeClr val="bg2"/>
                </a:solidFill>
              </a:rPr>
              <a:t>Dvije točke gledišta</a:t>
            </a:r>
            <a:r>
              <a:rPr lang="hr-HR" sz="1800" dirty="0"/>
              <a:t/>
            </a:r>
            <a:br>
              <a:rPr lang="hr-HR" sz="1800" dirty="0"/>
            </a:br>
            <a:r>
              <a:rPr lang="hr-HR" sz="1800" dirty="0"/>
              <a:t/>
            </a:r>
            <a:br>
              <a:rPr lang="hr-HR" sz="1800" dirty="0"/>
            </a:br>
            <a:r>
              <a:rPr lang="hr-HR" sz="1800" dirty="0"/>
              <a:t/>
            </a:r>
            <a:br>
              <a:rPr lang="hr-HR" sz="1800" dirty="0"/>
            </a:br>
            <a:r>
              <a:rPr lang="hr-HR" sz="1800" dirty="0"/>
              <a:t/>
            </a:r>
            <a:br>
              <a:rPr lang="hr-HR" sz="1800" dirty="0"/>
            </a:br>
            <a:r>
              <a:rPr lang="hr-HR" sz="1800" dirty="0"/>
              <a:t>Prvi plan - radnja koja se odvija unutar prostora</a:t>
            </a:r>
            <a:br>
              <a:rPr lang="hr-HR" sz="1800" dirty="0"/>
            </a:br>
            <a:r>
              <a:rPr lang="hr-HR" sz="1800" dirty="0"/>
              <a:t/>
            </a:r>
            <a:br>
              <a:rPr lang="hr-HR" sz="1800" dirty="0"/>
            </a:br>
            <a:r>
              <a:rPr lang="hr-HR" sz="1800" dirty="0"/>
              <a:t/>
            </a:r>
            <a:br>
              <a:rPr lang="hr-HR" sz="1800" dirty="0"/>
            </a:br>
            <a:r>
              <a:rPr lang="hr-HR" sz="1800" dirty="0"/>
              <a:t/>
            </a:r>
            <a:br>
              <a:rPr lang="hr-HR" sz="1800" dirty="0"/>
            </a:br>
            <a:r>
              <a:rPr lang="hr-HR" sz="1800" dirty="0"/>
              <a:t/>
            </a:r>
            <a:br>
              <a:rPr lang="hr-HR" sz="1800" dirty="0"/>
            </a:br>
            <a:r>
              <a:rPr lang="hr-HR" sz="1800" dirty="0"/>
              <a:t> </a:t>
            </a:r>
            <a:r>
              <a:rPr lang="hr-HR" sz="1800" dirty="0" smtClean="0"/>
              <a:t>Drugi </a:t>
            </a:r>
            <a:r>
              <a:rPr lang="hr-HR" sz="1800" dirty="0"/>
              <a:t>plan - radnja koju vidimo kroz prozor</a:t>
            </a:r>
            <a:r>
              <a:rPr lang="hr-HR" dirty="0"/>
              <a:t/>
            </a:r>
            <a:br>
              <a:rPr lang="hr-HR" dirty="0"/>
            </a:br>
            <a:r>
              <a:rPr lang="hr-HR" dirty="0"/>
              <a:t/>
            </a:r>
            <a:br>
              <a:rPr lang="hr-HR" dirty="0"/>
            </a:br>
            <a:endParaRPr lang="hr-H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5070" y="847187"/>
            <a:ext cx="2347784" cy="5154482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3937686" y="2561968"/>
            <a:ext cx="215007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3937686" y="4917989"/>
            <a:ext cx="3064476" cy="82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4325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rame">
  <a:themeElements>
    <a:clrScheme name="Frame">
      <a:dk1>
        <a:sysClr val="windowText" lastClr="000000"/>
      </a:dk1>
      <a:lt1>
        <a:sysClr val="window" lastClr="FFFFFF"/>
      </a:lt1>
      <a:dk2>
        <a:srgbClr val="4A3F38"/>
      </a:dk2>
      <a:lt2>
        <a:srgbClr val="EEEDCB"/>
      </a:lt2>
      <a:accent1>
        <a:srgbClr val="818E9F"/>
      </a:accent1>
      <a:accent2>
        <a:srgbClr val="D26400"/>
      </a:accent2>
      <a:accent3>
        <a:srgbClr val="C3BA45"/>
      </a:accent3>
      <a:accent4>
        <a:srgbClr val="8A8552"/>
      </a:accent4>
      <a:accent5>
        <a:srgbClr val="F3B843"/>
      </a:accent5>
      <a:accent6>
        <a:srgbClr val="786C71"/>
      </a:accent6>
      <a:hlink>
        <a:srgbClr val="46A7CA"/>
      </a:hlink>
      <a:folHlink>
        <a:srgbClr val="B2B2B2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9935E573-C197-41A8-BCA1-5D5F62C560B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Frame</Template>
  <TotalTime>278</TotalTime>
  <Words>188</Words>
  <Application>Microsoft Office PowerPoint</Application>
  <PresentationFormat>Široki zaslon</PresentationFormat>
  <Paragraphs>22</Paragraphs>
  <Slides>18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2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18</vt:i4>
      </vt:variant>
    </vt:vector>
  </HeadingPairs>
  <TitlesOfParts>
    <vt:vector size="21" baseType="lpstr">
      <vt:lpstr>Corbel</vt:lpstr>
      <vt:lpstr>Wingdings 2</vt:lpstr>
      <vt:lpstr>Frame</vt:lpstr>
      <vt:lpstr>Lovro Artuković „Rasprava u atelijeru”   Anka Bestall „U atelijeru” </vt:lpstr>
      <vt:lpstr>PowerPointova prezentacija</vt:lpstr>
      <vt:lpstr>Formalna analiza   Lovro Artuković   „Rasprava u atelijeru”</vt:lpstr>
      <vt:lpstr> Formalna analiza   Anka Bestall   „U atelijeru”  1913.</vt:lpstr>
      <vt:lpstr>Paleta boja  - Izražen kolorizam sa naglaskom  hladno – topli kontrast  - Tople su boje samo na detaljima, te su utišane hladnim sjenama </vt:lpstr>
      <vt:lpstr>Paleta boja  - Tonsko - kolorističko slikarstvo - Najava modernizma u pozadini slike- redukcija tonova - Naziru se elementi modernizma pod utjecajem Munchenske škole početkom 20. stoljeća - Kolorizam je naznačen u desnom kutu koji aludira na novi stil umjetnosti 20. stoljeća  - Na slici je i dalje prisutan impresionizam s kraja 19.st</vt:lpstr>
      <vt:lpstr>Utjecaj impresionizma   - Prikaz intimizma  - U kolorističkoj paleti boja naglašena je prisutnost bijele boje koja se bavi propitkivanjem svjetla i svjetlosnih efekata koji se reflektiraju na motive interijera </vt:lpstr>
      <vt:lpstr>Kompozicija i raspored motiva  - Prevladava dijagonalna kompozicija koja se proteže od donjeg lijevog kuta do gornjeg desnog kuta  -Motivi su raspoređeni po toj dijagonalnoj liniji - Suvremeni prostor interijera i eksterijera  - Naznake nadrealnog u prikazu prostora (ne prati zakone geometrijske perspektive, kao primjer možemo uzeti De Chirico-a) - Likovi prividno djeluju povezano - Ponavljanje istog modela kroz analizu psihološkog profila - Prikaz skupnog portreta sa naglaskom na monologu unutarnjeg stanja emocija </vt:lpstr>
      <vt:lpstr>Dvije točke gledišta    Prvi plan - radnja koja se odvija unutar prostora      Drugi plan - radnja koju vidimo kroz prozor  </vt:lpstr>
      <vt:lpstr>Kompozicija i raspored motiva  - Dijagonalna kompozicija -Fokus je na ženi u desnom dijelu slike  - Atmosfera je prigušena - Intimizam koji se proteže na hrvatskoj sceni krajem 19. st. uočljiv je kroz suvremene predmete (lampa, naslonjač) - Naziru se elementi svakodnevnog života </vt:lpstr>
      <vt:lpstr>- Radi se o jednom modelu , Artukovićevoj prijateljici  Jeannine Simon   - Ona kao kostimograf i scenograf ima velik fundus odjeće različitih stilova koje su koristili kako bi dobili razlike u karakteru likova ( tj.  jednog lika koji glumi više likova, kazališe)</vt:lpstr>
      <vt:lpstr>- Umjetnik se bavi propitivanjem karaktera i osobnosti kroz jedan lik - Utjecaj ekspresionizma vidljiv je i kod psiholoških promjena portreta na slici (sjeta, zamišljenost, duboko razmišljanje... ) - Postmodernizam je naglašen u stilu i načinu slikanja poštujući „ realan prikaz figura i prostora” - Vidljiv utjecaj bujice avangardnih pravaca prve polovice 20.st  </vt:lpstr>
      <vt:lpstr>Postmodernizam i modernizam  - Modernizam je trend u umjetnosti koji karakterizira odstupanje od prethodnog povijesnog iskustva umjetničkog stvaralaštva - Postmodernizam nije samo trend u umjetnosti, on se suprotstavlja realizmu, poriče norme i koristi gotove oblike  -  Postmodernizam je nastao na temelju modernizma, koji je nekad odbijao klasike , sve akademsko , ali se na kraju i sam preselio u kategoriju klasične umjetnosti - Temeljio se na ideji kako nema mnogo razlike između kopije i izvornog djela - Umjetnici su  stvarajući slike promišljali, te  transformirali ono što je već bilo stvoreno </vt:lpstr>
      <vt:lpstr>- Kroz ovo djelo vidljiv je utjecaj njemačkih ekspresionističkih slikara kao što su Ernst Ludwig Kirchner, Emil Nolde i Erich Heckel koji su bili članovi grupe Die Brücke (Most) osnovane u Dresdenu 1905. g - Na desnom djelu slajda uspoređena je Lovrova slika  „ Rasprava u atelijeru ” sa slikom  „ Autoportret s modelom ” Ernsta L. Kirchnera  1907. - Za razliku od Kirchnera, Lovro kod svojih likova ističe individualizaciju i osobnost - Kirchner uključuje ​​afričke utjecaje u svoje djelo (negrizam) - Kod načina na koji je naslikano lice vidimo poveznice s afričkim maskama </vt:lpstr>
      <vt:lpstr>„ Klasično slikarstvo mi je zanimljivo kao slikaru radi tehničke strane, budući da je po mom mišljenju jedan stari zanat i ja njegujem tu zanatsku stranu, a avangardni pravci prošlog stoljeća su duhovna hrana. Jedan malo drugačiji način inspiracije, gdje prerađujući nešto što je radikalno avangardno ( bilo u svoje vrijeme) u nešto što je po svom formalnom izgledu klasično slikarstvo, dobivam nove mogućnosti u starom mediju. ”  - Lovro Artuković  </vt:lpstr>
      <vt:lpstr>Rukopis/ faktura  - Slika je većinskim djelom slikana vrlo realistično ali utjecajem ekspresionizma detalji se gube  - Detalji su prepoznatljivi ali pretvaraju se u apstrahizam  </vt:lpstr>
      <vt:lpstr>Rukopis/ faktura  - Brzi potezi kista kod slike aludiraju na prisutnost impresionizma kojeg poprima direktno od Vlahe Bukovca kod kojeg je Bestall učila slikati  </vt:lpstr>
      <vt:lpstr>Zahvaljujemo na pozornosti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frezz art</dc:creator>
  <cp:lastModifiedBy>spuid</cp:lastModifiedBy>
  <cp:revision>93</cp:revision>
  <dcterms:created xsi:type="dcterms:W3CDTF">2020-11-15T11:08:22Z</dcterms:created>
  <dcterms:modified xsi:type="dcterms:W3CDTF">2020-11-23T11:02:54Z</dcterms:modified>
</cp:coreProperties>
</file>