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0" r:id="rId7"/>
    <p:sldId id="261" r:id="rId8"/>
    <p:sldId id="262"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85515260-E649-44F8-B02A-A6DFA6AFA2F6}" type="datetimeFigureOut">
              <a:rPr lang="hr-HR" smtClean="0"/>
              <a:t>3.5.2018.</a:t>
            </a:fld>
            <a:endParaRPr lang="hr-HR"/>
          </a:p>
        </p:txBody>
      </p:sp>
      <p:sp>
        <p:nvSpPr>
          <p:cNvPr id="5" name="Footer Placeholder 4"/>
          <p:cNvSpPr>
            <a:spLocks noGrp="1"/>
          </p:cNvSpPr>
          <p:nvPr>
            <p:ph type="ftr" sz="quarter" idx="11"/>
          </p:nvPr>
        </p:nvSpPr>
        <p:spPr>
          <a:xfrm>
            <a:off x="1876424" y="5410201"/>
            <a:ext cx="5124886" cy="365125"/>
          </a:xfrm>
        </p:spPr>
        <p:txBody>
          <a:bodyPr/>
          <a:lstStyle/>
          <a:p>
            <a:endParaRPr lang="hr-HR"/>
          </a:p>
        </p:txBody>
      </p:sp>
      <p:sp>
        <p:nvSpPr>
          <p:cNvPr id="6" name="Slide Number Placeholder 5"/>
          <p:cNvSpPr>
            <a:spLocks noGrp="1"/>
          </p:cNvSpPr>
          <p:nvPr>
            <p:ph type="sldNum" sz="quarter" idx="12"/>
          </p:nvPr>
        </p:nvSpPr>
        <p:spPr>
          <a:xfrm>
            <a:off x="9896911" y="5410199"/>
            <a:ext cx="771089" cy="365125"/>
          </a:xfrm>
        </p:spPr>
        <p:txBody>
          <a:bodyPr/>
          <a:lstStyle/>
          <a:p>
            <a:fld id="{9BD162D5-AA1C-438E-B668-E183842F750C}" type="slidenum">
              <a:rPr lang="hr-HR" smtClean="0"/>
              <a:t>‹#›</a:t>
            </a:fld>
            <a:endParaRPr lang="hr-HR"/>
          </a:p>
        </p:txBody>
      </p:sp>
    </p:spTree>
    <p:extLst>
      <p:ext uri="{BB962C8B-B14F-4D97-AF65-F5344CB8AC3E}">
        <p14:creationId xmlns:p14="http://schemas.microsoft.com/office/powerpoint/2010/main" val="1672358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515260-E649-44F8-B02A-A6DFA6AFA2F6}" type="datetimeFigureOut">
              <a:rPr lang="hr-HR" smtClean="0"/>
              <a:t>3.5.2018.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BD162D5-AA1C-438E-B668-E183842F750C}" type="slidenum">
              <a:rPr lang="hr-HR" smtClean="0"/>
              <a:t>‹#›</a:t>
            </a:fld>
            <a:endParaRPr lang="hr-HR"/>
          </a:p>
        </p:txBody>
      </p:sp>
    </p:spTree>
    <p:extLst>
      <p:ext uri="{BB962C8B-B14F-4D97-AF65-F5344CB8AC3E}">
        <p14:creationId xmlns:p14="http://schemas.microsoft.com/office/powerpoint/2010/main" val="1972955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515260-E649-44F8-B02A-A6DFA6AFA2F6}" type="datetimeFigureOut">
              <a:rPr lang="hr-HR" smtClean="0"/>
              <a:t>3.5.2018.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BD162D5-AA1C-438E-B668-E183842F750C}" type="slidenum">
              <a:rPr lang="hr-HR" smtClean="0"/>
              <a:t>‹#›</a:t>
            </a:fld>
            <a:endParaRPr lang="hr-HR"/>
          </a:p>
        </p:txBody>
      </p:sp>
    </p:spTree>
    <p:extLst>
      <p:ext uri="{BB962C8B-B14F-4D97-AF65-F5344CB8AC3E}">
        <p14:creationId xmlns:p14="http://schemas.microsoft.com/office/powerpoint/2010/main" val="1426192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515260-E649-44F8-B02A-A6DFA6AFA2F6}" type="datetimeFigureOut">
              <a:rPr lang="hr-HR" smtClean="0"/>
              <a:t>3.5.2018.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BD162D5-AA1C-438E-B668-E183842F750C}" type="slidenum">
              <a:rPr lang="hr-HR" smtClean="0"/>
              <a:t>‹#›</a:t>
            </a:fld>
            <a:endParaRPr lang="hr-H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13721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515260-E649-44F8-B02A-A6DFA6AFA2F6}" type="datetimeFigureOut">
              <a:rPr lang="hr-HR" smtClean="0"/>
              <a:t>3.5.2018.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BD162D5-AA1C-438E-B668-E183842F750C}" type="slidenum">
              <a:rPr lang="hr-HR" smtClean="0"/>
              <a:t>‹#›</a:t>
            </a:fld>
            <a:endParaRPr lang="hr-HR"/>
          </a:p>
        </p:txBody>
      </p:sp>
    </p:spTree>
    <p:extLst>
      <p:ext uri="{BB962C8B-B14F-4D97-AF65-F5344CB8AC3E}">
        <p14:creationId xmlns:p14="http://schemas.microsoft.com/office/powerpoint/2010/main" val="3744329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5515260-E649-44F8-B02A-A6DFA6AFA2F6}" type="datetimeFigureOut">
              <a:rPr lang="hr-HR" smtClean="0"/>
              <a:t>3.5.2018.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BD162D5-AA1C-438E-B668-E183842F750C}" type="slidenum">
              <a:rPr lang="hr-HR" smtClean="0"/>
              <a:t>‹#›</a:t>
            </a:fld>
            <a:endParaRPr lang="hr-HR"/>
          </a:p>
        </p:txBody>
      </p:sp>
    </p:spTree>
    <p:extLst>
      <p:ext uri="{BB962C8B-B14F-4D97-AF65-F5344CB8AC3E}">
        <p14:creationId xmlns:p14="http://schemas.microsoft.com/office/powerpoint/2010/main" val="377290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5515260-E649-44F8-B02A-A6DFA6AFA2F6}" type="datetimeFigureOut">
              <a:rPr lang="hr-HR" smtClean="0"/>
              <a:t>3.5.2018.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BD162D5-AA1C-438E-B668-E183842F750C}" type="slidenum">
              <a:rPr lang="hr-HR" smtClean="0"/>
              <a:t>‹#›</a:t>
            </a:fld>
            <a:endParaRPr lang="hr-HR"/>
          </a:p>
        </p:txBody>
      </p:sp>
    </p:spTree>
    <p:extLst>
      <p:ext uri="{BB962C8B-B14F-4D97-AF65-F5344CB8AC3E}">
        <p14:creationId xmlns:p14="http://schemas.microsoft.com/office/powerpoint/2010/main" val="405473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15260-E649-44F8-B02A-A6DFA6AFA2F6}" type="datetimeFigureOut">
              <a:rPr lang="hr-HR" smtClean="0"/>
              <a:t>3.5.2018.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BD162D5-AA1C-438E-B668-E183842F750C}" type="slidenum">
              <a:rPr lang="hr-HR" smtClean="0"/>
              <a:t>‹#›</a:t>
            </a:fld>
            <a:endParaRPr lang="hr-HR"/>
          </a:p>
        </p:txBody>
      </p:sp>
    </p:spTree>
    <p:extLst>
      <p:ext uri="{BB962C8B-B14F-4D97-AF65-F5344CB8AC3E}">
        <p14:creationId xmlns:p14="http://schemas.microsoft.com/office/powerpoint/2010/main" val="38422065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15260-E649-44F8-B02A-A6DFA6AFA2F6}" type="datetimeFigureOut">
              <a:rPr lang="hr-HR" smtClean="0"/>
              <a:t>3.5.2018.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BD162D5-AA1C-438E-B668-E183842F750C}" type="slidenum">
              <a:rPr lang="hr-HR" smtClean="0"/>
              <a:t>‹#›</a:t>
            </a:fld>
            <a:endParaRPr lang="hr-HR"/>
          </a:p>
        </p:txBody>
      </p:sp>
    </p:spTree>
    <p:extLst>
      <p:ext uri="{BB962C8B-B14F-4D97-AF65-F5344CB8AC3E}">
        <p14:creationId xmlns:p14="http://schemas.microsoft.com/office/powerpoint/2010/main" val="279429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515260-E649-44F8-B02A-A6DFA6AFA2F6}" type="datetimeFigureOut">
              <a:rPr lang="hr-HR" smtClean="0"/>
              <a:t>3.5.2018.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BD162D5-AA1C-438E-B668-E183842F750C}" type="slidenum">
              <a:rPr lang="hr-HR" smtClean="0"/>
              <a:t>‹#›</a:t>
            </a:fld>
            <a:endParaRPr lang="hr-HR"/>
          </a:p>
        </p:txBody>
      </p:sp>
    </p:spTree>
    <p:extLst>
      <p:ext uri="{BB962C8B-B14F-4D97-AF65-F5344CB8AC3E}">
        <p14:creationId xmlns:p14="http://schemas.microsoft.com/office/powerpoint/2010/main" val="116476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515260-E649-44F8-B02A-A6DFA6AFA2F6}" type="datetimeFigureOut">
              <a:rPr lang="hr-HR" smtClean="0"/>
              <a:t>3.5.2018.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BD162D5-AA1C-438E-B668-E183842F750C}" type="slidenum">
              <a:rPr lang="hr-HR" smtClean="0"/>
              <a:t>‹#›</a:t>
            </a:fld>
            <a:endParaRPr lang="hr-HR"/>
          </a:p>
        </p:txBody>
      </p:sp>
    </p:spTree>
    <p:extLst>
      <p:ext uri="{BB962C8B-B14F-4D97-AF65-F5344CB8AC3E}">
        <p14:creationId xmlns:p14="http://schemas.microsoft.com/office/powerpoint/2010/main" val="158584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515260-E649-44F8-B02A-A6DFA6AFA2F6}" type="datetimeFigureOut">
              <a:rPr lang="hr-HR" smtClean="0"/>
              <a:t>3.5.2018.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BD162D5-AA1C-438E-B668-E183842F750C}" type="slidenum">
              <a:rPr lang="hr-HR" smtClean="0"/>
              <a:t>‹#›</a:t>
            </a:fld>
            <a:endParaRPr lang="hr-HR"/>
          </a:p>
        </p:txBody>
      </p:sp>
    </p:spTree>
    <p:extLst>
      <p:ext uri="{BB962C8B-B14F-4D97-AF65-F5344CB8AC3E}">
        <p14:creationId xmlns:p14="http://schemas.microsoft.com/office/powerpoint/2010/main" val="2794665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515260-E649-44F8-B02A-A6DFA6AFA2F6}" type="datetimeFigureOut">
              <a:rPr lang="hr-HR" smtClean="0"/>
              <a:t>3.5.2018.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BD162D5-AA1C-438E-B668-E183842F750C}" type="slidenum">
              <a:rPr lang="hr-HR" smtClean="0"/>
              <a:t>‹#›</a:t>
            </a:fld>
            <a:endParaRPr lang="hr-HR"/>
          </a:p>
        </p:txBody>
      </p:sp>
    </p:spTree>
    <p:extLst>
      <p:ext uri="{BB962C8B-B14F-4D97-AF65-F5344CB8AC3E}">
        <p14:creationId xmlns:p14="http://schemas.microsoft.com/office/powerpoint/2010/main" val="2033759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515260-E649-44F8-B02A-A6DFA6AFA2F6}" type="datetimeFigureOut">
              <a:rPr lang="hr-HR" smtClean="0"/>
              <a:t>3.5.2018.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BD162D5-AA1C-438E-B668-E183842F750C}" type="slidenum">
              <a:rPr lang="hr-HR" smtClean="0"/>
              <a:t>‹#›</a:t>
            </a:fld>
            <a:endParaRPr lang="hr-HR"/>
          </a:p>
        </p:txBody>
      </p:sp>
    </p:spTree>
    <p:extLst>
      <p:ext uri="{BB962C8B-B14F-4D97-AF65-F5344CB8AC3E}">
        <p14:creationId xmlns:p14="http://schemas.microsoft.com/office/powerpoint/2010/main" val="921238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515260-E649-44F8-B02A-A6DFA6AFA2F6}" type="datetimeFigureOut">
              <a:rPr lang="hr-HR" smtClean="0"/>
              <a:t>3.5.2018.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BD162D5-AA1C-438E-B668-E183842F750C}" type="slidenum">
              <a:rPr lang="hr-HR" smtClean="0"/>
              <a:t>‹#›</a:t>
            </a:fld>
            <a:endParaRPr lang="hr-HR"/>
          </a:p>
        </p:txBody>
      </p:sp>
    </p:spTree>
    <p:extLst>
      <p:ext uri="{BB962C8B-B14F-4D97-AF65-F5344CB8AC3E}">
        <p14:creationId xmlns:p14="http://schemas.microsoft.com/office/powerpoint/2010/main" val="4251204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515260-E649-44F8-B02A-A6DFA6AFA2F6}" type="datetimeFigureOut">
              <a:rPr lang="hr-HR" smtClean="0"/>
              <a:t>3.5.2018.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BD162D5-AA1C-438E-B668-E183842F750C}" type="slidenum">
              <a:rPr lang="hr-HR" smtClean="0"/>
              <a:t>‹#›</a:t>
            </a:fld>
            <a:endParaRPr lang="hr-HR"/>
          </a:p>
        </p:txBody>
      </p:sp>
    </p:spTree>
    <p:extLst>
      <p:ext uri="{BB962C8B-B14F-4D97-AF65-F5344CB8AC3E}">
        <p14:creationId xmlns:p14="http://schemas.microsoft.com/office/powerpoint/2010/main" val="368021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515260-E649-44F8-B02A-A6DFA6AFA2F6}" type="datetimeFigureOut">
              <a:rPr lang="hr-HR" smtClean="0"/>
              <a:t>3.5.2018.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BD162D5-AA1C-438E-B668-E183842F750C}" type="slidenum">
              <a:rPr lang="hr-HR" smtClean="0"/>
              <a:t>‹#›</a:t>
            </a:fld>
            <a:endParaRPr lang="hr-HR"/>
          </a:p>
        </p:txBody>
      </p:sp>
    </p:spTree>
    <p:extLst>
      <p:ext uri="{BB962C8B-B14F-4D97-AF65-F5344CB8AC3E}">
        <p14:creationId xmlns:p14="http://schemas.microsoft.com/office/powerpoint/2010/main" val="297767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5515260-E649-44F8-B02A-A6DFA6AFA2F6}" type="datetimeFigureOut">
              <a:rPr lang="hr-HR" smtClean="0"/>
              <a:t>3.5.2018.</a:t>
            </a:fld>
            <a:endParaRPr lang="hr-H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BD162D5-AA1C-438E-B668-E183842F750C}" type="slidenum">
              <a:rPr lang="hr-HR" smtClean="0"/>
              <a:t>‹#›</a:t>
            </a:fld>
            <a:endParaRPr lang="hr-HR"/>
          </a:p>
        </p:txBody>
      </p:sp>
    </p:spTree>
    <p:extLst>
      <p:ext uri="{BB962C8B-B14F-4D97-AF65-F5344CB8AC3E}">
        <p14:creationId xmlns:p14="http://schemas.microsoft.com/office/powerpoint/2010/main" val="41513115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EB076-F351-4F9B-9B9C-508EF2127E7B}"/>
              </a:ext>
            </a:extLst>
          </p:cNvPr>
          <p:cNvSpPr>
            <a:spLocks noGrp="1"/>
          </p:cNvSpPr>
          <p:nvPr>
            <p:ph type="ctrTitle"/>
          </p:nvPr>
        </p:nvSpPr>
        <p:spPr>
          <a:xfrm>
            <a:off x="1205948" y="1251572"/>
            <a:ext cx="10853530" cy="2468976"/>
          </a:xfrm>
        </p:spPr>
        <p:txBody>
          <a:bodyPr/>
          <a:lstStyle/>
          <a:p>
            <a:r>
              <a:rPr lang="hr-HR" sz="5400" dirty="0">
                <a:latin typeface="Times New Roman" panose="02020603050405020304" pitchFamily="18" charset="0"/>
                <a:cs typeface="Times New Roman" panose="02020603050405020304" pitchFamily="18" charset="0"/>
              </a:rPr>
              <a:t>				</a:t>
            </a:r>
            <a:r>
              <a:rPr lang="hr-HR" sz="5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GPS</a:t>
            </a:r>
            <a:br>
              <a:rPr lang="hr-HR" sz="5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hr-HR" sz="5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(Global positioning system)</a:t>
            </a:r>
          </a:p>
        </p:txBody>
      </p:sp>
      <p:sp>
        <p:nvSpPr>
          <p:cNvPr id="3" name="Subtitle 2">
            <a:extLst>
              <a:ext uri="{FF2B5EF4-FFF2-40B4-BE49-F238E27FC236}">
                <a16:creationId xmlns:a16="http://schemas.microsoft.com/office/drawing/2014/main" id="{FDC07260-CC5B-46E7-8F87-435AE6B04A51}"/>
              </a:ext>
            </a:extLst>
          </p:cNvPr>
          <p:cNvSpPr>
            <a:spLocks noGrp="1"/>
          </p:cNvSpPr>
          <p:nvPr>
            <p:ph type="subTitle" idx="1"/>
          </p:nvPr>
        </p:nvSpPr>
        <p:spPr>
          <a:xfrm>
            <a:off x="9104243" y="5202238"/>
            <a:ext cx="2782957" cy="1655762"/>
          </a:xfrm>
        </p:spPr>
        <p:txBody>
          <a:bodyPr/>
          <a:lstStyle/>
          <a:p>
            <a:endParaRPr lang="hr-HR" dirty="0"/>
          </a:p>
          <a:p>
            <a:endParaRPr lang="hr-HR" dirty="0"/>
          </a:p>
          <a:p>
            <a:r>
              <a:rPr lang="hr-HR" dirty="0">
                <a:latin typeface="Times New Roman" panose="02020603050405020304" pitchFamily="18" charset="0"/>
                <a:cs typeface="Times New Roman" panose="02020603050405020304" pitchFamily="18" charset="0"/>
              </a:rPr>
              <a:t>By:Luka Barižon</a:t>
            </a:r>
          </a:p>
        </p:txBody>
      </p:sp>
      <p:pic>
        <p:nvPicPr>
          <p:cNvPr id="7" name="Picture 6">
            <a:extLst>
              <a:ext uri="{FF2B5EF4-FFF2-40B4-BE49-F238E27FC236}">
                <a16:creationId xmlns:a16="http://schemas.microsoft.com/office/drawing/2014/main" id="{091CDE56-5DF5-4908-860C-23C646C68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4312" y="353737"/>
            <a:ext cx="2827749" cy="2120812"/>
          </a:xfrm>
          <a:prstGeom prst="rect">
            <a:avLst/>
          </a:prstGeom>
          <a:ln>
            <a:noFill/>
          </a:ln>
          <a:effectLst>
            <a:softEdge rad="112500"/>
          </a:effectLst>
        </p:spPr>
      </p:pic>
    </p:spTree>
    <p:extLst>
      <p:ext uri="{BB962C8B-B14F-4D97-AF65-F5344CB8AC3E}">
        <p14:creationId xmlns:p14="http://schemas.microsoft.com/office/powerpoint/2010/main" val="2686050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3B89E-6CD3-4F31-9EC7-01B3EC5AE912}"/>
              </a:ext>
            </a:extLst>
          </p:cNvPr>
          <p:cNvSpPr>
            <a:spLocks noGrp="1"/>
          </p:cNvSpPr>
          <p:nvPr>
            <p:ph type="title"/>
          </p:nvPr>
        </p:nvSpPr>
        <p:spPr/>
        <p:txBody>
          <a:bodyPr/>
          <a:lstStyle/>
          <a:p>
            <a:r>
              <a:rPr lang="hr-HR" b="1" dirty="0"/>
              <a:t>What's the signal?</a:t>
            </a:r>
            <a:br>
              <a:rPr lang="hr-HR" b="1" dirty="0"/>
            </a:br>
            <a:endParaRPr lang="hr-HR" dirty="0"/>
          </a:p>
        </p:txBody>
      </p:sp>
      <p:sp>
        <p:nvSpPr>
          <p:cNvPr id="3" name="Content Placeholder 2">
            <a:extLst>
              <a:ext uri="{FF2B5EF4-FFF2-40B4-BE49-F238E27FC236}">
                <a16:creationId xmlns:a16="http://schemas.microsoft.com/office/drawing/2014/main" id="{61AB85A6-2E32-4DEA-92D4-34CFF4FC7C6C}"/>
              </a:ext>
            </a:extLst>
          </p:cNvPr>
          <p:cNvSpPr>
            <a:spLocks noGrp="1"/>
          </p:cNvSpPr>
          <p:nvPr>
            <p:ph idx="1"/>
          </p:nvPr>
        </p:nvSpPr>
        <p:spPr>
          <a:xfrm>
            <a:off x="492055" y="2323275"/>
            <a:ext cx="9905999" cy="3541714"/>
          </a:xfrm>
        </p:spPr>
        <p:txBody>
          <a:bodyPr>
            <a:normAutofit/>
          </a:bodyPr>
          <a:lstStyle/>
          <a:p>
            <a:r>
              <a:rPr lang="en-US" sz="2800" dirty="0">
                <a:latin typeface="Times New Roman" panose="02020603050405020304" pitchFamily="18" charset="0"/>
                <a:cs typeface="Times New Roman" panose="02020603050405020304" pitchFamily="18" charset="0"/>
              </a:rPr>
              <a:t>GPS satellites transmit at least 2 low-power radio signals. The signals travel by line of sight, meaning they will pass through clouds, glass and plastic but will not go through most solid objects, such as buildings and mountains. However, modern receivers are more sensitive and can usually track through houses.</a:t>
            </a:r>
            <a:endParaRPr lang="hr-HR"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AA8A7FD-4EFB-457E-BEE8-31F0066EEA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8852" y="392331"/>
            <a:ext cx="2663687" cy="1764181"/>
          </a:xfrm>
          <a:prstGeom prst="ellipse">
            <a:avLst/>
          </a:prstGeom>
          <a:ln>
            <a:noFill/>
          </a:ln>
          <a:effectLst>
            <a:softEdge rad="112500"/>
          </a:effectLst>
        </p:spPr>
      </p:pic>
      <p:pic>
        <p:nvPicPr>
          <p:cNvPr id="7" name="Picture 6">
            <a:extLst>
              <a:ext uri="{FF2B5EF4-FFF2-40B4-BE49-F238E27FC236}">
                <a16:creationId xmlns:a16="http://schemas.microsoft.com/office/drawing/2014/main" id="{4B2D2531-7456-413A-8607-46DDC41F4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67875" y="2524125"/>
            <a:ext cx="2524125" cy="1809750"/>
          </a:xfrm>
          <a:prstGeom prst="rect">
            <a:avLst/>
          </a:prstGeom>
          <a:ln>
            <a:noFill/>
          </a:ln>
          <a:effectLst>
            <a:softEdge rad="112500"/>
          </a:effectLst>
        </p:spPr>
      </p:pic>
    </p:spTree>
    <p:extLst>
      <p:ext uri="{BB962C8B-B14F-4D97-AF65-F5344CB8AC3E}">
        <p14:creationId xmlns:p14="http://schemas.microsoft.com/office/powerpoint/2010/main" val="428892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68845-7192-4AA8-8B90-8A9F7BAE4164}"/>
              </a:ext>
            </a:extLst>
          </p:cNvPr>
          <p:cNvSpPr>
            <a:spLocks noGrp="1"/>
          </p:cNvSpPr>
          <p:nvPr>
            <p:ph type="title"/>
          </p:nvPr>
        </p:nvSpPr>
        <p:spPr>
          <a:xfrm>
            <a:off x="1143001" y="128188"/>
            <a:ext cx="9905998" cy="1478570"/>
          </a:xfrm>
        </p:spPr>
        <p:txBody>
          <a:bodyPr/>
          <a:lstStyle/>
          <a:p>
            <a:r>
              <a:rPr lang="hr-HR" dirty="0"/>
              <a:t>Conclusion</a:t>
            </a:r>
          </a:p>
        </p:txBody>
      </p:sp>
      <p:sp>
        <p:nvSpPr>
          <p:cNvPr id="3" name="Content Placeholder 2">
            <a:extLst>
              <a:ext uri="{FF2B5EF4-FFF2-40B4-BE49-F238E27FC236}">
                <a16:creationId xmlns:a16="http://schemas.microsoft.com/office/drawing/2014/main" id="{2DB2E669-0B5C-4D75-818C-F8E5E1C67F64}"/>
              </a:ext>
            </a:extLst>
          </p:cNvPr>
          <p:cNvSpPr>
            <a:spLocks noGrp="1"/>
          </p:cNvSpPr>
          <p:nvPr>
            <p:ph idx="1"/>
          </p:nvPr>
        </p:nvSpPr>
        <p:spPr>
          <a:xfrm>
            <a:off x="929378" y="1268281"/>
            <a:ext cx="9905998" cy="5079509"/>
          </a:xfrm>
        </p:spPr>
        <p:txBody>
          <a:bodyPr>
            <a:normAutofit/>
          </a:bodyPr>
          <a:lstStyle/>
          <a:p>
            <a:endParaRPr lang="en-US" dirty="0"/>
          </a:p>
          <a:p>
            <a:r>
              <a:rPr lang="en-US" sz="2800" dirty="0">
                <a:latin typeface="Times New Roman" panose="02020603050405020304" pitchFamily="18" charset="0"/>
                <a:cs typeface="Times New Roman" panose="02020603050405020304" pitchFamily="18" charset="0"/>
              </a:rPr>
              <a:t>GPS has become widely used navigation assistance around the world and a useful tool for mapping, land survey, trade, scientific purposes, tracking and surveillance.</a:t>
            </a:r>
            <a:endParaRPr lang="hr-HR"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GPS has become the mainstay of transport systems around the world, providing navigation for aviation, land and sea operations. Emergency services depend on the GPS in terms of location and time features necessarily needed in their life-saving missions.</a:t>
            </a:r>
            <a:endParaRPr lang="hr-H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967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834F3CF-2BA6-4E19-8BBC-3A255CE67EB7}"/>
              </a:ext>
            </a:extLst>
          </p:cNvPr>
          <p:cNvSpPr>
            <a:spLocks noGrp="1"/>
          </p:cNvSpPr>
          <p:nvPr>
            <p:ph idx="1"/>
          </p:nvPr>
        </p:nvSpPr>
        <p:spPr>
          <a:xfrm>
            <a:off x="954158" y="583096"/>
            <a:ext cx="10093254" cy="2544417"/>
          </a:xfrm>
        </p:spPr>
        <p:txBody>
          <a:bodyPr>
            <a:noAutofit/>
          </a:bodyPr>
          <a:lstStyle/>
          <a:p>
            <a:r>
              <a:rPr lang="en-US" sz="2800" dirty="0">
                <a:latin typeface="Times New Roman" panose="02020603050405020304" pitchFamily="18" charset="0"/>
                <a:cs typeface="Times New Roman" panose="02020603050405020304" pitchFamily="18" charset="0"/>
              </a:rPr>
              <a:t>Precise time provided by GPS facilitates everyday activities such as banking, mobile phone operation, and even supervision over the power grid. Farmers, geodesists, geologists and a multitude of other experts are doing their job more efficiently, safer, more economically and more accurately using the free and available GPS signals.</a:t>
            </a:r>
            <a:endParaRPr lang="hr-HR"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AFD234A-980A-49C5-B62C-71A2E97325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8592" y="3155261"/>
            <a:ext cx="5592337" cy="3702739"/>
          </a:xfrm>
          <a:prstGeom prst="rect">
            <a:avLst/>
          </a:prstGeom>
        </p:spPr>
      </p:pic>
    </p:spTree>
    <p:extLst>
      <p:ext uri="{BB962C8B-B14F-4D97-AF65-F5344CB8AC3E}">
        <p14:creationId xmlns:p14="http://schemas.microsoft.com/office/powerpoint/2010/main" val="196481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DE5E7-D1DE-405F-B6E8-192C7E67955B}"/>
              </a:ext>
            </a:extLst>
          </p:cNvPr>
          <p:cNvSpPr>
            <a:spLocks noGrp="1"/>
          </p:cNvSpPr>
          <p:nvPr>
            <p:ph type="title"/>
          </p:nvPr>
        </p:nvSpPr>
        <p:spPr>
          <a:xfrm>
            <a:off x="836613" y="2354553"/>
            <a:ext cx="9905998" cy="1478570"/>
          </a:xfrm>
        </p:spPr>
        <p:txBody>
          <a:bodyPr>
            <a:normAutofit/>
          </a:bodyPr>
          <a:lstStyle/>
          <a:p>
            <a:r>
              <a:rPr lang="hr-HR" sz="6600" dirty="0">
                <a:latin typeface="Times New Roman" panose="02020603050405020304" pitchFamily="18" charset="0"/>
                <a:cs typeface="Times New Roman" panose="02020603050405020304" pitchFamily="18" charset="0"/>
              </a:rPr>
              <a:t>			The end...</a:t>
            </a:r>
          </a:p>
        </p:txBody>
      </p:sp>
    </p:spTree>
    <p:extLst>
      <p:ext uri="{BB962C8B-B14F-4D97-AF65-F5344CB8AC3E}">
        <p14:creationId xmlns:p14="http://schemas.microsoft.com/office/powerpoint/2010/main" val="354215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06DCB-919F-4318-8BC5-444D702B870E}"/>
              </a:ext>
            </a:extLst>
          </p:cNvPr>
          <p:cNvSpPr>
            <a:spLocks noGrp="1"/>
          </p:cNvSpPr>
          <p:nvPr>
            <p:ph type="title"/>
          </p:nvPr>
        </p:nvSpPr>
        <p:spPr/>
        <p:txBody>
          <a:bodyPr/>
          <a:lstStyle/>
          <a:p>
            <a:br>
              <a:rPr lang="hr-HR" dirty="0"/>
            </a:br>
            <a:r>
              <a:rPr lang="hr-HR" dirty="0">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9E2D4C0F-89D4-46B5-BC4A-CD527A3D3354}"/>
              </a:ext>
            </a:extLst>
          </p:cNvPr>
          <p:cNvSpPr>
            <a:spLocks noGrp="1"/>
          </p:cNvSpPr>
          <p:nvPr>
            <p:ph idx="1"/>
          </p:nvPr>
        </p:nvSpPr>
        <p:spPr>
          <a:xfrm>
            <a:off x="1141413" y="2671125"/>
            <a:ext cx="6836397" cy="3793504"/>
          </a:xfrm>
        </p:spPr>
        <p:txBody>
          <a:bodyPr>
            <a:normAutofit/>
          </a:bodyPr>
          <a:lstStyle/>
          <a:p>
            <a:r>
              <a:rPr lang="en-US" sz="2800" dirty="0">
                <a:latin typeface="Times New Roman" panose="02020603050405020304" pitchFamily="18" charset="0"/>
                <a:cs typeface="Times New Roman" panose="02020603050405020304" pitchFamily="18" charset="0"/>
              </a:rPr>
              <a:t>We have all been lost before, and have had trouble in finding our </a:t>
            </a:r>
            <a:r>
              <a:rPr lang="hr-HR" sz="2800" dirty="0">
                <a:latin typeface="Times New Roman" panose="02020603050405020304" pitchFamily="18" charset="0"/>
                <a:cs typeface="Times New Roman" panose="02020603050405020304" pitchFamily="18" charset="0"/>
              </a:rPr>
              <a:t>w</a:t>
            </a:r>
            <a:r>
              <a:rPr lang="en-US" sz="2800" dirty="0">
                <a:latin typeface="Times New Roman" panose="02020603050405020304" pitchFamily="18" charset="0"/>
                <a:cs typeface="Times New Roman" panose="02020603050405020304" pitchFamily="18" charset="0"/>
              </a:rPr>
              <a:t>ay to where we want to get to. Now technology is helping us find our way. This technology is called Global Positioning System (GPS).</a:t>
            </a:r>
            <a:endParaRPr lang="hr-HR"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A0E6652-32A4-4DC7-87CD-6D5B24011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2754" y="2880657"/>
            <a:ext cx="2414657" cy="244428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38547983-22E9-4BC7-A72B-A28C0552C0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782" y="338112"/>
            <a:ext cx="3635130" cy="19113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28632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BB78-5C5B-45D1-AD89-A8228FE34F91}"/>
              </a:ext>
            </a:extLst>
          </p:cNvPr>
          <p:cNvSpPr>
            <a:spLocks noGrp="1"/>
          </p:cNvSpPr>
          <p:nvPr>
            <p:ph type="title"/>
          </p:nvPr>
        </p:nvSpPr>
        <p:spPr/>
        <p:txBody>
          <a:bodyPr/>
          <a:lstStyle/>
          <a:p>
            <a:r>
              <a:rPr lang="hr-HR" b="1" dirty="0">
                <a:latin typeface="Times New Roman" panose="02020603050405020304" pitchFamily="18" charset="0"/>
                <a:cs typeface="Times New Roman" panose="02020603050405020304" pitchFamily="18" charset="0"/>
              </a:rPr>
              <a:t>What is GPS?</a:t>
            </a:r>
            <a:br>
              <a:rPr lang="hr-HR" b="1" dirty="0"/>
            </a:br>
            <a:endParaRPr lang="hr-HR" dirty="0"/>
          </a:p>
        </p:txBody>
      </p:sp>
      <p:sp>
        <p:nvSpPr>
          <p:cNvPr id="3" name="Content Placeholder 2">
            <a:extLst>
              <a:ext uri="{FF2B5EF4-FFF2-40B4-BE49-F238E27FC236}">
                <a16:creationId xmlns:a16="http://schemas.microsoft.com/office/drawing/2014/main" id="{1555FF13-8FC6-4AED-B3EB-BAD4EC15312B}"/>
              </a:ext>
            </a:extLst>
          </p:cNvPr>
          <p:cNvSpPr>
            <a:spLocks noGrp="1"/>
          </p:cNvSpPr>
          <p:nvPr>
            <p:ph idx="1"/>
          </p:nvPr>
        </p:nvSpPr>
        <p:spPr>
          <a:xfrm>
            <a:off x="936003" y="2266917"/>
            <a:ext cx="10111408" cy="4479234"/>
          </a:xfrm>
        </p:spPr>
        <p:txBody>
          <a:bodyPr>
            <a:normAutofit/>
          </a:bodyPr>
          <a:lstStyle/>
          <a:p>
            <a:r>
              <a:rPr lang="en-US" sz="2800" dirty="0">
                <a:latin typeface="Times New Roman" panose="02020603050405020304" pitchFamily="18" charset="0"/>
                <a:cs typeface="Times New Roman" panose="02020603050405020304" pitchFamily="18" charset="0"/>
              </a:rPr>
              <a:t>Global Positioning System technology has been used by the military for about ten years now, and is just starting to be given practical uses in society today.</a:t>
            </a:r>
            <a:endParaRPr lang="hr-HR" sz="2800" dirty="0">
              <a:latin typeface="Times New Roman" panose="02020603050405020304" pitchFamily="18" charset="0"/>
              <a:cs typeface="Times New Roman" panose="02020603050405020304" pitchFamily="18" charset="0"/>
            </a:endParaRPr>
          </a:p>
          <a:p>
            <a:endParaRPr lang="hr-HR"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GPS is a satellite-based navigation system made up of at least 24 satellites. GPS works in any weather conditions, anywhere in the world, 24 hours a day, with no subscription fees or setup charges. </a:t>
            </a:r>
            <a:endParaRPr lang="hr-HR"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69E9DC1-179D-4FD9-A72F-21B26A80D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3391" y="366818"/>
            <a:ext cx="3800197" cy="1900099"/>
          </a:xfrm>
          <a:prstGeom prst="rect">
            <a:avLst/>
          </a:prstGeom>
          <a:ln>
            <a:noFill/>
          </a:ln>
          <a:effectLst>
            <a:softEdge rad="112500"/>
          </a:effectLst>
        </p:spPr>
      </p:pic>
    </p:spTree>
    <p:extLst>
      <p:ext uri="{BB962C8B-B14F-4D97-AF65-F5344CB8AC3E}">
        <p14:creationId xmlns:p14="http://schemas.microsoft.com/office/powerpoint/2010/main" val="301926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900B-2434-4C50-B68C-7C9CAEC88CD5}"/>
              </a:ext>
            </a:extLst>
          </p:cNvPr>
          <p:cNvSpPr>
            <a:spLocks noGrp="1"/>
          </p:cNvSpPr>
          <p:nvPr>
            <p:ph type="title"/>
          </p:nvPr>
        </p:nvSpPr>
        <p:spPr/>
        <p:txBody>
          <a:bodyPr/>
          <a:lstStyle/>
          <a:p>
            <a:r>
              <a:rPr lang="hr-HR" b="1" dirty="0">
                <a:latin typeface="Times New Roman" panose="02020603050405020304" pitchFamily="18" charset="0"/>
                <a:cs typeface="Times New Roman" panose="02020603050405020304" pitchFamily="18" charset="0"/>
              </a:rPr>
              <a:t>How GPS works?</a:t>
            </a:r>
            <a:br>
              <a:rPr lang="hr-HR" b="1" dirty="0"/>
            </a:br>
            <a:endParaRPr lang="hr-HR" dirty="0"/>
          </a:p>
        </p:txBody>
      </p:sp>
      <p:sp>
        <p:nvSpPr>
          <p:cNvPr id="3" name="Content Placeholder 2">
            <a:extLst>
              <a:ext uri="{FF2B5EF4-FFF2-40B4-BE49-F238E27FC236}">
                <a16:creationId xmlns:a16="http://schemas.microsoft.com/office/drawing/2014/main" id="{EE717917-3C09-4D80-9263-7AF8DEE465FA}"/>
              </a:ext>
            </a:extLst>
          </p:cNvPr>
          <p:cNvSpPr>
            <a:spLocks noGrp="1"/>
          </p:cNvSpPr>
          <p:nvPr>
            <p:ph idx="1"/>
          </p:nvPr>
        </p:nvSpPr>
        <p:spPr>
          <a:xfrm>
            <a:off x="659191" y="2097088"/>
            <a:ext cx="6718852" cy="3721568"/>
          </a:xfrm>
        </p:spPr>
        <p:txBody>
          <a:bodyPr>
            <a:normAutofit/>
          </a:bodyPr>
          <a:lstStyle/>
          <a:p>
            <a:r>
              <a:rPr lang="en-US" sz="2800" dirty="0">
                <a:latin typeface="Times New Roman" panose="02020603050405020304" pitchFamily="18" charset="0"/>
                <a:cs typeface="Times New Roman" panose="02020603050405020304" pitchFamily="18" charset="0"/>
              </a:rPr>
              <a:t>GPS satellites circle the Earth twice a day in a precise orbit. Each satellite transmits a unique signal and orbital parameters that allow GPS devices to decode and compute the precise location of the satellite. </a:t>
            </a:r>
            <a:endParaRPr lang="hr-HR"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950E44E-9004-45F4-AB48-CB9ECCA722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1738" y="406960"/>
            <a:ext cx="3626693" cy="2166730"/>
          </a:xfrm>
          <a:prstGeom prst="rect">
            <a:avLst/>
          </a:prstGeom>
          <a:ln>
            <a:noFill/>
          </a:ln>
          <a:effectLst>
            <a:softEdge rad="112500"/>
          </a:effectLst>
        </p:spPr>
      </p:pic>
    </p:spTree>
    <p:extLst>
      <p:ext uri="{BB962C8B-B14F-4D97-AF65-F5344CB8AC3E}">
        <p14:creationId xmlns:p14="http://schemas.microsoft.com/office/powerpoint/2010/main" val="2589789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A6FA13-006D-47E3-9EC7-1E5E71D86101}"/>
              </a:ext>
            </a:extLst>
          </p:cNvPr>
          <p:cNvSpPr>
            <a:spLocks noGrp="1"/>
          </p:cNvSpPr>
          <p:nvPr>
            <p:ph idx="1"/>
          </p:nvPr>
        </p:nvSpPr>
        <p:spPr>
          <a:xfrm>
            <a:off x="702365" y="595156"/>
            <a:ext cx="7779026" cy="3664226"/>
          </a:xfrm>
        </p:spPr>
        <p:txBody>
          <a:bodyPr>
            <a:noAutofit/>
          </a:bodyPr>
          <a:lstStyle/>
          <a:p>
            <a:r>
              <a:rPr lang="en-US" sz="2800" dirty="0">
                <a:latin typeface="Times New Roman" panose="02020603050405020304" pitchFamily="18" charset="0"/>
                <a:cs typeface="Times New Roman" panose="02020603050405020304" pitchFamily="18" charset="0"/>
              </a:rPr>
              <a:t> Recently is GPS being used outside the military it takes three satellites to find your </a:t>
            </a:r>
            <a:r>
              <a:rPr lang="hr-HR" sz="2800" dirty="0">
                <a:latin typeface="Times New Roman" panose="02020603050405020304" pitchFamily="18" charset="0"/>
                <a:cs typeface="Times New Roman" panose="02020603050405020304" pitchFamily="18" charset="0"/>
              </a:rPr>
              <a:t>p</a:t>
            </a:r>
            <a:r>
              <a:rPr lang="en-US" sz="2800" dirty="0" err="1">
                <a:latin typeface="Times New Roman" panose="02020603050405020304" pitchFamily="18" charset="0"/>
                <a:cs typeface="Times New Roman" panose="02020603050405020304" pitchFamily="18" charset="0"/>
              </a:rPr>
              <a:t>osition</a:t>
            </a:r>
            <a:r>
              <a:rPr lang="en-US" sz="2800" dirty="0">
                <a:latin typeface="Times New Roman" panose="02020603050405020304" pitchFamily="18" charset="0"/>
                <a:cs typeface="Times New Roman" panose="02020603050405020304" pitchFamily="18" charset="0"/>
              </a:rPr>
              <a:t>. Each of the satellites sends a radio signal down to your GPS receiver, and the receiver measures how long it takes the signals to get there. This happens very fast because the radio signals travel at the speed of light.</a:t>
            </a:r>
            <a:endParaRPr lang="hr-HR"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It is very useful method in which this GPS technology is helping us find our way.</a:t>
            </a:r>
            <a:endParaRPr lang="hr-HR" sz="28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6E7B461-9DD4-41DB-9AC5-DFD5254234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3182" y="2141768"/>
            <a:ext cx="3358556" cy="3145847"/>
          </a:xfrm>
          <a:prstGeom prst="rect">
            <a:avLst/>
          </a:prstGeom>
          <a:ln>
            <a:noFill/>
          </a:ln>
          <a:effectLst>
            <a:softEdge rad="112500"/>
          </a:effectLst>
        </p:spPr>
      </p:pic>
    </p:spTree>
    <p:extLst>
      <p:ext uri="{BB962C8B-B14F-4D97-AF65-F5344CB8AC3E}">
        <p14:creationId xmlns:p14="http://schemas.microsoft.com/office/powerpoint/2010/main" val="6048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3567D9-8345-4DE0-B8A5-F4CF4009F3FB}"/>
              </a:ext>
            </a:extLst>
          </p:cNvPr>
          <p:cNvSpPr>
            <a:spLocks noGrp="1"/>
          </p:cNvSpPr>
          <p:nvPr>
            <p:ph idx="1"/>
          </p:nvPr>
        </p:nvSpPr>
        <p:spPr>
          <a:xfrm>
            <a:off x="1143000" y="241854"/>
            <a:ext cx="9905999" cy="2435085"/>
          </a:xfrm>
        </p:spPr>
        <p:txBody>
          <a:bodyPr>
            <a:normAutofit/>
          </a:bodyPr>
          <a:lstStyle/>
          <a:p>
            <a:r>
              <a:rPr lang="en-US" sz="2800" dirty="0">
                <a:latin typeface="Times New Roman" panose="02020603050405020304" pitchFamily="18" charset="0"/>
                <a:cs typeface="Times New Roman" panose="02020603050405020304" pitchFamily="18" charset="0"/>
              </a:rPr>
              <a:t>GPS has many different uses, and it doesn’t just have to be used to help you find your way. GPS can also be used with computer software for practical uses, such as in farming, and has safety applications as well.</a:t>
            </a:r>
            <a:endParaRPr lang="hr-HR"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994B13AC-A123-4E39-A74E-09C236869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530" y="2676939"/>
            <a:ext cx="4691270" cy="3753016"/>
          </a:xfrm>
          <a:prstGeom prst="rect">
            <a:avLst/>
          </a:prstGeom>
          <a:ln>
            <a:noFill/>
          </a:ln>
          <a:effectLst>
            <a:softEdge rad="112500"/>
          </a:effectLst>
        </p:spPr>
      </p:pic>
    </p:spTree>
    <p:extLst>
      <p:ext uri="{BB962C8B-B14F-4D97-AF65-F5344CB8AC3E}">
        <p14:creationId xmlns:p14="http://schemas.microsoft.com/office/powerpoint/2010/main" val="13444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1F77F8D-5DAA-4C68-890A-A1AB6DBD82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1268" y="0"/>
            <a:ext cx="9031413" cy="685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163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B127-3078-41A1-940A-F5820B195CED}"/>
              </a:ext>
            </a:extLst>
          </p:cNvPr>
          <p:cNvSpPr>
            <a:spLocks noGrp="1"/>
          </p:cNvSpPr>
          <p:nvPr>
            <p:ph type="title"/>
          </p:nvPr>
        </p:nvSpPr>
        <p:spPr/>
        <p:txBody>
          <a:bodyPr/>
          <a:lstStyle/>
          <a:p>
            <a:r>
              <a:rPr lang="hr-HR" b="1" dirty="0"/>
              <a:t>How accurate is GPS?</a:t>
            </a:r>
            <a:br>
              <a:rPr lang="hr-HR" b="1" dirty="0"/>
            </a:br>
            <a:endParaRPr lang="hr-HR" dirty="0"/>
          </a:p>
        </p:txBody>
      </p:sp>
      <p:sp>
        <p:nvSpPr>
          <p:cNvPr id="3" name="Content Placeholder 2">
            <a:extLst>
              <a:ext uri="{FF2B5EF4-FFF2-40B4-BE49-F238E27FC236}">
                <a16:creationId xmlns:a16="http://schemas.microsoft.com/office/drawing/2014/main" id="{BF397E26-CD72-40EB-BF9C-06078690A1EB}"/>
              </a:ext>
            </a:extLst>
          </p:cNvPr>
          <p:cNvSpPr>
            <a:spLocks noGrp="1"/>
          </p:cNvSpPr>
          <p:nvPr>
            <p:ph idx="1"/>
          </p:nvPr>
        </p:nvSpPr>
        <p:spPr/>
        <p:txBody>
          <a:bodyPr>
            <a:normAutofit/>
          </a:bodyPr>
          <a:lstStyle/>
          <a:p>
            <a:r>
              <a:rPr lang="en-US" sz="2800" dirty="0">
                <a:latin typeface="Times New Roman" panose="02020603050405020304" pitchFamily="18" charset="0"/>
                <a:cs typeface="Times New Roman" panose="02020603050405020304" pitchFamily="18" charset="0"/>
              </a:rPr>
              <a:t>Today's GPS receivers are extremely accurate, thanks to their parallel multi-channel </a:t>
            </a:r>
            <a:r>
              <a:rPr lang="en-US" sz="2800" dirty="0" err="1">
                <a:latin typeface="Times New Roman" panose="02020603050405020304" pitchFamily="18" charset="0"/>
                <a:cs typeface="Times New Roman" panose="02020603050405020304" pitchFamily="18" charset="0"/>
              </a:rPr>
              <a:t>design.Certain</a:t>
            </a:r>
            <a:r>
              <a:rPr lang="en-US" sz="2800" dirty="0">
                <a:latin typeface="Times New Roman" panose="02020603050405020304" pitchFamily="18" charset="0"/>
                <a:cs typeface="Times New Roman" panose="02020603050405020304" pitchFamily="18" charset="0"/>
              </a:rPr>
              <a:t> atmospheric factors and other error sources can affect the accuracy of GPS </a:t>
            </a:r>
            <a:r>
              <a:rPr lang="en-US" sz="2800" dirty="0" err="1">
                <a:latin typeface="Times New Roman" panose="02020603050405020304" pitchFamily="18" charset="0"/>
                <a:cs typeface="Times New Roman" panose="02020603050405020304" pitchFamily="18" charset="0"/>
              </a:rPr>
              <a:t>receivers.GPS</a:t>
            </a:r>
            <a:r>
              <a:rPr lang="en-US" sz="2800" dirty="0">
                <a:latin typeface="Times New Roman" panose="02020603050405020304" pitchFamily="18" charset="0"/>
                <a:cs typeface="Times New Roman" panose="02020603050405020304" pitchFamily="18" charset="0"/>
              </a:rPr>
              <a:t> receivers are typically accurate to within 10 meters. Accuracy is even better on the water.</a:t>
            </a:r>
            <a:endParaRPr lang="hr-HR"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5D23BF3-053C-4304-BDBB-C814ED8FA3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826" y="85953"/>
            <a:ext cx="3266660" cy="2163534"/>
          </a:xfrm>
          <a:prstGeom prst="ellipse">
            <a:avLst/>
          </a:prstGeom>
          <a:ln>
            <a:noFill/>
          </a:ln>
          <a:effectLst>
            <a:softEdge rad="112500"/>
          </a:effectLst>
        </p:spPr>
      </p:pic>
    </p:spTree>
    <p:extLst>
      <p:ext uri="{BB962C8B-B14F-4D97-AF65-F5344CB8AC3E}">
        <p14:creationId xmlns:p14="http://schemas.microsoft.com/office/powerpoint/2010/main" val="204036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398BE-EEDE-4E44-B172-439698E07CC5}"/>
              </a:ext>
            </a:extLst>
          </p:cNvPr>
          <p:cNvSpPr>
            <a:spLocks noGrp="1"/>
          </p:cNvSpPr>
          <p:nvPr>
            <p:ph type="title"/>
          </p:nvPr>
        </p:nvSpPr>
        <p:spPr/>
        <p:txBody>
          <a:bodyPr/>
          <a:lstStyle/>
          <a:p>
            <a:r>
              <a:rPr lang="hr-HR" b="1" dirty="0"/>
              <a:t>Other GPS Systems</a:t>
            </a:r>
            <a:br>
              <a:rPr lang="hr-HR" b="1" dirty="0"/>
            </a:br>
            <a:endParaRPr lang="hr-HR" dirty="0"/>
          </a:p>
        </p:txBody>
      </p:sp>
      <p:sp>
        <p:nvSpPr>
          <p:cNvPr id="3" name="Content Placeholder 2">
            <a:extLst>
              <a:ext uri="{FF2B5EF4-FFF2-40B4-BE49-F238E27FC236}">
                <a16:creationId xmlns:a16="http://schemas.microsoft.com/office/drawing/2014/main" id="{563F4AF7-AF03-4BBB-B043-F70BBDE33AE4}"/>
              </a:ext>
            </a:extLst>
          </p:cNvPr>
          <p:cNvSpPr>
            <a:spLocks noGrp="1"/>
          </p:cNvSpPr>
          <p:nvPr>
            <p:ph idx="1"/>
          </p:nvPr>
        </p:nvSpPr>
        <p:spPr>
          <a:xfrm>
            <a:off x="1260681" y="1533869"/>
            <a:ext cx="9905999" cy="3541714"/>
          </a:xfrm>
        </p:spPr>
        <p:txBody>
          <a:bodyPr>
            <a:normAutofit/>
          </a:bodyPr>
          <a:lstStyle/>
          <a:p>
            <a:r>
              <a:rPr lang="en-US" sz="2800" dirty="0">
                <a:latin typeface="Times New Roman" panose="02020603050405020304" pitchFamily="18" charset="0"/>
                <a:cs typeface="Times New Roman" panose="02020603050405020304" pitchFamily="18" charset="0"/>
              </a:rPr>
              <a:t>There are other similar systems to GPS in the world, which are all classified as the Global Navigation Satellite System (GNSS). GLONASS is a satellite constellation system built by Russia. The European Space Agency is creating Galileo, while China is creating </a:t>
            </a:r>
            <a:r>
              <a:rPr lang="en-US" sz="2800" dirty="0" err="1">
                <a:latin typeface="Times New Roman" panose="02020603050405020304" pitchFamily="18" charset="0"/>
                <a:cs typeface="Times New Roman" panose="02020603050405020304" pitchFamily="18" charset="0"/>
              </a:rPr>
              <a:t>BeiDou</a:t>
            </a:r>
            <a:r>
              <a:rPr lang="en-US" sz="2800" dirty="0">
                <a:latin typeface="Times New Roman" panose="02020603050405020304" pitchFamily="18" charset="0"/>
                <a:cs typeface="Times New Roman" panose="02020603050405020304" pitchFamily="18" charset="0"/>
              </a:rPr>
              <a:t>.</a:t>
            </a:r>
            <a:endParaRPr lang="hr-HR"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2947766F-91CC-4E79-8B3C-187F52FF4A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987" y="3710609"/>
            <a:ext cx="6256961" cy="28359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147180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104</TotalTime>
  <Words>577</Words>
  <Application>Microsoft Office PowerPoint</Application>
  <PresentationFormat>Widescreen</PresentationFormat>
  <Paragraphs>28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Times New Roman</vt:lpstr>
      <vt:lpstr>Trebuchet MS</vt:lpstr>
      <vt:lpstr>Tw Cen MT</vt:lpstr>
      <vt:lpstr>Circuit</vt:lpstr>
      <vt:lpstr>    GPS (Global positioning system)</vt:lpstr>
      <vt:lpstr> Introduction</vt:lpstr>
      <vt:lpstr>What is GPS? </vt:lpstr>
      <vt:lpstr>How GPS works? </vt:lpstr>
      <vt:lpstr>PowerPoint Presentation</vt:lpstr>
      <vt:lpstr>PowerPoint Presentation</vt:lpstr>
      <vt:lpstr>PowerPoint Presentation</vt:lpstr>
      <vt:lpstr>How accurate is GPS? </vt:lpstr>
      <vt:lpstr>Other GPS Systems </vt:lpstr>
      <vt:lpstr>What's the signal? </vt:lpstr>
      <vt:lpstr>Conclusion</vt:lpstr>
      <vt:lpstr>PowerPoint Presentation</vt:lpstr>
      <vt:lpstr>   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GPS (Global positioning system)</dc:title>
  <dc:creator>isabela barizon</dc:creator>
  <cp:lastModifiedBy>isabela barizon</cp:lastModifiedBy>
  <cp:revision>11</cp:revision>
  <dcterms:created xsi:type="dcterms:W3CDTF">2018-05-03T19:49:28Z</dcterms:created>
  <dcterms:modified xsi:type="dcterms:W3CDTF">2018-05-03T21:35:32Z</dcterms:modified>
</cp:coreProperties>
</file>