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0"/>
  </p:notesMasterIdLst>
  <p:sldIdLst>
    <p:sldId id="256" r:id="rId2"/>
    <p:sldId id="258" r:id="rId3"/>
    <p:sldId id="259" r:id="rId4"/>
    <p:sldId id="266" r:id="rId5"/>
    <p:sldId id="271" r:id="rId6"/>
    <p:sldId id="283" r:id="rId7"/>
    <p:sldId id="284" r:id="rId8"/>
    <p:sldId id="282" r:id="rId9"/>
    <p:sldId id="288" r:id="rId10"/>
    <p:sldId id="289" r:id="rId11"/>
    <p:sldId id="290" r:id="rId12"/>
    <p:sldId id="262" r:id="rId13"/>
    <p:sldId id="263" r:id="rId14"/>
    <p:sldId id="285" r:id="rId15"/>
    <p:sldId id="270" r:id="rId16"/>
    <p:sldId id="267" r:id="rId17"/>
    <p:sldId id="268" r:id="rId18"/>
    <p:sldId id="272" r:id="rId19"/>
    <p:sldId id="277" r:id="rId20"/>
    <p:sldId id="275" r:id="rId21"/>
    <p:sldId id="273" r:id="rId22"/>
    <p:sldId id="281" r:id="rId23"/>
    <p:sldId id="278" r:id="rId24"/>
    <p:sldId id="280" r:id="rId25"/>
    <p:sldId id="274" r:id="rId26"/>
    <p:sldId id="287" r:id="rId27"/>
    <p:sldId id="286" r:id="rId28"/>
    <p:sldId id="29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clrMru>
    <a:srgbClr val="996633"/>
    <a:srgbClr val="080808"/>
    <a:srgbClr val="FF9900"/>
    <a:srgbClr val="CC9900"/>
    <a:srgbClr val="FFCC99"/>
    <a:srgbClr val="C428C8"/>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92" autoAdjust="0"/>
    <p:restoredTop sz="94660"/>
  </p:normalViewPr>
  <p:slideViewPr>
    <p:cSldViewPr>
      <p:cViewPr varScale="1">
        <p:scale>
          <a:sx n="101" d="100"/>
          <a:sy n="101" d="100"/>
        </p:scale>
        <p:origin x="-28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5958EA-0D22-40C7-9A7A-CA9F0AC963AA}" type="datetimeFigureOut">
              <a:rPr lang="en-US" smtClean="0"/>
              <a:pPr/>
              <a:t>6/12/2014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BC3459-ACCA-43D4-B50E-D9E33C14CC3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en.wikipedia.org/wiki/Gang_activity" TargetMode="External"/><Relationship Id="rId3" Type="http://schemas.openxmlformats.org/officeDocument/2006/relationships/hyperlink" Target="http://en.wikipedia.org/wiki/Sexual_intercourse" TargetMode="External"/><Relationship Id="rId7" Type="http://schemas.openxmlformats.org/officeDocument/2006/relationships/hyperlink" Target="http://en.wikipedia.org/wiki/Organized_crim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Recreational_drug_use" TargetMode="External"/><Relationship Id="rId5" Type="http://schemas.openxmlformats.org/officeDocument/2006/relationships/hyperlink" Target="http://en.wikipedia.org/wiki/Gambling" TargetMode="External"/><Relationship Id="rId4" Type="http://schemas.openxmlformats.org/officeDocument/2006/relationships/hyperlink" Target="http://en.wikipedia.org/wiki/Prostitution"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hr-HR" sz="1200" dirty="0" smtClean="0"/>
              <a:t/>
            </a:r>
            <a:br>
              <a:rPr lang="hr-HR" sz="1200" dirty="0" smtClean="0"/>
            </a:br>
            <a:endParaRPr lang="en-US" dirty="0"/>
          </a:p>
        </p:txBody>
      </p:sp>
      <p:sp>
        <p:nvSpPr>
          <p:cNvPr id="4" name="Slide Number Placeholder 3"/>
          <p:cNvSpPr>
            <a:spLocks noGrp="1"/>
          </p:cNvSpPr>
          <p:nvPr>
            <p:ph type="sldNum" sz="quarter" idx="10"/>
          </p:nvPr>
        </p:nvSpPr>
        <p:spPr/>
        <p:txBody>
          <a:bodyPr/>
          <a:lstStyle/>
          <a:p>
            <a:fld id="{69BC3459-ACCA-43D4-B50E-D9E33C14CC3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sz="1200" dirty="0" smtClean="0">
                <a:solidFill>
                  <a:schemeClr val="tx1"/>
                </a:solidFill>
              </a:rPr>
              <a:t>The city's tolerance for different forms of adult entertainment earned it the title of Sin City</a:t>
            </a:r>
            <a:r>
              <a:rPr lang="hr-HR" sz="1200" dirty="0" smtClean="0">
                <a:solidFill>
                  <a:schemeClr val="tx1"/>
                </a:solidFill>
              </a:rPr>
              <a:t/>
            </a:r>
            <a:br>
              <a:rPr lang="hr-HR" sz="1200" dirty="0" smtClean="0">
                <a:solidFill>
                  <a:schemeClr val="tx1"/>
                </a:solidFill>
              </a:rPr>
            </a:br>
            <a:r>
              <a:rPr lang="en-US" sz="1200" dirty="0" smtClean="0">
                <a:solidFill>
                  <a:schemeClr val="tx1"/>
                </a:solidFill>
              </a:rPr>
              <a:t>Examples of vices include</a:t>
            </a:r>
            <a:r>
              <a:rPr lang="en-US" sz="1200" dirty="0" smtClean="0">
                <a:solidFill>
                  <a:schemeClr val="tx1"/>
                </a:solidFill>
                <a:hlinkClick r:id="rId3" tooltip="Sexual intercourse"/>
              </a:rPr>
              <a:t> </a:t>
            </a:r>
            <a:r>
              <a:rPr lang="en-US" sz="1200" dirty="0" smtClean="0">
                <a:solidFill>
                  <a:schemeClr val="tx1"/>
                </a:solidFill>
                <a:hlinkClick r:id="rId4" tooltip="Prostitution"/>
              </a:rPr>
              <a:t>prostitution</a:t>
            </a:r>
            <a:r>
              <a:rPr lang="en-US" sz="1200" dirty="0" smtClean="0">
                <a:solidFill>
                  <a:schemeClr val="tx1"/>
                </a:solidFill>
              </a:rPr>
              <a:t>,  </a:t>
            </a:r>
            <a:r>
              <a:rPr lang="en-US" sz="1200" dirty="0" smtClean="0">
                <a:solidFill>
                  <a:schemeClr val="tx1"/>
                </a:solidFill>
                <a:hlinkClick r:id="rId5" tooltip="Gambling"/>
              </a:rPr>
              <a:t>gambling</a:t>
            </a:r>
            <a:r>
              <a:rPr lang="hr-HR" sz="1200" dirty="0" smtClean="0">
                <a:solidFill>
                  <a:schemeClr val="tx1"/>
                </a:solidFill>
              </a:rPr>
              <a:t>,</a:t>
            </a:r>
            <a:r>
              <a:rPr lang="en-US" sz="1200" dirty="0" smtClean="0">
                <a:solidFill>
                  <a:schemeClr val="tx1"/>
                </a:solidFill>
              </a:rPr>
              <a:t> </a:t>
            </a:r>
            <a:r>
              <a:rPr lang="en-US" sz="1200" dirty="0" smtClean="0">
                <a:solidFill>
                  <a:schemeClr val="tx1"/>
                </a:solidFill>
                <a:hlinkClick r:id="rId6" tooltip="Recreational drug use"/>
              </a:rPr>
              <a:t>drug</a:t>
            </a:r>
            <a:r>
              <a:rPr lang="hr-HR" sz="1200" dirty="0" smtClean="0">
                <a:solidFill>
                  <a:schemeClr val="tx1"/>
                </a:solidFill>
              </a:rPr>
              <a:t>, </a:t>
            </a:r>
            <a:r>
              <a:rPr lang="en-US" sz="1200" dirty="0" smtClean="0">
                <a:solidFill>
                  <a:schemeClr val="tx1"/>
                </a:solidFill>
              </a:rPr>
              <a:t>excessive </a:t>
            </a:r>
            <a:r>
              <a:rPr lang="hr-HR" sz="1200" dirty="0" smtClean="0">
                <a:solidFill>
                  <a:schemeClr val="tx1"/>
                </a:solidFill>
              </a:rPr>
              <a:t>organized</a:t>
            </a:r>
            <a:r>
              <a:rPr lang="en-US" sz="1200" dirty="0" smtClean="0">
                <a:solidFill>
                  <a:schemeClr val="tx1"/>
                </a:solidFill>
                <a:hlinkClick r:id="rId7" tooltip="Organized crime"/>
              </a:rPr>
              <a:t> crime</a:t>
            </a:r>
            <a:r>
              <a:rPr lang="en-US" sz="1200" dirty="0" smtClean="0">
                <a:solidFill>
                  <a:schemeClr val="tx1"/>
                </a:solidFill>
              </a:rPr>
              <a:t> and </a:t>
            </a:r>
            <a:r>
              <a:rPr lang="en-US" sz="1200" dirty="0" smtClean="0">
                <a:solidFill>
                  <a:schemeClr val="tx1"/>
                </a:solidFill>
                <a:hlinkClick r:id="rId8" tooltip="Gang activity"/>
              </a:rPr>
              <a:t>gang activity</a:t>
            </a:r>
            <a:endParaRPr lang="en-US" dirty="0"/>
          </a:p>
        </p:txBody>
      </p:sp>
      <p:sp>
        <p:nvSpPr>
          <p:cNvPr id="4" name="Slide Number Placeholder 3"/>
          <p:cNvSpPr>
            <a:spLocks noGrp="1"/>
          </p:cNvSpPr>
          <p:nvPr>
            <p:ph type="sldNum" sz="quarter" idx="10"/>
          </p:nvPr>
        </p:nvSpPr>
        <p:spPr/>
        <p:txBody>
          <a:bodyPr/>
          <a:lstStyle/>
          <a:p>
            <a:fld id="{69BC3459-ACCA-43D4-B50E-D9E33C14CC3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9BC3459-ACCA-43D4-B50E-D9E33C14CC39}"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4" y="5254284"/>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9"/>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7"/>
            <a:ext cx="5791200" cy="365125"/>
          </a:xfrm>
        </p:spPr>
        <p:txBody>
          <a:bodyPr tIns="0" bIns="0" anchor="t"/>
          <a:lstStyle>
            <a:lvl1pPr algn="r">
              <a:defRPr sz="1000"/>
            </a:lvl1pPr>
          </a:lstStyle>
          <a:p>
            <a:fld id="{06804A85-E0CD-44E7-BFC4-DF80BBF31AC7}" type="datetimeFigureOut">
              <a:rPr lang="en-US" smtClean="0"/>
              <a:pPr/>
              <a:t>6/12/2014</a:t>
            </a:fld>
            <a:endParaRPr lang="en-US"/>
          </a:p>
        </p:txBody>
      </p:sp>
      <p:sp>
        <p:nvSpPr>
          <p:cNvPr id="17" name="Footer Placeholder 16"/>
          <p:cNvSpPr>
            <a:spLocks noGrp="1"/>
          </p:cNvSpPr>
          <p:nvPr>
            <p:ph type="ftr" sz="quarter" idx="11"/>
          </p:nvPr>
        </p:nvSpPr>
        <p:spPr>
          <a:xfrm>
            <a:off x="1371600" y="5650705"/>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8"/>
            <a:ext cx="502920" cy="365125"/>
          </a:xfrm>
        </p:spPr>
        <p:txBody>
          <a:bodyPr anchor="ctr"/>
          <a:lstStyle>
            <a:lvl1pPr algn="ctr">
              <a:defRPr sz="1300">
                <a:solidFill>
                  <a:srgbClr val="FFFFFF"/>
                </a:solidFill>
              </a:defRPr>
            </a:lvl1p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804A85-E0CD-44E7-BFC4-DF80BBF31AC7}"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6804A85-E0CD-44E7-BFC4-DF80BBF31AC7}" type="datetimeFigureOut">
              <a:rPr lang="en-US" smtClean="0"/>
              <a:pPr/>
              <a:t>6/12/2014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6804A85-E0CD-44E7-BFC4-DF80BBF31AC7}" type="datetimeFigureOut">
              <a:rPr lang="en-US" smtClean="0"/>
              <a:pPr/>
              <a:t>6/12/2014</a:t>
            </a:fld>
            <a:endParaRPr lang="en-US"/>
          </a:p>
        </p:txBody>
      </p:sp>
      <p:sp>
        <p:nvSpPr>
          <p:cNvPr id="5" name="Footer Placeholder 4"/>
          <p:cNvSpPr>
            <a:spLocks noGrp="1"/>
          </p:cNvSpPr>
          <p:nvPr>
            <p:ph type="ftr" sz="quarter" idx="11"/>
          </p:nvPr>
        </p:nvSpPr>
        <p:spPr>
          <a:xfrm>
            <a:off x="457200" y="6480970"/>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5" y="7035"/>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4" y="309491"/>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6804A85-E0CD-44E7-BFC4-DF80BBF31AC7}" type="datetimeFigureOut">
              <a:rPr lang="en-US" smtClean="0"/>
              <a:pPr/>
              <a:t>6/12/2014</a:t>
            </a:fld>
            <a:endParaRPr lang="en-US"/>
          </a:p>
        </p:txBody>
      </p:sp>
      <p:sp>
        <p:nvSpPr>
          <p:cNvPr id="5" name="Footer Placeholder 4"/>
          <p:cNvSpPr>
            <a:spLocks noGrp="1"/>
          </p:cNvSpPr>
          <p:nvPr>
            <p:ph type="ftr" sz="quarter" idx="11"/>
          </p:nvPr>
        </p:nvSpPr>
        <p:spPr>
          <a:xfrm>
            <a:off x="2619376" y="6480970"/>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E8F44127-B7AA-4E5F-8B01-9B749E6F743B}" type="slidenum">
              <a:rPr lang="en-US" smtClean="0"/>
              <a:pPr/>
              <a:t>‹#›</a:t>
            </a:fld>
            <a:endParaRPr lang="en-US"/>
          </a:p>
        </p:txBody>
      </p:sp>
      <p:cxnSp>
        <p:nvCxnSpPr>
          <p:cNvPr id="11" name="Straight Connector 10"/>
          <p:cNvCxnSpPr/>
          <p:nvPr/>
        </p:nvCxnSpPr>
        <p:spPr>
          <a:xfrm rot="10800000">
            <a:off x="6468795"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5"/>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transition spd="slow" advClick="0" advTm="11000">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8"/>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6804A85-E0CD-44E7-BFC4-DF80BBF31AC7}" type="datetimeFigureOut">
              <a:rPr lang="en-US" smtClean="0"/>
              <a:pPr/>
              <a:t>6/12/2014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9"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7"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7"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29"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29"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6804A85-E0CD-44E7-BFC4-DF80BBF31AC7}" type="datetimeFigureOut">
              <a:rPr lang="en-US" smtClean="0"/>
              <a:pPr/>
              <a:t>6/12/2014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8F44127-B7AA-4E5F-8B01-9B749E6F74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Click="0" advTm="11000">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6804A85-E0CD-44E7-BFC4-DF80BBF31AC7}" type="datetimeFigureOut">
              <a:rPr lang="en-US" smtClean="0"/>
              <a:pPr/>
              <a:t>6/12/2014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6804A85-E0CD-44E7-BFC4-DF80BBF31AC7}" type="datetimeFigureOut">
              <a:rPr lang="en-US" smtClean="0"/>
              <a:pPr/>
              <a:t>6/12/2014</a:t>
            </a:fld>
            <a:endParaRPr lang="en-US"/>
          </a:p>
        </p:txBody>
      </p:sp>
      <p:sp>
        <p:nvSpPr>
          <p:cNvPr id="3" name="Footer Placeholder 2"/>
          <p:cNvSpPr>
            <a:spLocks noGrp="1"/>
          </p:cNvSpPr>
          <p:nvPr>
            <p:ph type="ftr" sz="quarter" idx="11"/>
          </p:nvPr>
        </p:nvSpPr>
        <p:spPr>
          <a:xfrm>
            <a:off x="457200" y="6481891"/>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E8F44127-B7AA-4E5F-8B01-9B749E6F743B}" type="slidenum">
              <a:rPr lang="en-US" smtClean="0"/>
              <a:pPr/>
              <a:t>‹#›</a:t>
            </a:fld>
            <a:endParaRPr lang="en-US"/>
          </a:p>
        </p:txBody>
      </p:sp>
    </p:spTree>
  </p:cSld>
  <p:clrMapOvr>
    <a:masterClrMapping/>
  </p:clrMapOvr>
  <p:transition spd="slow" advClick="0" advTm="11000">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1"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6804A85-E0CD-44E7-BFC4-DF80BBF31AC7}" type="datetimeFigureOut">
              <a:rPr lang="en-US" smtClean="0"/>
              <a:pPr/>
              <a:t>6/12/2014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8F44127-B7AA-4E5F-8B01-9B749E6F74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Click="0" advTm="11000">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6804A85-E0CD-44E7-BFC4-DF80BBF31AC7}" type="datetimeFigureOut">
              <a:rPr lang="en-US" smtClean="0"/>
              <a:pPr/>
              <a:t>6/12/2014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8F44127-B7AA-4E5F-8B01-9B749E6F743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slow" advClick="0" advTm="11000">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5" y="14069"/>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1" y="7034"/>
            <a:ext cx="9136967"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5"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6804A85-E0CD-44E7-BFC4-DF80BBF31AC7}" type="datetimeFigureOut">
              <a:rPr lang="en-US" smtClean="0"/>
              <a:pPr/>
              <a:t>6/12/2014</a:t>
            </a:fld>
            <a:endParaRPr lang="en-US"/>
          </a:p>
        </p:txBody>
      </p:sp>
      <p:sp>
        <p:nvSpPr>
          <p:cNvPr id="3" name="Footer Placeholder 2"/>
          <p:cNvSpPr>
            <a:spLocks noGrp="1"/>
          </p:cNvSpPr>
          <p:nvPr>
            <p:ph type="ftr" sz="quarter" idx="3"/>
          </p:nvPr>
        </p:nvSpPr>
        <p:spPr>
          <a:xfrm>
            <a:off x="457200" y="6481891"/>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8F44127-B7AA-4E5F-8B01-9B749E6F743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advTm="11000">
    <p:fade thruBlk="1"/>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audio" Target="file:///C:\Documents%20and%20Settings\Korisnik\My%20Documents\Downloads\Elvis%20Presley%20-%20Viva%20Las%20Vegas%20(with%20lyrics)%20-%20HD.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en.wikipedia.org/wiki/Gang_activity" TargetMode="External"/><Relationship Id="rId3" Type="http://schemas.openxmlformats.org/officeDocument/2006/relationships/hyperlink" Target="http://en.wikipedia.org/wiki/Sexual_intercourse" TargetMode="External"/><Relationship Id="rId7" Type="http://schemas.openxmlformats.org/officeDocument/2006/relationships/hyperlink" Target="http://en.wikipedia.org/wiki/Organized_crime"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en.wikipedia.org/wiki/Recreational_drug_use" TargetMode="External"/><Relationship Id="rId5" Type="http://schemas.openxmlformats.org/officeDocument/2006/relationships/hyperlink" Target="http://en.wikipedia.org/wiki/Gambling" TargetMode="External"/><Relationship Id="rId4" Type="http://schemas.openxmlformats.org/officeDocument/2006/relationships/hyperlink" Target="http://en.wikipedia.org/wiki/Prostitution"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 name="Picture 8" descr="Welcome-to-Las-Vegas-Sign.jpg"/>
          <p:cNvPicPr>
            <a:picLocks noChangeAspect="1"/>
          </p:cNvPicPr>
          <p:nvPr/>
        </p:nvPicPr>
        <p:blipFill>
          <a:blip r:embed="rId3" cstate="print"/>
          <a:stretch>
            <a:fillRect/>
          </a:stretch>
        </p:blipFill>
        <p:spPr>
          <a:xfrm>
            <a:off x="0" y="285729"/>
            <a:ext cx="9144000" cy="6169936"/>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Elvis Presley - Viva Las Vegas (with lyrics) - HD.mp3">
            <a:hlinkClick r:id="" action="ppaction://media"/>
          </p:cNvPr>
          <p:cNvPicPr>
            <a:picLocks noRot="1" noChangeAspect="1"/>
          </p:cNvPicPr>
          <p:nvPr>
            <a:audioFile r:link="rId1"/>
          </p:nvPr>
        </p:nvPicPr>
        <p:blipFill>
          <a:blip r:embed="rId4" cstate="print"/>
          <a:stretch>
            <a:fillRect/>
          </a:stretch>
        </p:blipFill>
        <p:spPr>
          <a:xfrm>
            <a:off x="0" y="6215082"/>
            <a:ext cx="304800" cy="304800"/>
          </a:xfrm>
          <a:prstGeom prst="rect">
            <a:avLst/>
          </a:prstGeom>
        </p:spPr>
      </p:pic>
    </p:spTree>
  </p:cSld>
  <p:clrMapOvr>
    <a:masterClrMapping/>
  </p:clrMapOvr>
  <p:transition spd="slow" advClick="0" advTm="2391">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7166"/>
            <a:ext cx="8229600" cy="1309360"/>
          </a:xfrm>
        </p:spPr>
        <p:txBody>
          <a:bodyPr>
            <a:noAutofit/>
          </a:bodyPr>
          <a:lstStyle/>
          <a:p>
            <a:r>
              <a:rPr lang="en-US" sz="3200" i="1" dirty="0" smtClean="0"/>
              <a:t>Las Vegas is famous for many reasons, included in the long list or reasons would be the movie industry.</a:t>
            </a:r>
            <a:r>
              <a:rPr lang="en-US" sz="2000" dirty="0" smtClean="0"/>
              <a:t> </a:t>
            </a:r>
            <a:endParaRPr lang="en-US" sz="2000" dirty="0"/>
          </a:p>
        </p:txBody>
      </p:sp>
      <p:pic>
        <p:nvPicPr>
          <p:cNvPr id="5" name="Content Placeholder 4" descr="hm_in_vegas2.jpg"/>
          <p:cNvPicPr>
            <a:picLocks noGrp="1" noChangeAspect="1"/>
          </p:cNvPicPr>
          <p:nvPr>
            <p:ph sz="half" idx="1"/>
          </p:nvPr>
        </p:nvPicPr>
        <p:blipFill>
          <a:blip r:embed="rId2" cstate="print"/>
          <a:stretch>
            <a:fillRect/>
          </a:stretch>
        </p:blipFill>
        <p:spPr>
          <a:xfrm>
            <a:off x="714348" y="2143116"/>
            <a:ext cx="3571900" cy="4525962"/>
          </a:xfrm>
        </p:spPr>
      </p:pic>
      <p:pic>
        <p:nvPicPr>
          <p:cNvPr id="6" name="Content Placeholder 5" descr="MV5BMTQ2ODg2MTIyNF5BMl5BanBnXkFtZTgwMzU2NjgwMDE@._V1_SX214_AL_.jpg"/>
          <p:cNvPicPr>
            <a:picLocks noGrp="1" noChangeAspect="1"/>
          </p:cNvPicPr>
          <p:nvPr>
            <p:ph sz="half" idx="2"/>
          </p:nvPr>
        </p:nvPicPr>
        <p:blipFill>
          <a:blip r:embed="rId3" cstate="print"/>
          <a:stretch>
            <a:fillRect/>
          </a:stretch>
        </p:blipFill>
        <p:spPr>
          <a:xfrm>
            <a:off x="5143504" y="2071678"/>
            <a:ext cx="3429024" cy="4661760"/>
          </a:xfrm>
        </p:spPr>
      </p:pic>
    </p:spTree>
  </p:cSld>
  <p:clrMapOvr>
    <a:masterClrMapping/>
  </p:clrMapOvr>
  <p:transition spd="slow" advClick="0" advTm="3797">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i="1" dirty="0" smtClean="0"/>
              <a:t>Over the years, Las Vegas have had many full length feature movies filmed in Las Vegas.</a:t>
            </a:r>
            <a:endParaRPr lang="en-US" i="1" dirty="0"/>
          </a:p>
        </p:txBody>
      </p:sp>
      <p:pic>
        <p:nvPicPr>
          <p:cNvPr id="5" name="Content Placeholder 4" descr="MV5BMTIxNzMwOTU3OF5BMl5BanBnXkFtZTcwMzk0NTM2MQ@@._V1_SY814_SX550_AL_.jpg"/>
          <p:cNvPicPr>
            <a:picLocks noGrp="1" noChangeAspect="1"/>
          </p:cNvPicPr>
          <p:nvPr>
            <p:ph sz="half" idx="1"/>
          </p:nvPr>
        </p:nvPicPr>
        <p:blipFill>
          <a:blip r:embed="rId2" cstate="print"/>
          <a:stretch>
            <a:fillRect/>
          </a:stretch>
        </p:blipFill>
        <p:spPr>
          <a:xfrm>
            <a:off x="928662" y="2000240"/>
            <a:ext cx="3058082" cy="4525962"/>
          </a:xfrm>
        </p:spPr>
      </p:pic>
      <p:pic>
        <p:nvPicPr>
          <p:cNvPr id="6" name="Content Placeholder 5" descr="MV5BMTU1MDA1MTYwMF5BMl5BanBnXkFtZTcwMDcxMzA1Mg@@._V1_SX214_AL_.jpg"/>
          <p:cNvPicPr>
            <a:picLocks noGrp="1" noChangeAspect="1"/>
          </p:cNvPicPr>
          <p:nvPr>
            <p:ph sz="half" idx="2"/>
          </p:nvPr>
        </p:nvPicPr>
        <p:blipFill>
          <a:blip r:embed="rId3" cstate="print"/>
          <a:stretch>
            <a:fillRect/>
          </a:stretch>
        </p:blipFill>
        <p:spPr>
          <a:xfrm>
            <a:off x="5143504" y="2071678"/>
            <a:ext cx="3143272" cy="4500594"/>
          </a:xfrm>
        </p:spPr>
      </p:pic>
    </p:spTree>
  </p:cSld>
  <p:clrMapOvr>
    <a:masterClrMapping/>
  </p:clrMapOvr>
  <p:transition spd="slow" advClick="0" advTm="3610">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1" y="1142985"/>
            <a:ext cx="5929355" cy="5286412"/>
          </a:xfrm>
        </p:spPr>
        <p:txBody>
          <a:bodyPr>
            <a:normAutofit fontScale="90000"/>
          </a:bodyPr>
          <a:lstStyle/>
          <a:p>
            <a:r>
              <a:rPr lang="hr-HR" sz="13800" dirty="0" smtClean="0"/>
              <a:t>POKER</a:t>
            </a:r>
            <a:br>
              <a:rPr lang="hr-HR" sz="13800" dirty="0" smtClean="0"/>
            </a:br>
            <a:r>
              <a:rPr lang="en-US" sz="4400" dirty="0" smtClean="0"/>
              <a:t>A dollar won is twice as sweet as a dollar</a:t>
            </a:r>
            <a:r>
              <a:rPr lang="hr-HR" sz="4400" dirty="0" smtClean="0"/>
              <a:t> </a:t>
            </a:r>
            <a:r>
              <a:rPr lang="en-US" sz="4400" dirty="0" smtClean="0"/>
              <a:t>earned. </a:t>
            </a:r>
            <a:r>
              <a:rPr lang="hr-HR" sz="13800" dirty="0" smtClean="0"/>
              <a:t/>
            </a:r>
            <a:br>
              <a:rPr lang="hr-HR" sz="13800" dirty="0" smtClean="0"/>
            </a:br>
            <a:r>
              <a:rPr lang="hr-HR" sz="13800" dirty="0" smtClean="0"/>
              <a:t/>
            </a:r>
            <a:br>
              <a:rPr lang="hr-HR" sz="13800" dirty="0" smtClean="0"/>
            </a:br>
            <a:r>
              <a:rPr lang="hr-HR" dirty="0" smtClean="0"/>
              <a:t> </a:t>
            </a:r>
            <a:br>
              <a:rPr lang="hr-HR" dirty="0" smtClean="0"/>
            </a:br>
            <a:endParaRPr lang="en-US" dirty="0"/>
          </a:p>
        </p:txBody>
      </p:sp>
      <p:pic>
        <p:nvPicPr>
          <p:cNvPr id="5" name="Content Placeholder 4" descr="jfuzjhf.jpg"/>
          <p:cNvPicPr>
            <a:picLocks noGrp="1" noChangeAspect="1"/>
          </p:cNvPicPr>
          <p:nvPr>
            <p:ph sz="half" idx="1"/>
          </p:nvPr>
        </p:nvPicPr>
        <p:blipFill>
          <a:blip r:embed="rId2" cstate="print"/>
          <a:stretch>
            <a:fillRect/>
          </a:stretch>
        </p:blipFill>
        <p:spPr>
          <a:xfrm>
            <a:off x="6429388" y="428605"/>
            <a:ext cx="2286016" cy="3552413"/>
          </a:xfrm>
        </p:spPr>
      </p:pic>
      <p:pic>
        <p:nvPicPr>
          <p:cNvPr id="6" name="Content Placeholder 5" descr="gzjuftz.jpg"/>
          <p:cNvPicPr>
            <a:picLocks noGrp="1" noChangeAspect="1"/>
          </p:cNvPicPr>
          <p:nvPr>
            <p:ph sz="half" idx="2"/>
          </p:nvPr>
        </p:nvPicPr>
        <p:blipFill>
          <a:blip r:embed="rId3" cstate="print"/>
          <a:stretch>
            <a:fillRect/>
          </a:stretch>
        </p:blipFill>
        <p:spPr>
          <a:xfrm>
            <a:off x="4500563" y="4214819"/>
            <a:ext cx="4491045" cy="2495398"/>
          </a:xfrm>
        </p:spPr>
      </p:pic>
    </p:spTree>
  </p:cSld>
  <p:clrMapOvr>
    <a:masterClrMapping/>
  </p:clrMapOvr>
  <p:transition spd="slow" advClick="0" advTm="2750">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1546"/>
            <a:ext cx="8229600" cy="857256"/>
          </a:xfrm>
        </p:spPr>
        <p:txBody>
          <a:bodyPr>
            <a:normAutofit fontScale="90000"/>
          </a:bodyPr>
          <a:lstStyle/>
          <a:p>
            <a:r>
              <a:rPr lang="en-US" dirty="0" smtClean="0"/>
              <a:t>Gambling is not about how well you play the games, it's really about how well you handle your money.</a:t>
            </a:r>
            <a:endParaRPr lang="en-US" dirty="0"/>
          </a:p>
        </p:txBody>
      </p:sp>
      <p:pic>
        <p:nvPicPr>
          <p:cNvPr id="5" name="Content Placeholder 4" descr="zuzu.jpg"/>
          <p:cNvPicPr>
            <a:picLocks noGrp="1" noChangeAspect="1"/>
          </p:cNvPicPr>
          <p:nvPr>
            <p:ph sz="half" idx="1"/>
          </p:nvPr>
        </p:nvPicPr>
        <p:blipFill>
          <a:blip r:embed="rId2" cstate="print"/>
          <a:stretch>
            <a:fillRect/>
          </a:stretch>
        </p:blipFill>
        <p:spPr>
          <a:xfrm>
            <a:off x="4572001" y="3286125"/>
            <a:ext cx="4429156" cy="2928958"/>
          </a:xfrm>
        </p:spPr>
      </p:pic>
      <p:pic>
        <p:nvPicPr>
          <p:cNvPr id="6" name="Content Placeholder 5" descr="twgt.jpg"/>
          <p:cNvPicPr>
            <a:picLocks noGrp="1" noChangeAspect="1"/>
          </p:cNvPicPr>
          <p:nvPr>
            <p:ph sz="half" idx="2"/>
          </p:nvPr>
        </p:nvPicPr>
        <p:blipFill>
          <a:blip r:embed="rId3" cstate="print"/>
          <a:stretch>
            <a:fillRect/>
          </a:stretch>
        </p:blipFill>
        <p:spPr>
          <a:xfrm>
            <a:off x="142845" y="3286125"/>
            <a:ext cx="4357719" cy="2928958"/>
          </a:xfrm>
        </p:spPr>
      </p:pic>
    </p:spTree>
  </p:cSld>
  <p:clrMapOvr>
    <a:masterClrMapping/>
  </p:clrMapOvr>
  <p:transition spd="slow" advClick="0" advTm="3781">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56"/>
            <a:ext cx="8229600" cy="952170"/>
          </a:xfrm>
        </p:spPr>
        <p:txBody>
          <a:bodyPr>
            <a:noAutofit/>
          </a:bodyPr>
          <a:lstStyle/>
          <a:p>
            <a:r>
              <a:rPr lang="hr-HR" sz="4000" i="1" dirty="0" smtClean="0">
                <a:solidFill>
                  <a:srgbClr val="C00000"/>
                </a:solidFill>
              </a:rPr>
              <a:t>Cas</a:t>
            </a:r>
            <a:r>
              <a:rPr lang="en-US" sz="4000" i="1" dirty="0" smtClean="0">
                <a:solidFill>
                  <a:srgbClr val="C00000"/>
                </a:solidFill>
              </a:rPr>
              <a:t>in</a:t>
            </a:r>
            <a:r>
              <a:rPr lang="hr-HR" sz="4000" i="1" dirty="0" smtClean="0">
                <a:solidFill>
                  <a:srgbClr val="C00000"/>
                </a:solidFill>
              </a:rPr>
              <a:t>os in Vegas</a:t>
            </a:r>
            <a:r>
              <a:rPr lang="en-US" sz="4000" i="1" dirty="0" smtClean="0">
                <a:solidFill>
                  <a:srgbClr val="C00000"/>
                </a:solidFill>
              </a:rPr>
              <a:t> have over 115000 gaming machines and over 4000 total table games</a:t>
            </a:r>
            <a:endParaRPr lang="en-US" sz="4000" i="1" dirty="0">
              <a:solidFill>
                <a:srgbClr val="C00000"/>
              </a:solidFill>
            </a:endParaRPr>
          </a:p>
        </p:txBody>
      </p:sp>
      <p:pic>
        <p:nvPicPr>
          <p:cNvPr id="5" name="Content Placeholder 4" descr="Vegas-Poker.jpg"/>
          <p:cNvPicPr>
            <a:picLocks noGrp="1" noChangeAspect="1"/>
          </p:cNvPicPr>
          <p:nvPr>
            <p:ph sz="half" idx="1"/>
          </p:nvPr>
        </p:nvPicPr>
        <p:blipFill>
          <a:blip r:embed="rId2" cstate="print"/>
          <a:stretch>
            <a:fillRect/>
          </a:stretch>
        </p:blipFill>
        <p:spPr>
          <a:xfrm>
            <a:off x="142844" y="2500306"/>
            <a:ext cx="4324352" cy="2786082"/>
          </a:xfrm>
        </p:spPr>
      </p:pic>
      <p:pic>
        <p:nvPicPr>
          <p:cNvPr id="6" name="Content Placeholder 5" descr="grtfg.jpg"/>
          <p:cNvPicPr>
            <a:picLocks noGrp="1" noChangeAspect="1"/>
          </p:cNvPicPr>
          <p:nvPr>
            <p:ph sz="half" idx="2"/>
          </p:nvPr>
        </p:nvPicPr>
        <p:blipFill>
          <a:blip r:embed="rId3" cstate="print"/>
          <a:stretch>
            <a:fillRect/>
          </a:stretch>
        </p:blipFill>
        <p:spPr>
          <a:xfrm>
            <a:off x="4643438" y="3357562"/>
            <a:ext cx="4357718" cy="3221956"/>
          </a:xfrm>
        </p:spPr>
      </p:pic>
    </p:spTree>
  </p:cSld>
  <p:clrMapOvr>
    <a:masterClrMapping/>
  </p:clrMapOvr>
  <p:transition spd="slow" advClick="0" advTm="3782">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947060"/>
          </a:xfrm>
        </p:spPr>
        <p:txBody>
          <a:bodyPr>
            <a:normAutofit fontScale="90000"/>
          </a:bodyPr>
          <a:lstStyle/>
          <a:p>
            <a:r>
              <a:rPr lang="en-US" sz="4900" b="1" i="1" dirty="0" smtClean="0"/>
              <a:t>The Entertainment Capital of the World</a:t>
            </a:r>
            <a:r>
              <a:rPr lang="en-US" b="1" dirty="0" smtClean="0"/>
              <a:t/>
            </a:r>
            <a:br>
              <a:rPr lang="en-US" b="1" dirty="0" smtClean="0"/>
            </a:br>
            <a:endParaRPr lang="en-US" dirty="0"/>
          </a:p>
        </p:txBody>
      </p:sp>
      <p:pic>
        <p:nvPicPr>
          <p:cNvPr id="5" name="Content Placeholder 4" descr="136409301JG008_Will_i_am_Ho-b-570.jpg"/>
          <p:cNvPicPr>
            <a:picLocks noGrp="1" noChangeAspect="1"/>
          </p:cNvPicPr>
          <p:nvPr>
            <p:ph sz="half" idx="1"/>
          </p:nvPr>
        </p:nvPicPr>
        <p:blipFill>
          <a:blip r:embed="rId2" cstate="print"/>
          <a:stretch>
            <a:fillRect/>
          </a:stretch>
        </p:blipFill>
        <p:spPr>
          <a:xfrm>
            <a:off x="4857752" y="3071810"/>
            <a:ext cx="4000528" cy="3143272"/>
          </a:xfrm>
        </p:spPr>
      </p:pic>
      <p:pic>
        <p:nvPicPr>
          <p:cNvPr id="6" name="Content Placeholder 5" descr="Light-Las-Vegas.jpg"/>
          <p:cNvPicPr>
            <a:picLocks noGrp="1" noChangeAspect="1"/>
          </p:cNvPicPr>
          <p:nvPr>
            <p:ph sz="half" idx="2"/>
          </p:nvPr>
        </p:nvPicPr>
        <p:blipFill>
          <a:blip r:embed="rId3" cstate="print"/>
          <a:stretch>
            <a:fillRect/>
          </a:stretch>
        </p:blipFill>
        <p:spPr>
          <a:xfrm>
            <a:off x="214282" y="2500306"/>
            <a:ext cx="4572032" cy="3714776"/>
          </a:xfrm>
        </p:spPr>
      </p:pic>
    </p:spTree>
  </p:cSld>
  <p:clrMapOvr>
    <a:masterClrMapping/>
  </p:clrMapOvr>
  <p:transition spd="slow" advClick="0" advTm="1953">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571472" y="1357298"/>
            <a:ext cx="571472" cy="5500702"/>
          </a:xfrm>
        </p:spPr>
        <p:txBody>
          <a:bodyPr>
            <a:noAutofit/>
          </a:bodyPr>
          <a:lstStyle/>
          <a:p>
            <a:pPr algn="r"/>
            <a:r>
              <a:rPr lang="hr-HR" sz="48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Wide Latin" pitchFamily="18" charset="0"/>
              </a:rPr>
              <a:t>NIGHTLIFE</a:t>
            </a:r>
            <a:r>
              <a:rPr lang="en-U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Goudy Stout" pitchFamily="18" charset="0"/>
              </a:rPr>
              <a:t/>
            </a:r>
            <a:br>
              <a:rPr lang="en-US" sz="4400"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latin typeface="Goudy Stout" pitchFamily="18" charset="0"/>
              </a:rPr>
            </a:br>
            <a:endParaRPr lang="en-US" sz="4000" dirty="0">
              <a:latin typeface="Goudy Stout" pitchFamily="18" charset="0"/>
            </a:endParaRPr>
          </a:p>
        </p:txBody>
      </p:sp>
      <p:pic>
        <p:nvPicPr>
          <p:cNvPr id="5" name="Content Placeholder 4" descr="Light-Las-Vegas.jpg"/>
          <p:cNvPicPr>
            <a:picLocks noGrp="1" noChangeAspect="1"/>
          </p:cNvPicPr>
          <p:nvPr>
            <p:ph sz="half" idx="1"/>
          </p:nvPr>
        </p:nvPicPr>
        <p:blipFill>
          <a:blip r:embed="rId2" cstate="print"/>
          <a:stretch>
            <a:fillRect/>
          </a:stretch>
        </p:blipFill>
        <p:spPr>
          <a:xfrm>
            <a:off x="2000233" y="285728"/>
            <a:ext cx="6072231" cy="2688666"/>
          </a:xfrm>
        </p:spPr>
      </p:pic>
      <p:pic>
        <p:nvPicPr>
          <p:cNvPr id="6" name="Content Placeholder 5" descr="136409301JG008_Will_i_am_Ho-b-570.jpg"/>
          <p:cNvPicPr>
            <a:picLocks noGrp="1" noChangeAspect="1"/>
          </p:cNvPicPr>
          <p:nvPr>
            <p:ph sz="half" idx="2"/>
          </p:nvPr>
        </p:nvPicPr>
        <p:blipFill>
          <a:blip r:embed="rId3" cstate="print"/>
          <a:stretch>
            <a:fillRect/>
          </a:stretch>
        </p:blipFill>
        <p:spPr>
          <a:xfrm>
            <a:off x="2500299" y="3429000"/>
            <a:ext cx="5038732" cy="2549524"/>
          </a:xfrm>
        </p:spPr>
      </p:pic>
    </p:spTree>
  </p:cSld>
  <p:clrMapOvr>
    <a:masterClrMapping/>
  </p:clrMapOvr>
  <p:transition spd="slow" advClick="0" advTm="1704">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399032"/>
          </a:xfrm>
          <a:solidFill>
            <a:srgbClr val="00B0F0"/>
          </a:solidFill>
        </p:spPr>
        <p:txBody>
          <a:bodyPr>
            <a:noAutofit/>
          </a:bodyPr>
          <a:lstStyle/>
          <a:p>
            <a:r>
              <a:rPr lang="hr-HR" sz="9600" dirty="0" smtClean="0">
                <a:solidFill>
                  <a:schemeClr val="bg1"/>
                </a:solidFill>
              </a:rPr>
              <a:t>POOL PARTY</a:t>
            </a:r>
            <a:endParaRPr lang="en-US" sz="9600" dirty="0">
              <a:solidFill>
                <a:schemeClr val="bg1"/>
              </a:solidFill>
            </a:endParaRPr>
          </a:p>
        </p:txBody>
      </p:sp>
      <p:pic>
        <p:nvPicPr>
          <p:cNvPr id="6" name="Content Placeholder 5" descr="gfh.jpg"/>
          <p:cNvPicPr>
            <a:picLocks noGrp="1" noChangeAspect="1"/>
          </p:cNvPicPr>
          <p:nvPr>
            <p:ph sz="half" idx="2"/>
          </p:nvPr>
        </p:nvPicPr>
        <p:blipFill>
          <a:blip r:embed="rId2" cstate="print"/>
          <a:stretch>
            <a:fillRect/>
          </a:stretch>
        </p:blipFill>
        <p:spPr>
          <a:xfrm>
            <a:off x="4643438" y="2643182"/>
            <a:ext cx="4143404" cy="3286147"/>
          </a:xfrm>
        </p:spPr>
      </p:pic>
      <p:pic>
        <p:nvPicPr>
          <p:cNvPr id="8" name="Content Placeholder 7" descr="tao-las-vegas.jpg"/>
          <p:cNvPicPr>
            <a:picLocks noGrp="1" noChangeAspect="1"/>
          </p:cNvPicPr>
          <p:nvPr>
            <p:ph sz="half" idx="1"/>
          </p:nvPr>
        </p:nvPicPr>
        <p:blipFill>
          <a:blip r:embed="rId3" cstate="print"/>
          <a:stretch>
            <a:fillRect/>
          </a:stretch>
        </p:blipFill>
        <p:spPr>
          <a:xfrm>
            <a:off x="142844" y="2643182"/>
            <a:ext cx="4429156" cy="3286148"/>
          </a:xfrm>
        </p:spPr>
      </p:pic>
    </p:spTree>
  </p:cSld>
  <p:clrMapOvr>
    <a:masterClrMapping/>
  </p:clrMapOvr>
  <p:transition spd="slow" advClick="0" advTm="1750">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071944" y="-4071946"/>
            <a:ext cx="1000110" cy="9144001"/>
          </a:xfrm>
        </p:spPr>
        <p:txBody>
          <a:bodyPr>
            <a:noAutofit/>
          </a:bodyPr>
          <a:lstStyle/>
          <a:p>
            <a:r>
              <a:rPr lang="hr-HR" sz="5400" dirty="0" smtClean="0">
                <a:solidFill>
                  <a:srgbClr val="C00000"/>
                </a:solidFill>
                <a:latin typeface="Arial Black" pitchFamily="34" charset="0"/>
              </a:rPr>
              <a:t>HOTEL-CASINO</a:t>
            </a:r>
            <a:endParaRPr lang="en-US" sz="3600" dirty="0">
              <a:solidFill>
                <a:srgbClr val="C00000"/>
              </a:solidFill>
              <a:latin typeface="Arial Black" pitchFamily="34" charset="0"/>
            </a:endParaRPr>
          </a:p>
        </p:txBody>
      </p:sp>
      <p:sp>
        <p:nvSpPr>
          <p:cNvPr id="3" name="Text Placeholder 2"/>
          <p:cNvSpPr>
            <a:spLocks noGrp="1"/>
          </p:cNvSpPr>
          <p:nvPr>
            <p:ph type="body" idx="1"/>
          </p:nvPr>
        </p:nvSpPr>
        <p:spPr>
          <a:xfrm rot="5400000">
            <a:off x="1430686" y="-140942"/>
            <a:ext cx="1714512" cy="4282367"/>
          </a:xfrm>
        </p:spPr>
        <p:txBody>
          <a:bodyPr>
            <a:noAutofit/>
          </a:bodyPr>
          <a:lstStyle/>
          <a:p>
            <a:r>
              <a:rPr lang="hr-HR" sz="2000" b="1" dirty="0" smtClean="0"/>
              <a:t>A</a:t>
            </a:r>
            <a:r>
              <a:rPr lang="en-US" sz="2000" b="1" dirty="0" smtClean="0"/>
              <a:t> mafia boss Benjamin Bugsy Siegel built the first hotel and casino </a:t>
            </a:r>
            <a:r>
              <a:rPr lang="hr-HR" sz="2000" b="1" dirty="0" smtClean="0"/>
              <a:t>“</a:t>
            </a:r>
            <a:r>
              <a:rPr lang="en-US" sz="2000" b="1" dirty="0" smtClean="0"/>
              <a:t>Flamingo </a:t>
            </a:r>
            <a:r>
              <a:rPr lang="hr-HR" sz="2000" b="1" dirty="0" smtClean="0"/>
              <a:t>“ in 1946</a:t>
            </a:r>
            <a:endParaRPr lang="en-US" sz="1400" b="1" dirty="0"/>
          </a:p>
        </p:txBody>
      </p:sp>
      <p:sp>
        <p:nvSpPr>
          <p:cNvPr id="4" name="Text Placeholder 3"/>
          <p:cNvSpPr>
            <a:spLocks noGrp="1"/>
          </p:cNvSpPr>
          <p:nvPr>
            <p:ph type="body" sz="half" idx="3"/>
          </p:nvPr>
        </p:nvSpPr>
        <p:spPr>
          <a:xfrm rot="5400000">
            <a:off x="5857883" y="-142899"/>
            <a:ext cx="1714512" cy="4286281"/>
          </a:xfrm>
        </p:spPr>
        <p:txBody>
          <a:bodyPr>
            <a:normAutofit/>
          </a:bodyPr>
          <a:lstStyle/>
          <a:p>
            <a:r>
              <a:rPr lang="hr-HR" sz="2000" b="1" dirty="0" smtClean="0"/>
              <a:t>It</a:t>
            </a:r>
            <a:r>
              <a:rPr lang="en-US" sz="2000" b="1" dirty="0" smtClean="0"/>
              <a:t> is the oldest resort on the Strip still in operation today. </a:t>
            </a:r>
            <a:r>
              <a:rPr lang="hr-HR" sz="2000" b="1" dirty="0" smtClean="0"/>
              <a:t>  “</a:t>
            </a:r>
            <a:r>
              <a:rPr lang="en-US" sz="2000" b="1" dirty="0" smtClean="0"/>
              <a:t>Flamingo</a:t>
            </a:r>
            <a:r>
              <a:rPr lang="hr-HR" sz="2000" b="1" dirty="0" smtClean="0"/>
              <a:t>”</a:t>
            </a:r>
            <a:r>
              <a:rPr lang="en-US" sz="2000" b="1" dirty="0" smtClean="0"/>
              <a:t> was renovated for years in the same place</a:t>
            </a:r>
            <a:endParaRPr lang="en-US" sz="2000" b="1" dirty="0"/>
          </a:p>
        </p:txBody>
      </p:sp>
      <p:pic>
        <p:nvPicPr>
          <p:cNvPr id="8" name="Content Placeholder 7" descr="rtfgs.jpg"/>
          <p:cNvPicPr>
            <a:picLocks noGrp="1" noChangeAspect="1"/>
          </p:cNvPicPr>
          <p:nvPr>
            <p:ph sz="quarter" idx="2"/>
          </p:nvPr>
        </p:nvPicPr>
        <p:blipFill>
          <a:blip r:embed="rId3" cstate="print"/>
          <a:stretch>
            <a:fillRect/>
          </a:stretch>
        </p:blipFill>
        <p:spPr>
          <a:xfrm>
            <a:off x="4572000" y="3143248"/>
            <a:ext cx="4345014" cy="3500462"/>
          </a:xfrm>
        </p:spPr>
      </p:pic>
      <p:pic>
        <p:nvPicPr>
          <p:cNvPr id="10" name="Content Placeholder 9" descr="treht.jpg"/>
          <p:cNvPicPr>
            <a:picLocks noGrp="1" noChangeAspect="1"/>
          </p:cNvPicPr>
          <p:nvPr>
            <p:ph sz="quarter" idx="4"/>
          </p:nvPr>
        </p:nvPicPr>
        <p:blipFill>
          <a:blip r:embed="rId4" cstate="print"/>
          <a:stretch>
            <a:fillRect/>
          </a:stretch>
        </p:blipFill>
        <p:spPr>
          <a:xfrm>
            <a:off x="142844" y="3071810"/>
            <a:ext cx="4338124" cy="3571900"/>
          </a:xfrm>
        </p:spPr>
      </p:pic>
    </p:spTree>
  </p:cSld>
  <p:clrMapOvr>
    <a:masterClrMapping/>
  </p:clrMapOvr>
  <p:transition spd="slow" advClick="0" advTm="7672">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186766" cy="2357454"/>
          </a:xfrm>
          <a:noFill/>
          <a:ln w="38100">
            <a:solidFill>
              <a:schemeClr val="tx1"/>
            </a:solidFill>
          </a:ln>
        </p:spPr>
        <p:txBody>
          <a:bodyPr>
            <a:normAutofit fontScale="90000"/>
          </a:bodyPr>
          <a:lstStyle/>
          <a:p>
            <a:r>
              <a:rPr lang="hr-HR" sz="3600" b="1" i="1" dirty="0" smtClean="0">
                <a:solidFill>
                  <a:srgbClr val="FFC000"/>
                </a:solidFill>
              </a:rPr>
              <a:t/>
            </a:r>
            <a:br>
              <a:rPr lang="hr-HR" sz="3600" b="1" i="1" dirty="0" smtClean="0">
                <a:solidFill>
                  <a:srgbClr val="FFC000"/>
                </a:solidFill>
              </a:rPr>
            </a:br>
            <a:r>
              <a:rPr lang="en-US" sz="3600" b="1" i="1" dirty="0" smtClean="0">
                <a:solidFill>
                  <a:srgbClr val="FFC000"/>
                </a:solidFill>
              </a:rPr>
              <a:t>Bellagio</a:t>
            </a:r>
            <a:r>
              <a:rPr lang="hr-HR" sz="3600" b="1" i="1" dirty="0" smtClean="0">
                <a:solidFill>
                  <a:schemeClr val="tx1"/>
                </a:solidFill>
              </a:rPr>
              <a:t>,</a:t>
            </a:r>
            <a:r>
              <a:rPr lang="en-US" sz="3600" dirty="0" smtClean="0"/>
              <a:t> More than 1,000 fountains dance in front of the hotel</a:t>
            </a:r>
            <a:r>
              <a:rPr lang="hr-HR" sz="3600" b="1" i="1" dirty="0" smtClean="0">
                <a:solidFill>
                  <a:schemeClr val="tx1"/>
                </a:solidFill>
              </a:rPr>
              <a:t/>
            </a:r>
            <a:br>
              <a:rPr lang="hr-HR" sz="3600" b="1" i="1" dirty="0" smtClean="0">
                <a:solidFill>
                  <a:schemeClr val="tx1"/>
                </a:solidFill>
              </a:rPr>
            </a:br>
            <a:r>
              <a:rPr lang="en-US" sz="3100" b="1" i="1" dirty="0" smtClean="0">
                <a:solidFill>
                  <a:schemeClr val="tx1"/>
                </a:solidFill>
              </a:rPr>
              <a:t> </a:t>
            </a:r>
            <a:r>
              <a:rPr lang="en-US" sz="3100" b="1" i="1" dirty="0" smtClean="0">
                <a:solidFill>
                  <a:srgbClr val="FF0000"/>
                </a:solidFill>
              </a:rPr>
              <a:t>Caesars Palace</a:t>
            </a:r>
            <a:r>
              <a:rPr lang="hr-HR" sz="3100" b="1" i="1" dirty="0" smtClean="0">
                <a:solidFill>
                  <a:schemeClr val="tx1"/>
                </a:solidFill>
              </a:rPr>
              <a:t>,</a:t>
            </a:r>
            <a:r>
              <a:rPr lang="en-US" sz="3100" b="1" i="1" dirty="0" smtClean="0">
                <a:solidFill>
                  <a:schemeClr val="tx1"/>
                </a:solidFill>
              </a:rPr>
              <a:t> </a:t>
            </a:r>
            <a:r>
              <a:rPr lang="en-US" sz="3100" dirty="0" smtClean="0">
                <a:solidFill>
                  <a:schemeClr val="tx1"/>
                </a:solidFill>
              </a:rPr>
              <a:t>is a replica of ancient Rome with marble columns, statues, fountains, and a golden chariot </a:t>
            </a:r>
            <a:r>
              <a:rPr lang="en-US" dirty="0" smtClean="0"/>
              <a:t/>
            </a:r>
            <a:br>
              <a:rPr lang="en-US" dirty="0" smtClean="0"/>
            </a:br>
            <a:endParaRPr lang="en-US" dirty="0"/>
          </a:p>
        </p:txBody>
      </p:sp>
      <p:pic>
        <p:nvPicPr>
          <p:cNvPr id="5" name="Content Placeholder 9" descr="x.jpg"/>
          <p:cNvPicPr>
            <a:picLocks noGrp="1" noChangeAspect="1"/>
          </p:cNvPicPr>
          <p:nvPr>
            <p:ph sz="half" idx="1"/>
          </p:nvPr>
        </p:nvPicPr>
        <p:blipFill>
          <a:blip r:embed="rId2" cstate="print"/>
          <a:stretch>
            <a:fillRect/>
          </a:stretch>
        </p:blipFill>
        <p:spPr>
          <a:xfrm>
            <a:off x="4572000" y="2643182"/>
            <a:ext cx="4357718" cy="3786214"/>
          </a:xfrm>
        </p:spPr>
      </p:pic>
      <p:pic>
        <p:nvPicPr>
          <p:cNvPr id="6" name="Content Placeholder 8" descr="zjuzfh.jpg"/>
          <p:cNvPicPr>
            <a:picLocks noGrp="1" noChangeAspect="1"/>
          </p:cNvPicPr>
          <p:nvPr>
            <p:ph sz="half" idx="2"/>
          </p:nvPr>
        </p:nvPicPr>
        <p:blipFill>
          <a:blip r:embed="rId3" cstate="print"/>
          <a:stretch>
            <a:fillRect/>
          </a:stretch>
        </p:blipFill>
        <p:spPr>
          <a:xfrm>
            <a:off x="285720" y="3214686"/>
            <a:ext cx="4143404" cy="3214709"/>
          </a:xfrm>
        </p:spPr>
      </p:pic>
    </p:spTree>
  </p:cSld>
  <p:clrMapOvr>
    <a:masterClrMapping/>
  </p:clrMapOvr>
  <p:transition spd="slow" advClick="0" advTm="5734">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1" y="357166"/>
            <a:ext cx="8501123" cy="5016758"/>
          </a:xfrm>
          <a:prstGeom prst="rect">
            <a:avLst/>
          </a:prstGeom>
        </p:spPr>
        <p:txBody>
          <a:bodyPr wrap="square">
            <a:spAutoFit/>
          </a:bodyPr>
          <a:lstStyle/>
          <a:p>
            <a:r>
              <a:rPr lang="hr-HR" sz="4000" dirty="0" smtClean="0">
                <a:solidFill>
                  <a:schemeClr val="accent1"/>
                </a:solidFill>
              </a:rPr>
              <a:t>T</a:t>
            </a:r>
            <a:r>
              <a:rPr lang="en-US" sz="4000" dirty="0" smtClean="0">
                <a:solidFill>
                  <a:schemeClr val="accent1"/>
                </a:solidFill>
              </a:rPr>
              <a:t>he City of Las Vegas and often known as simply Vegas, is the most populous city in the </a:t>
            </a:r>
            <a:r>
              <a:rPr lang="hr-HR" sz="4000" b="1" dirty="0" smtClean="0">
                <a:solidFill>
                  <a:schemeClr val="accent1">
                    <a:lumMod val="40000"/>
                    <a:lumOff val="60000"/>
                  </a:schemeClr>
                </a:solidFill>
              </a:rPr>
              <a:t>U.S. state </a:t>
            </a:r>
            <a:r>
              <a:rPr lang="en-US" sz="4000" dirty="0" smtClean="0">
                <a:solidFill>
                  <a:schemeClr val="accent1"/>
                </a:solidFill>
              </a:rPr>
              <a:t>of</a:t>
            </a:r>
            <a:r>
              <a:rPr lang="hr-HR" sz="4000" dirty="0" smtClean="0">
                <a:solidFill>
                  <a:schemeClr val="accent1"/>
                </a:solidFill>
              </a:rPr>
              <a:t> </a:t>
            </a:r>
            <a:r>
              <a:rPr lang="hr-HR" sz="4000" b="1" dirty="0" smtClean="0">
                <a:solidFill>
                  <a:schemeClr val="accent1">
                    <a:lumMod val="60000"/>
                    <a:lumOff val="40000"/>
                  </a:schemeClr>
                </a:solidFill>
              </a:rPr>
              <a:t>Nevada</a:t>
            </a:r>
            <a:r>
              <a:rPr lang="hr-HR" sz="4000" dirty="0" smtClean="0">
                <a:solidFill>
                  <a:schemeClr val="accent1"/>
                </a:solidFill>
              </a:rPr>
              <a:t>.</a:t>
            </a:r>
            <a:r>
              <a:rPr lang="en-US" sz="4000" dirty="0" smtClean="0">
                <a:solidFill>
                  <a:schemeClr val="accent1"/>
                </a:solidFill>
              </a:rPr>
              <a:t> </a:t>
            </a:r>
            <a:endParaRPr lang="hr-HR" sz="4000" dirty="0" smtClean="0">
              <a:solidFill>
                <a:schemeClr val="accent1"/>
              </a:solidFill>
            </a:endParaRPr>
          </a:p>
          <a:p>
            <a:endParaRPr lang="hr-HR" sz="4000" dirty="0">
              <a:solidFill>
                <a:schemeClr val="accent1"/>
              </a:solidFill>
            </a:endParaRPr>
          </a:p>
          <a:p>
            <a:r>
              <a:rPr lang="en-US" sz="4000" dirty="0" smtClean="0">
                <a:solidFill>
                  <a:schemeClr val="accent1"/>
                </a:solidFill>
              </a:rPr>
              <a:t>Las Vegas is known primarily for gambling, shopping</a:t>
            </a:r>
            <a:r>
              <a:rPr lang="hr-HR" sz="4000" dirty="0" smtClean="0">
                <a:solidFill>
                  <a:schemeClr val="accent1"/>
                </a:solidFill>
              </a:rPr>
              <a:t>, luxury </a:t>
            </a:r>
            <a:r>
              <a:rPr lang="en-US" sz="4000" dirty="0" smtClean="0">
                <a:solidFill>
                  <a:schemeClr val="accent1"/>
                </a:solidFill>
              </a:rPr>
              <a:t>and nightlife</a:t>
            </a:r>
            <a:r>
              <a:rPr lang="hr-HR" sz="4000" dirty="0" smtClean="0">
                <a:solidFill>
                  <a:schemeClr val="accent1"/>
                </a:solidFill>
              </a:rPr>
              <a:t>.</a:t>
            </a:r>
            <a:endParaRPr lang="en-US" sz="4000" dirty="0">
              <a:solidFill>
                <a:schemeClr val="accent1"/>
              </a:solidFill>
            </a:endParaRPr>
          </a:p>
        </p:txBody>
      </p:sp>
    </p:spTree>
  </p:cSld>
  <p:clrMapOvr>
    <a:masterClrMapping/>
  </p:clrMapOvr>
  <p:transition spd="slow" advClick="0" advTm="6938">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14290"/>
            <a:ext cx="8401080" cy="2071702"/>
          </a:xfrm>
          <a:ln w="38100">
            <a:solidFill>
              <a:schemeClr val="tx1"/>
            </a:solidFill>
          </a:ln>
        </p:spPr>
        <p:txBody>
          <a:bodyPr>
            <a:noAutofit/>
          </a:bodyPr>
          <a:lstStyle/>
          <a:p>
            <a:r>
              <a:rPr lang="en-US" sz="3200" dirty="0" smtClean="0"/>
              <a:t>The </a:t>
            </a:r>
            <a:r>
              <a:rPr lang="en-US" sz="3200" b="1" dirty="0" smtClean="0">
                <a:solidFill>
                  <a:srgbClr val="92D050"/>
                </a:solidFill>
              </a:rPr>
              <a:t>MGM Grand</a:t>
            </a:r>
            <a:r>
              <a:rPr lang="en-US" sz="3200" b="1" dirty="0" smtClean="0"/>
              <a:t> </a:t>
            </a:r>
            <a:r>
              <a:rPr lang="en-US" sz="3200" dirty="0" smtClean="0"/>
              <a:t>is the largest hotel resort complex in the U</a:t>
            </a:r>
            <a:r>
              <a:rPr lang="hr-HR" sz="3200" dirty="0" smtClean="0"/>
              <a:t>.S.</a:t>
            </a:r>
            <a:br>
              <a:rPr lang="hr-HR" sz="3200" dirty="0" smtClean="0"/>
            </a:br>
            <a:r>
              <a:rPr lang="hr-HR" sz="3200" dirty="0" smtClean="0"/>
              <a:t> </a:t>
            </a:r>
            <a:r>
              <a:rPr lang="hr-HR" sz="3200" b="1" dirty="0" smtClean="0">
                <a:solidFill>
                  <a:srgbClr val="FFC000"/>
                </a:solidFill>
              </a:rPr>
              <a:t>Mandalay Bay </a:t>
            </a:r>
            <a:r>
              <a:rPr lang="hr-HR" sz="3200" dirty="0" smtClean="0"/>
              <a:t>is </a:t>
            </a:r>
            <a:r>
              <a:rPr lang="en-US" sz="3200" dirty="0" smtClean="0"/>
              <a:t>owned by MGM Resorts International</a:t>
            </a:r>
            <a:endParaRPr lang="en-US" sz="3200" dirty="0"/>
          </a:p>
        </p:txBody>
      </p:sp>
      <p:pic>
        <p:nvPicPr>
          <p:cNvPr id="5" name="Content Placeholder 4" descr="gfkuz.jpg"/>
          <p:cNvPicPr>
            <a:picLocks noGrp="1" noChangeAspect="1"/>
          </p:cNvPicPr>
          <p:nvPr>
            <p:ph sz="half" idx="1"/>
          </p:nvPr>
        </p:nvPicPr>
        <p:blipFill>
          <a:blip r:embed="rId2" cstate="print"/>
          <a:stretch>
            <a:fillRect/>
          </a:stretch>
        </p:blipFill>
        <p:spPr>
          <a:xfrm>
            <a:off x="4643438" y="2643182"/>
            <a:ext cx="4281518" cy="3714776"/>
          </a:xfrm>
        </p:spPr>
      </p:pic>
      <p:pic>
        <p:nvPicPr>
          <p:cNvPr id="6" name="Content Placeholder 5" descr="rufzt.jpg"/>
          <p:cNvPicPr>
            <a:picLocks noGrp="1" noChangeAspect="1"/>
          </p:cNvPicPr>
          <p:nvPr>
            <p:ph sz="half" idx="2"/>
          </p:nvPr>
        </p:nvPicPr>
        <p:blipFill>
          <a:blip r:embed="rId3" cstate="print"/>
          <a:stretch>
            <a:fillRect/>
          </a:stretch>
        </p:blipFill>
        <p:spPr>
          <a:xfrm>
            <a:off x="142844" y="2643182"/>
            <a:ext cx="4429156" cy="3691901"/>
          </a:xfrm>
        </p:spPr>
      </p:pic>
    </p:spTree>
  </p:cSld>
  <p:clrMapOvr>
    <a:masterClrMapping/>
  </p:clrMapOvr>
  <p:transition spd="slow" advClick="0" advTm="6922">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tx1"/>
            </a:solidFill>
          </a:ln>
        </p:spPr>
        <p:txBody>
          <a:bodyPr>
            <a:noAutofit/>
          </a:bodyPr>
          <a:lstStyle/>
          <a:p>
            <a:r>
              <a:rPr lang="en-US" sz="3600" b="1" i="1" dirty="0" smtClean="0">
                <a:solidFill>
                  <a:schemeClr val="tx1"/>
                </a:solidFill>
              </a:rPr>
              <a:t> </a:t>
            </a:r>
            <a:r>
              <a:rPr lang="en-US" sz="3600" b="1" i="1" dirty="0" smtClean="0">
                <a:solidFill>
                  <a:srgbClr val="FFC000"/>
                </a:solidFill>
              </a:rPr>
              <a:t>Luxor Las Vegas</a:t>
            </a:r>
            <a:r>
              <a:rPr lang="hr-HR" sz="3600" b="1" i="1" dirty="0" smtClean="0">
                <a:solidFill>
                  <a:schemeClr val="tx1"/>
                </a:solidFill>
              </a:rPr>
              <a:t>       </a:t>
            </a:r>
            <a:r>
              <a:rPr lang="en-US" sz="3600" b="1" i="1" dirty="0" smtClean="0">
                <a:solidFill>
                  <a:schemeClr val="tx1"/>
                </a:solidFill>
              </a:rPr>
              <a:t> </a:t>
            </a:r>
            <a:r>
              <a:rPr lang="en-US" sz="3600" b="1" dirty="0" smtClean="0">
                <a:solidFill>
                  <a:srgbClr val="FFCC99"/>
                </a:solidFill>
              </a:rPr>
              <a:t>Monte Carlo</a:t>
            </a:r>
            <a:endParaRPr lang="en-US" sz="3600" b="1" i="1" dirty="0">
              <a:solidFill>
                <a:srgbClr val="FFCC99"/>
              </a:solidFill>
            </a:endParaRPr>
          </a:p>
        </p:txBody>
      </p:sp>
      <p:pic>
        <p:nvPicPr>
          <p:cNvPr id="14" name="Content Placeholder 13" descr="hgjgf.jpg"/>
          <p:cNvPicPr>
            <a:picLocks noGrp="1" noChangeAspect="1"/>
          </p:cNvPicPr>
          <p:nvPr>
            <p:ph sz="half" idx="2"/>
          </p:nvPr>
        </p:nvPicPr>
        <p:blipFill>
          <a:blip r:embed="rId2" cstate="print"/>
          <a:stretch>
            <a:fillRect/>
          </a:stretch>
        </p:blipFill>
        <p:spPr>
          <a:xfrm>
            <a:off x="4714876" y="2857496"/>
            <a:ext cx="4298187" cy="3429023"/>
          </a:xfrm>
        </p:spPr>
      </p:pic>
      <p:pic>
        <p:nvPicPr>
          <p:cNvPr id="11" name="Content Placeholder 10" descr="encore-wynnpg-vertical.jpg"/>
          <p:cNvPicPr>
            <a:picLocks noGrp="1" noChangeAspect="1"/>
          </p:cNvPicPr>
          <p:nvPr>
            <p:ph sz="half" idx="1"/>
          </p:nvPr>
        </p:nvPicPr>
        <p:blipFill>
          <a:blip r:embed="rId3" cstate="print"/>
          <a:stretch>
            <a:fillRect/>
          </a:stretch>
        </p:blipFill>
        <p:spPr>
          <a:xfrm>
            <a:off x="214282" y="2857496"/>
            <a:ext cx="4357718" cy="3429024"/>
          </a:xfrm>
        </p:spPr>
      </p:pic>
    </p:spTree>
  </p:cSld>
  <p:clrMapOvr>
    <a:masterClrMapping/>
  </p:clrMapOvr>
  <p:transition spd="slow" advClick="0" advTm="2125">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267494"/>
            <a:ext cx="8472518" cy="1399032"/>
          </a:xfrm>
          <a:ln w="38100">
            <a:solidFill>
              <a:schemeClr val="accent1"/>
            </a:solidFill>
          </a:ln>
        </p:spPr>
        <p:txBody>
          <a:bodyPr/>
          <a:lstStyle/>
          <a:p>
            <a:r>
              <a:rPr lang="en-US" sz="4400" b="1" i="1" dirty="0" smtClean="0">
                <a:solidFill>
                  <a:srgbClr val="FFC000"/>
                </a:solidFill>
              </a:rPr>
              <a:t>Wynn</a:t>
            </a:r>
            <a:r>
              <a:rPr lang="hr-HR" sz="4400" b="1" i="1" dirty="0" smtClean="0">
                <a:solidFill>
                  <a:srgbClr val="FFC000"/>
                </a:solidFill>
              </a:rPr>
              <a:t> and Encore       Trump</a:t>
            </a:r>
            <a:endParaRPr lang="en-US" dirty="0">
              <a:solidFill>
                <a:srgbClr val="FFC000"/>
              </a:solidFill>
            </a:endParaRPr>
          </a:p>
        </p:txBody>
      </p:sp>
      <p:pic>
        <p:nvPicPr>
          <p:cNvPr id="5" name="Content Placeholder 4" descr="hgjgf.jpg"/>
          <p:cNvPicPr>
            <a:picLocks noGrp="1" noChangeAspect="1"/>
          </p:cNvPicPr>
          <p:nvPr>
            <p:ph sz="half" idx="1"/>
          </p:nvPr>
        </p:nvPicPr>
        <p:blipFill>
          <a:blip r:embed="rId2" cstate="print"/>
          <a:stretch>
            <a:fillRect/>
          </a:stretch>
        </p:blipFill>
        <p:spPr>
          <a:xfrm>
            <a:off x="142844" y="2143116"/>
            <a:ext cx="4352956" cy="3714776"/>
          </a:xfrm>
        </p:spPr>
      </p:pic>
      <p:pic>
        <p:nvPicPr>
          <p:cNvPr id="6" name="Content Placeholder 5" descr="ugkmu.jpg"/>
          <p:cNvPicPr>
            <a:picLocks noGrp="1" noChangeAspect="1"/>
          </p:cNvPicPr>
          <p:nvPr>
            <p:ph sz="half" idx="2"/>
          </p:nvPr>
        </p:nvPicPr>
        <p:blipFill>
          <a:blip r:embed="rId3" cstate="print"/>
          <a:stretch>
            <a:fillRect/>
          </a:stretch>
        </p:blipFill>
        <p:spPr>
          <a:xfrm>
            <a:off x="4786314" y="2143116"/>
            <a:ext cx="4105584" cy="3714776"/>
          </a:xfrm>
        </p:spPr>
      </p:pic>
    </p:spTree>
  </p:cSld>
  <p:clrMapOvr>
    <a:masterClrMapping/>
  </p:clrMapOvr>
  <p:transition spd="slow" advClick="0" advTm="2579">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w="38100">
            <a:solidFill>
              <a:schemeClr val="accent1"/>
            </a:solidFill>
          </a:ln>
        </p:spPr>
        <p:txBody>
          <a:bodyPr>
            <a:normAutofit/>
          </a:bodyPr>
          <a:lstStyle/>
          <a:p>
            <a:r>
              <a:rPr lang="hr-HR" sz="4400" b="1" dirty="0" smtClean="0">
                <a:solidFill>
                  <a:srgbClr val="0070C0"/>
                </a:solidFill>
              </a:rPr>
              <a:t>         Rio </a:t>
            </a:r>
            <a:r>
              <a:rPr lang="hr-HR" sz="4400" b="1" dirty="0" smtClean="0"/>
              <a:t>               </a:t>
            </a:r>
            <a:r>
              <a:rPr lang="hr-HR" sz="4400" b="1" dirty="0" smtClean="0">
                <a:solidFill>
                  <a:srgbClr val="CC9900"/>
                </a:solidFill>
              </a:rPr>
              <a:t>The Paris</a:t>
            </a:r>
            <a:endParaRPr lang="en-US" sz="4400" b="1" dirty="0">
              <a:solidFill>
                <a:srgbClr val="CC9900"/>
              </a:solidFill>
            </a:endParaRPr>
          </a:p>
        </p:txBody>
      </p:sp>
      <p:pic>
        <p:nvPicPr>
          <p:cNvPr id="5" name="Content Placeholder 4" descr="rjfuzgj.jpg"/>
          <p:cNvPicPr>
            <a:picLocks noGrp="1" noChangeAspect="1"/>
          </p:cNvPicPr>
          <p:nvPr>
            <p:ph sz="half" idx="1"/>
          </p:nvPr>
        </p:nvPicPr>
        <p:blipFill>
          <a:blip r:embed="rId2" cstate="print"/>
          <a:stretch>
            <a:fillRect/>
          </a:stretch>
        </p:blipFill>
        <p:spPr>
          <a:xfrm>
            <a:off x="142844" y="2357430"/>
            <a:ext cx="4214842" cy="3531530"/>
          </a:xfrm>
        </p:spPr>
      </p:pic>
      <p:pic>
        <p:nvPicPr>
          <p:cNvPr id="6" name="Content Placeholder 5" descr="asdas.jpg"/>
          <p:cNvPicPr>
            <a:picLocks noGrp="1" noChangeAspect="1"/>
          </p:cNvPicPr>
          <p:nvPr>
            <p:ph sz="half" idx="2"/>
          </p:nvPr>
        </p:nvPicPr>
        <p:blipFill>
          <a:blip r:embed="rId3" cstate="print"/>
          <a:stretch>
            <a:fillRect/>
          </a:stretch>
        </p:blipFill>
        <p:spPr>
          <a:xfrm>
            <a:off x="4500562" y="2357430"/>
            <a:ext cx="4486046" cy="3500462"/>
          </a:xfrm>
        </p:spPr>
      </p:pic>
    </p:spTree>
  </p:cSld>
  <p:clrMapOvr>
    <a:masterClrMapping/>
  </p:clrMapOvr>
  <p:transition spd="slow" advClick="0" advTm="2343">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428604"/>
            <a:ext cx="8715436" cy="1643074"/>
          </a:xfrm>
          <a:ln w="38100">
            <a:solidFill>
              <a:schemeClr val="accent1"/>
            </a:solidFill>
          </a:ln>
        </p:spPr>
        <p:txBody>
          <a:bodyPr>
            <a:normAutofit fontScale="90000"/>
          </a:bodyPr>
          <a:lstStyle/>
          <a:p>
            <a:r>
              <a:rPr lang="en-US" b="1" dirty="0" smtClean="0">
                <a:solidFill>
                  <a:schemeClr val="accent1">
                    <a:lumMod val="75000"/>
                  </a:schemeClr>
                </a:solidFill>
              </a:rPr>
              <a:t>New York, New York</a:t>
            </a:r>
            <a:r>
              <a:rPr lang="hr-HR" b="1" dirty="0" smtClean="0"/>
              <a:t/>
            </a:r>
            <a:br>
              <a:rPr lang="hr-HR" b="1" dirty="0" smtClean="0"/>
            </a:br>
            <a:r>
              <a:rPr lang="en-US" b="1" dirty="0" smtClean="0"/>
              <a:t> </a:t>
            </a:r>
            <a:r>
              <a:rPr lang="hr-HR" b="1" dirty="0" smtClean="0"/>
              <a:t>                                     </a:t>
            </a:r>
            <a:r>
              <a:rPr lang="en-US" b="1" dirty="0" smtClean="0">
                <a:solidFill>
                  <a:srgbClr val="CC9900"/>
                </a:solidFill>
              </a:rPr>
              <a:t>The Venetian </a:t>
            </a:r>
            <a:r>
              <a:rPr lang="hr-HR" b="1" dirty="0" smtClean="0">
                <a:solidFill>
                  <a:srgbClr val="CC9900"/>
                </a:solidFill>
              </a:rPr>
              <a:t> </a:t>
            </a:r>
            <a:endParaRPr lang="en-US" b="1" dirty="0">
              <a:solidFill>
                <a:srgbClr val="CC9900"/>
              </a:solidFill>
            </a:endParaRPr>
          </a:p>
        </p:txBody>
      </p:sp>
      <p:pic>
        <p:nvPicPr>
          <p:cNvPr id="5" name="Content Placeholder 4" descr="sdrf.jpg"/>
          <p:cNvPicPr>
            <a:picLocks noGrp="1" noChangeAspect="1"/>
          </p:cNvPicPr>
          <p:nvPr>
            <p:ph sz="half" idx="1"/>
          </p:nvPr>
        </p:nvPicPr>
        <p:blipFill>
          <a:blip r:embed="rId2" cstate="print"/>
          <a:stretch>
            <a:fillRect/>
          </a:stretch>
        </p:blipFill>
        <p:spPr>
          <a:xfrm>
            <a:off x="142844" y="2643182"/>
            <a:ext cx="4352956" cy="3571900"/>
          </a:xfrm>
        </p:spPr>
      </p:pic>
      <p:pic>
        <p:nvPicPr>
          <p:cNvPr id="8" name="Content Placeholder 7" descr="rjfuzgj.jpg"/>
          <p:cNvPicPr>
            <a:picLocks noGrp="1" noChangeAspect="1"/>
          </p:cNvPicPr>
          <p:nvPr>
            <p:ph sz="half" idx="2"/>
          </p:nvPr>
        </p:nvPicPr>
        <p:blipFill>
          <a:blip r:embed="rId3" cstate="print"/>
          <a:stretch>
            <a:fillRect/>
          </a:stretch>
        </p:blipFill>
        <p:spPr>
          <a:xfrm>
            <a:off x="4643438" y="2643182"/>
            <a:ext cx="4283125" cy="3571900"/>
          </a:xfrm>
        </p:spPr>
      </p:pic>
    </p:spTree>
  </p:cSld>
  <p:clrMapOvr>
    <a:masterClrMapping/>
  </p:clrMapOvr>
  <p:transition spd="slow" advClick="0" advTm="2391">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571480"/>
            <a:ext cx="8001056" cy="1357322"/>
          </a:xfrm>
          <a:ln w="38100">
            <a:solidFill>
              <a:schemeClr val="tx1"/>
            </a:solidFill>
          </a:ln>
        </p:spPr>
        <p:txBody>
          <a:bodyPr>
            <a:normAutofit fontScale="90000"/>
          </a:bodyPr>
          <a:lstStyle/>
          <a:p>
            <a:r>
              <a:rPr lang="hr-HR" b="1" dirty="0" smtClean="0"/>
              <a:t>   </a:t>
            </a:r>
            <a:r>
              <a:rPr lang="en-US" b="1" dirty="0" smtClean="0">
                <a:solidFill>
                  <a:srgbClr val="996633"/>
                </a:solidFill>
              </a:rPr>
              <a:t>Excalibur</a:t>
            </a:r>
            <a:r>
              <a:rPr lang="hr-HR" b="1" dirty="0" smtClean="0"/>
              <a:t>             </a:t>
            </a:r>
            <a:r>
              <a:rPr lang="en-US" b="1" dirty="0" smtClean="0">
                <a:solidFill>
                  <a:srgbClr val="FF0000"/>
                </a:solidFill>
              </a:rPr>
              <a:t>Circus C</a:t>
            </a:r>
            <a:r>
              <a:rPr lang="hr-HR" b="1" dirty="0" smtClean="0">
                <a:solidFill>
                  <a:srgbClr val="FF0000"/>
                </a:solidFill>
              </a:rPr>
              <a:t>ircus</a:t>
            </a:r>
            <a:endParaRPr lang="en-US" dirty="0">
              <a:solidFill>
                <a:srgbClr val="FF0000"/>
              </a:solidFill>
            </a:endParaRPr>
          </a:p>
        </p:txBody>
      </p:sp>
      <p:pic>
        <p:nvPicPr>
          <p:cNvPr id="5" name="Content Placeholder 4" descr="LasVegas-Excalibur.jpg"/>
          <p:cNvPicPr>
            <a:picLocks noGrp="1" noChangeAspect="1"/>
          </p:cNvPicPr>
          <p:nvPr>
            <p:ph sz="half" idx="1"/>
          </p:nvPr>
        </p:nvPicPr>
        <p:blipFill>
          <a:blip r:embed="rId2" cstate="print"/>
          <a:stretch>
            <a:fillRect/>
          </a:stretch>
        </p:blipFill>
        <p:spPr>
          <a:xfrm>
            <a:off x="285720" y="2357430"/>
            <a:ext cx="4143404" cy="3786214"/>
          </a:xfrm>
        </p:spPr>
      </p:pic>
      <p:pic>
        <p:nvPicPr>
          <p:cNvPr id="7" name="Content Placeholder 6" descr="gres.jpg"/>
          <p:cNvPicPr>
            <a:picLocks noGrp="1" noChangeAspect="1"/>
          </p:cNvPicPr>
          <p:nvPr>
            <p:ph sz="half" idx="2"/>
          </p:nvPr>
        </p:nvPicPr>
        <p:blipFill>
          <a:blip r:embed="rId3" cstate="print"/>
          <a:stretch>
            <a:fillRect/>
          </a:stretch>
        </p:blipFill>
        <p:spPr>
          <a:xfrm>
            <a:off x="4643438" y="2357430"/>
            <a:ext cx="4286280" cy="3810594"/>
          </a:xfrm>
        </p:spPr>
      </p:pic>
    </p:spTree>
  </p:cSld>
  <p:clrMapOvr>
    <a:masterClrMapping/>
  </p:clrMapOvr>
  <p:transition spd="slow" advClick="0" advTm="1922">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357166"/>
            <a:ext cx="7329510" cy="1399032"/>
          </a:xfrm>
          <a:noFill/>
          <a:ln w="38100">
            <a:solidFill>
              <a:schemeClr val="tx1"/>
            </a:solidFill>
          </a:ln>
        </p:spPr>
        <p:txBody>
          <a:bodyPr>
            <a:normAutofit/>
          </a:bodyPr>
          <a:lstStyle/>
          <a:p>
            <a:r>
              <a:rPr lang="hr-HR" sz="4400" b="1" dirty="0" smtClean="0"/>
              <a:t>   </a:t>
            </a:r>
            <a:r>
              <a:rPr lang="hr-HR" sz="4400" b="1" dirty="0" smtClean="0">
                <a:solidFill>
                  <a:srgbClr val="FFC000"/>
                </a:solidFill>
              </a:rPr>
              <a:t>Mirage</a:t>
            </a:r>
            <a:r>
              <a:rPr lang="hr-HR" sz="4400" b="1" dirty="0" smtClean="0"/>
              <a:t>                </a:t>
            </a:r>
            <a:r>
              <a:rPr lang="hr-HR" sz="4400" b="1" dirty="0" smtClean="0">
                <a:solidFill>
                  <a:srgbClr val="00B0F0"/>
                </a:solidFill>
              </a:rPr>
              <a:t>Aria</a:t>
            </a:r>
            <a:r>
              <a:rPr lang="hr-HR" sz="4400" b="1" dirty="0" smtClean="0"/>
              <a:t> </a:t>
            </a:r>
            <a:endParaRPr lang="en-US" sz="4400" b="1" dirty="0"/>
          </a:p>
        </p:txBody>
      </p:sp>
      <p:pic>
        <p:nvPicPr>
          <p:cNvPr id="5" name="Content Placeholder 4" descr="MirageSmall.jpg"/>
          <p:cNvPicPr>
            <a:picLocks noGrp="1" noChangeAspect="1"/>
          </p:cNvPicPr>
          <p:nvPr>
            <p:ph sz="half" idx="1"/>
          </p:nvPr>
        </p:nvPicPr>
        <p:blipFill>
          <a:blip r:embed="rId2" cstate="print"/>
          <a:stretch>
            <a:fillRect/>
          </a:stretch>
        </p:blipFill>
        <p:spPr>
          <a:xfrm>
            <a:off x="214282" y="2428868"/>
            <a:ext cx="4419603" cy="4214842"/>
          </a:xfrm>
        </p:spPr>
      </p:pic>
      <p:pic>
        <p:nvPicPr>
          <p:cNvPr id="6" name="Content Placeholder 5" descr="ariahuzjhgu.jpg"/>
          <p:cNvPicPr>
            <a:picLocks noGrp="1" noChangeAspect="1"/>
          </p:cNvPicPr>
          <p:nvPr>
            <p:ph sz="half" idx="2"/>
          </p:nvPr>
        </p:nvPicPr>
        <p:blipFill>
          <a:blip r:embed="rId3" cstate="print"/>
          <a:stretch>
            <a:fillRect/>
          </a:stretch>
        </p:blipFill>
        <p:spPr>
          <a:xfrm>
            <a:off x="4714876" y="2500306"/>
            <a:ext cx="4252914" cy="4151338"/>
          </a:xfrm>
        </p:spPr>
      </p:pic>
    </p:spTree>
  </p:cSld>
  <p:clrMapOvr>
    <a:masterClrMapping/>
  </p:clrMapOvr>
  <p:transition spd="slow" advClick="0" advTm="1969">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3570" y="6143644"/>
            <a:ext cx="3500430" cy="714356"/>
          </a:xfrm>
        </p:spPr>
        <p:txBody>
          <a:bodyPr>
            <a:normAutofit/>
          </a:bodyPr>
          <a:lstStyle/>
          <a:p>
            <a:endParaRPr lang="en-US" sz="2400" b="1" i="1" dirty="0"/>
          </a:p>
        </p:txBody>
      </p:sp>
      <p:pic>
        <p:nvPicPr>
          <p:cNvPr id="5" name="Content Placeholder 4" descr="sdcf.jpg"/>
          <p:cNvPicPr>
            <a:picLocks noGrp="1" noChangeAspect="1"/>
          </p:cNvPicPr>
          <p:nvPr>
            <p:ph sz="half" idx="1"/>
          </p:nvPr>
        </p:nvPicPr>
        <p:blipFill>
          <a:blip r:embed="rId2" cstate="print"/>
          <a:stretch>
            <a:fillRect/>
          </a:stretch>
        </p:blipFill>
        <p:spPr>
          <a:xfrm>
            <a:off x="785786" y="285728"/>
            <a:ext cx="7572428" cy="2571768"/>
          </a:xfrm>
        </p:spPr>
      </p:pic>
      <p:pic>
        <p:nvPicPr>
          <p:cNvPr id="6" name="Content Placeholder 5" descr="w fd.jpg"/>
          <p:cNvPicPr>
            <a:picLocks noGrp="1" noChangeAspect="1"/>
          </p:cNvPicPr>
          <p:nvPr>
            <p:ph sz="half" idx="2"/>
          </p:nvPr>
        </p:nvPicPr>
        <p:blipFill>
          <a:blip r:embed="rId3" cstate="print"/>
          <a:stretch>
            <a:fillRect/>
          </a:stretch>
        </p:blipFill>
        <p:spPr>
          <a:xfrm>
            <a:off x="1428728" y="3000372"/>
            <a:ext cx="6429420" cy="3714776"/>
          </a:xfrm>
        </p:spPr>
      </p:pic>
    </p:spTree>
  </p:cSld>
  <p:clrMapOvr>
    <a:masterClrMapping/>
  </p:clrMapOvr>
  <p:transition spd="slow" advClick="0" advTm="2032">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46" y="3000373"/>
            <a:ext cx="4643454" cy="954107"/>
          </a:xfrm>
          <a:prstGeom prst="rect">
            <a:avLst/>
          </a:prstGeom>
        </p:spPr>
        <p:txBody>
          <a:bodyPr wrap="square">
            <a:spAutoFit/>
          </a:bodyPr>
          <a:lstStyle/>
          <a:p>
            <a:pPr algn="ctr"/>
            <a:r>
              <a:rPr lang="hr-HR" sz="2800" b="1" i="1" dirty="0" smtClean="0"/>
              <a:t>Prezention by: Carolina </a:t>
            </a:r>
            <a:br>
              <a:rPr lang="hr-HR" sz="2800" b="1" i="1" dirty="0" smtClean="0"/>
            </a:br>
            <a:r>
              <a:rPr lang="hr-HR" sz="2800" b="1" i="1" dirty="0" smtClean="0"/>
              <a:t>Sara Kale</a:t>
            </a:r>
            <a:endParaRPr lang="en-US" sz="2800" dirty="0"/>
          </a:p>
        </p:txBody>
      </p:sp>
    </p:spTree>
  </p:cSld>
  <p:clrMapOvr>
    <a:masterClrMapping/>
  </p:clrMapOvr>
  <p:transition spd="slow" advClick="0" advTm="1610">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728"/>
            <a:ext cx="9144000" cy="3214710"/>
          </a:xfrm>
        </p:spPr>
        <p:txBody>
          <a:bodyPr>
            <a:noAutofit/>
          </a:bodyPr>
          <a:lstStyle/>
          <a:p>
            <a:r>
              <a:rPr lang="en-US" sz="3200" b="1" dirty="0" smtClean="0"/>
              <a:t>Las Vegas Strip</a:t>
            </a:r>
            <a:r>
              <a:rPr lang="en-US" sz="3200" dirty="0" smtClean="0"/>
              <a:t> is internationally known for the concentration of resort hotels and casinos along its route. The Strip is approximately 6.8 km in length</a:t>
            </a:r>
            <a:r>
              <a:rPr lang="hr-HR" sz="3200" dirty="0" smtClean="0"/>
              <a:t>.</a:t>
            </a:r>
            <a:br>
              <a:rPr lang="hr-HR" sz="3200" dirty="0" smtClean="0"/>
            </a:br>
            <a:r>
              <a:rPr lang="hr-HR" sz="3200" dirty="0" smtClean="0"/>
              <a:t>T</a:t>
            </a:r>
            <a:r>
              <a:rPr lang="en-US" sz="3200" dirty="0" smtClean="0"/>
              <a:t>he largest hotel, </a:t>
            </a:r>
            <a:r>
              <a:rPr lang="hr-HR" sz="3200" dirty="0" smtClean="0">
                <a:solidFill>
                  <a:schemeClr val="accent2"/>
                </a:solidFill>
              </a:rPr>
              <a:t>casino</a:t>
            </a:r>
            <a:r>
              <a:rPr lang="en-US" sz="3200" dirty="0" smtClean="0"/>
              <a:t>, and </a:t>
            </a:r>
            <a:r>
              <a:rPr lang="hr-HR" sz="3200" dirty="0" smtClean="0"/>
              <a:t>resort</a:t>
            </a:r>
            <a:r>
              <a:rPr lang="en-US" sz="3200" dirty="0" smtClean="0"/>
              <a:t> properties in the world are located on the Las Vegas Strip. </a:t>
            </a:r>
            <a:endParaRPr lang="en-US" sz="3200" dirty="0"/>
          </a:p>
        </p:txBody>
      </p:sp>
      <p:pic>
        <p:nvPicPr>
          <p:cNvPr id="4" name="Content Placeholder 3" descr="cfhjdtz.jpg"/>
          <p:cNvPicPr>
            <a:picLocks noGrp="1" noChangeAspect="1"/>
          </p:cNvPicPr>
          <p:nvPr>
            <p:ph idx="1"/>
          </p:nvPr>
        </p:nvPicPr>
        <p:blipFill>
          <a:blip r:embed="rId2" cstate="print"/>
          <a:stretch>
            <a:fillRect/>
          </a:stretch>
        </p:blipFill>
        <p:spPr>
          <a:xfrm>
            <a:off x="214282" y="4143380"/>
            <a:ext cx="8643999" cy="2357454"/>
          </a:xfrm>
        </p:spPr>
      </p:pic>
    </p:spTree>
  </p:cSld>
  <p:clrMapOvr>
    <a:masterClrMapping/>
  </p:clrMapOvr>
  <p:transition spd="slow" advClick="0" advTm="7953">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1473" y="214291"/>
            <a:ext cx="8143932" cy="6001643"/>
          </a:xfrm>
          <a:prstGeom prst="rect">
            <a:avLst/>
          </a:prstGeom>
          <a:noFill/>
        </p:spPr>
        <p:txBody>
          <a:bodyPr wrap="square">
            <a:spAutoFit/>
          </a:bodyPr>
          <a:lstStyle/>
          <a:p>
            <a:r>
              <a:rPr lang="en-US" sz="4800" dirty="0" smtClean="0"/>
              <a:t>The city's tolerance for different forms of adult </a:t>
            </a:r>
            <a:r>
              <a:rPr lang="en-US" sz="4400" dirty="0" smtClean="0"/>
              <a:t>entertainment</a:t>
            </a:r>
            <a:r>
              <a:rPr lang="en-US" sz="4800" dirty="0" smtClean="0"/>
              <a:t> earned it the title of Sin City</a:t>
            </a:r>
            <a:r>
              <a:rPr lang="hr-HR" sz="4800" dirty="0" smtClean="0"/>
              <a:t/>
            </a:r>
            <a:br>
              <a:rPr lang="hr-HR" sz="4800" dirty="0" smtClean="0"/>
            </a:br>
            <a:r>
              <a:rPr lang="en-US" sz="4800" dirty="0" smtClean="0"/>
              <a:t>Examples of vices include</a:t>
            </a:r>
            <a:r>
              <a:rPr lang="en-US" sz="4800" dirty="0" smtClean="0">
                <a:hlinkClick r:id="rId3" tooltip="Sexual intercourse"/>
              </a:rPr>
              <a:t> </a:t>
            </a:r>
            <a:r>
              <a:rPr lang="en-US" sz="4800" dirty="0" smtClean="0">
                <a:hlinkClick r:id="rId4" tooltip="Prostitution"/>
              </a:rPr>
              <a:t>prostitution</a:t>
            </a:r>
            <a:r>
              <a:rPr lang="en-US" sz="4800" dirty="0" smtClean="0"/>
              <a:t>,  </a:t>
            </a:r>
            <a:r>
              <a:rPr lang="en-US" sz="4800" dirty="0" smtClean="0">
                <a:hlinkClick r:id="rId5" tooltip="Gambling"/>
              </a:rPr>
              <a:t>gambling</a:t>
            </a:r>
            <a:r>
              <a:rPr lang="hr-HR" sz="4800" dirty="0" smtClean="0"/>
              <a:t>,</a:t>
            </a:r>
            <a:r>
              <a:rPr lang="en-US" sz="4800" dirty="0" smtClean="0"/>
              <a:t> </a:t>
            </a:r>
            <a:r>
              <a:rPr lang="en-US" sz="4800" dirty="0" smtClean="0">
                <a:hlinkClick r:id="rId6" tooltip="Recreational drug use"/>
              </a:rPr>
              <a:t>drug</a:t>
            </a:r>
            <a:r>
              <a:rPr lang="hr-HR" sz="4800" dirty="0" smtClean="0"/>
              <a:t>, </a:t>
            </a:r>
            <a:r>
              <a:rPr lang="en-US" sz="4800" dirty="0" smtClean="0"/>
              <a:t>excessive </a:t>
            </a:r>
            <a:r>
              <a:rPr lang="hr-HR" sz="4800" dirty="0" smtClean="0"/>
              <a:t>organized</a:t>
            </a:r>
            <a:r>
              <a:rPr lang="en-US" sz="4800" dirty="0" smtClean="0">
                <a:hlinkClick r:id="rId7" tooltip="Organized crime"/>
              </a:rPr>
              <a:t> crime</a:t>
            </a:r>
            <a:r>
              <a:rPr lang="en-US" sz="4800" dirty="0" smtClean="0"/>
              <a:t> and </a:t>
            </a:r>
            <a:r>
              <a:rPr lang="en-US" sz="4800" dirty="0" smtClean="0">
                <a:solidFill>
                  <a:schemeClr val="bg2"/>
                </a:solidFill>
                <a:hlinkClick r:id="rId8" tooltip="Gang activity"/>
              </a:rPr>
              <a:t>gang activity</a:t>
            </a:r>
            <a:endParaRPr lang="en-US" sz="4800" dirty="0">
              <a:solidFill>
                <a:schemeClr val="bg2"/>
              </a:solidFill>
            </a:endParaRPr>
          </a:p>
        </p:txBody>
      </p:sp>
    </p:spTree>
  </p:cSld>
  <p:clrMapOvr>
    <a:masterClrMapping/>
  </p:clrMapOvr>
  <p:transition spd="slow" advClick="0" advTm="6906">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flipH="1" flipV="1">
            <a:off x="321437" y="3178968"/>
            <a:ext cx="6286544" cy="357191"/>
          </a:xfrm>
        </p:spPr>
        <p:txBody>
          <a:bodyPr>
            <a:noAutofit/>
          </a:bodyPr>
          <a:lstStyle/>
          <a:p>
            <a:r>
              <a:rPr lang="hr-HR" sz="5400" b="1" dirty="0" smtClean="0">
                <a:latin typeface="Bodoni MT Black" pitchFamily="18" charset="0"/>
              </a:rPr>
              <a:t>HISTORY</a:t>
            </a:r>
            <a:endParaRPr lang="en-US" sz="5400" b="1" dirty="0">
              <a:latin typeface="Bodoni MT Black" pitchFamily="18" charset="0"/>
            </a:endParaRPr>
          </a:p>
        </p:txBody>
      </p:sp>
      <p:sp>
        <p:nvSpPr>
          <p:cNvPr id="3" name="Text Placeholder 2"/>
          <p:cNvSpPr>
            <a:spLocks noGrp="1"/>
          </p:cNvSpPr>
          <p:nvPr>
            <p:ph type="body" idx="2"/>
          </p:nvPr>
        </p:nvSpPr>
        <p:spPr>
          <a:xfrm>
            <a:off x="214282" y="142852"/>
            <a:ext cx="2786082" cy="6157914"/>
          </a:xfrm>
        </p:spPr>
        <p:txBody>
          <a:bodyPr>
            <a:noAutofit/>
          </a:bodyPr>
          <a:lstStyle/>
          <a:p>
            <a:r>
              <a:rPr lang="en-US" sz="3200" i="1" dirty="0" smtClean="0"/>
              <a:t>The Las Vegas oasis was first noticed in 1829 by Spanish explorers. They named this valley "Las Vegas" which means "the meadows." </a:t>
            </a:r>
            <a:endParaRPr lang="en-US" sz="3200" i="1" dirty="0"/>
          </a:p>
        </p:txBody>
      </p:sp>
      <p:pic>
        <p:nvPicPr>
          <p:cNvPr id="11" name="Content Placeholder 10" descr="Las%20Vegas.jpg"/>
          <p:cNvPicPr>
            <a:picLocks noGrp="1" noChangeAspect="1"/>
          </p:cNvPicPr>
          <p:nvPr>
            <p:ph sz="half" idx="1"/>
          </p:nvPr>
        </p:nvPicPr>
        <p:blipFill>
          <a:blip r:embed="rId2" cstate="print"/>
          <a:stretch>
            <a:fillRect/>
          </a:stretch>
        </p:blipFill>
        <p:spPr>
          <a:xfrm>
            <a:off x="4286248" y="285728"/>
            <a:ext cx="4674260" cy="6072230"/>
          </a:xfrm>
        </p:spPr>
      </p:pic>
    </p:spTree>
  </p:cSld>
  <p:clrMapOvr>
    <a:masterClrMapping/>
  </p:clrMapOvr>
  <p:transition spd="slow" advClick="0" advTm="6875">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56" y="2786058"/>
            <a:ext cx="5500726" cy="1256156"/>
          </a:xfrm>
        </p:spPr>
        <p:txBody>
          <a:bodyPr>
            <a:normAutofit/>
          </a:bodyPr>
          <a:lstStyle/>
          <a:p>
            <a:r>
              <a:rPr lang="hr-HR" sz="6000" b="1" dirty="0" smtClean="0">
                <a:solidFill>
                  <a:schemeClr val="bg1"/>
                </a:solidFill>
              </a:rPr>
              <a:t>Early Vegas</a:t>
            </a:r>
            <a:endParaRPr lang="en-US" sz="6000" b="1" dirty="0">
              <a:solidFill>
                <a:schemeClr val="bg1"/>
              </a:solidFill>
            </a:endParaRPr>
          </a:p>
        </p:txBody>
      </p:sp>
      <p:pic>
        <p:nvPicPr>
          <p:cNvPr id="5" name="Content Placeholder 4" descr="etgt.jpg"/>
          <p:cNvPicPr>
            <a:picLocks noGrp="1" noChangeAspect="1"/>
          </p:cNvPicPr>
          <p:nvPr>
            <p:ph sz="half" idx="1"/>
          </p:nvPr>
        </p:nvPicPr>
        <p:blipFill>
          <a:blip r:embed="rId2" cstate="print"/>
          <a:stretch>
            <a:fillRect/>
          </a:stretch>
        </p:blipFill>
        <p:spPr>
          <a:xfrm>
            <a:off x="785786" y="214290"/>
            <a:ext cx="7429552" cy="2798543"/>
          </a:xfrm>
        </p:spPr>
      </p:pic>
      <p:pic>
        <p:nvPicPr>
          <p:cNvPr id="6" name="Content Placeholder 5" descr="las vegas strip.jpg"/>
          <p:cNvPicPr>
            <a:picLocks noGrp="1" noChangeAspect="1"/>
          </p:cNvPicPr>
          <p:nvPr>
            <p:ph sz="half" idx="2"/>
          </p:nvPr>
        </p:nvPicPr>
        <p:blipFill>
          <a:blip r:embed="rId3" cstate="print"/>
          <a:stretch>
            <a:fillRect/>
          </a:stretch>
        </p:blipFill>
        <p:spPr>
          <a:xfrm>
            <a:off x="500034" y="4071942"/>
            <a:ext cx="8215370" cy="2663704"/>
          </a:xfrm>
        </p:spPr>
      </p:pic>
    </p:spTree>
  </p:cSld>
  <p:clrMapOvr>
    <a:masterClrMapping/>
  </p:clrMapOvr>
  <p:transition spd="slow" advClick="0" advTm="2265">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14356"/>
            <a:ext cx="7186634" cy="1399032"/>
          </a:xfrm>
        </p:spPr>
        <p:txBody>
          <a:bodyPr>
            <a:noAutofit/>
          </a:bodyPr>
          <a:lstStyle/>
          <a:p>
            <a:r>
              <a:rPr lang="en-US" sz="3200" i="1" dirty="0" smtClean="0">
                <a:solidFill>
                  <a:schemeClr val="tx1"/>
                </a:solidFill>
              </a:rPr>
              <a:t>Fremont Street is home to most of downtown's hotels and casinos. These are the original casinos of Las Vegas, which existed before the more famous Las Vegas Strip</a:t>
            </a:r>
            <a:r>
              <a:rPr lang="hr-HR" sz="3600" i="1" dirty="0" smtClean="0">
                <a:solidFill>
                  <a:schemeClr val="tx1"/>
                </a:solidFill>
              </a:rPr>
              <a:t>.</a:t>
            </a:r>
            <a:endParaRPr lang="en-US" sz="4800" b="1" i="1" dirty="0">
              <a:solidFill>
                <a:schemeClr val="tx1"/>
              </a:solidFill>
            </a:endParaRPr>
          </a:p>
        </p:txBody>
      </p:sp>
      <p:pic>
        <p:nvPicPr>
          <p:cNvPr id="5" name="Content Placeholder 4" descr="dasas.jpg"/>
          <p:cNvPicPr>
            <a:picLocks noGrp="1" noChangeAspect="1"/>
          </p:cNvPicPr>
          <p:nvPr>
            <p:ph sz="half" idx="1"/>
          </p:nvPr>
        </p:nvPicPr>
        <p:blipFill>
          <a:blip r:embed="rId2" cstate="print"/>
          <a:stretch>
            <a:fillRect/>
          </a:stretch>
        </p:blipFill>
        <p:spPr>
          <a:xfrm>
            <a:off x="159783" y="3071810"/>
            <a:ext cx="4055027" cy="3429024"/>
          </a:xfrm>
        </p:spPr>
      </p:pic>
      <p:pic>
        <p:nvPicPr>
          <p:cNvPr id="6" name="Content Placeholder 5" descr="fujuz.jpg"/>
          <p:cNvPicPr>
            <a:picLocks noGrp="1" noChangeAspect="1"/>
          </p:cNvPicPr>
          <p:nvPr>
            <p:ph sz="half" idx="2"/>
          </p:nvPr>
        </p:nvPicPr>
        <p:blipFill>
          <a:blip r:embed="rId3" cstate="print"/>
          <a:stretch>
            <a:fillRect/>
          </a:stretch>
        </p:blipFill>
        <p:spPr>
          <a:xfrm>
            <a:off x="4357686" y="2928934"/>
            <a:ext cx="4562388" cy="3548532"/>
          </a:xfrm>
        </p:spPr>
      </p:pic>
    </p:spTree>
  </p:cSld>
  <p:clrMapOvr>
    <a:masterClrMapping/>
  </p:clrMapOvr>
  <p:transition spd="slow" advClick="0" advTm="5985">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285728"/>
            <a:ext cx="7400948" cy="1399032"/>
          </a:xfrm>
        </p:spPr>
        <p:txBody>
          <a:bodyPr>
            <a:noAutofit/>
          </a:bodyPr>
          <a:lstStyle/>
          <a:p>
            <a:r>
              <a:rPr lang="hr-HR" sz="5400" b="1" dirty="0" smtClean="0">
                <a:solidFill>
                  <a:srgbClr val="0070C0"/>
                </a:solidFill>
                <a:effectLst>
                  <a:outerShdw blurRad="38100" dist="38100" dir="2700000" algn="tl">
                    <a:srgbClr val="000000">
                      <a:alpha val="43137"/>
                    </a:srgbClr>
                  </a:outerShdw>
                </a:effectLst>
              </a:rPr>
              <a:t>Las Vegas today</a:t>
            </a:r>
            <a:endParaRPr lang="en-US" sz="5400" b="1" dirty="0">
              <a:solidFill>
                <a:srgbClr val="0070C0"/>
              </a:solidFill>
              <a:effectLst>
                <a:outerShdw blurRad="38100" dist="38100" dir="2700000" algn="tl">
                  <a:srgbClr val="000000">
                    <a:alpha val="43137"/>
                  </a:srgbClr>
                </a:outerShdw>
              </a:effectLst>
            </a:endParaRPr>
          </a:p>
        </p:txBody>
      </p:sp>
      <p:pic>
        <p:nvPicPr>
          <p:cNvPr id="8" name="Content Placeholder 7" descr="fuzj.jpg"/>
          <p:cNvPicPr>
            <a:picLocks noGrp="1" noChangeAspect="1"/>
          </p:cNvPicPr>
          <p:nvPr>
            <p:ph sz="half" idx="2"/>
          </p:nvPr>
        </p:nvPicPr>
        <p:blipFill>
          <a:blip r:embed="rId2" cstate="print"/>
          <a:stretch>
            <a:fillRect/>
          </a:stretch>
        </p:blipFill>
        <p:spPr>
          <a:xfrm>
            <a:off x="214282" y="1928802"/>
            <a:ext cx="4245759" cy="4214842"/>
          </a:xfrm>
        </p:spPr>
      </p:pic>
      <p:pic>
        <p:nvPicPr>
          <p:cNvPr id="7" name="Content Placeholder 6" descr="fujuz.jpg"/>
          <p:cNvPicPr>
            <a:picLocks noGrp="1" noChangeAspect="1"/>
          </p:cNvPicPr>
          <p:nvPr>
            <p:ph sz="half" idx="1"/>
          </p:nvPr>
        </p:nvPicPr>
        <p:blipFill>
          <a:blip r:embed="rId3" cstate="print"/>
          <a:stretch>
            <a:fillRect/>
          </a:stretch>
        </p:blipFill>
        <p:spPr>
          <a:xfrm>
            <a:off x="4714876" y="1928802"/>
            <a:ext cx="4214968" cy="4214842"/>
          </a:xfrm>
        </p:spPr>
      </p:pic>
    </p:spTree>
  </p:cSld>
  <p:clrMapOvr>
    <a:masterClrMapping/>
  </p:clrMapOvr>
  <p:transition spd="slow" advClick="0" advTm="2016">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399032"/>
          </a:xfrm>
          <a:ln>
            <a:solidFill>
              <a:schemeClr val="tx1"/>
            </a:solidFill>
            <a:prstDash val="sysDot"/>
          </a:ln>
        </p:spPr>
        <p:txBody>
          <a:bodyPr>
            <a:noAutofit/>
          </a:bodyPr>
          <a:lstStyle/>
          <a:p>
            <a:r>
              <a:rPr lang="en-US" sz="3600" i="1" dirty="0" smtClean="0">
                <a:solidFill>
                  <a:srgbClr val="996633"/>
                </a:solidFill>
              </a:rPr>
              <a:t>Each year more than 90,000 people get married in Las Vegas</a:t>
            </a:r>
            <a:endParaRPr lang="en-US" sz="3600" i="1" dirty="0">
              <a:solidFill>
                <a:srgbClr val="996633"/>
              </a:solidFill>
            </a:endParaRPr>
          </a:p>
        </p:txBody>
      </p:sp>
      <p:pic>
        <p:nvPicPr>
          <p:cNvPr id="5" name="Content Placeholder 4" descr="7366320170_04af7fe4a5.jpg"/>
          <p:cNvPicPr>
            <a:picLocks noGrp="1" noChangeAspect="1"/>
          </p:cNvPicPr>
          <p:nvPr>
            <p:ph sz="half" idx="1"/>
          </p:nvPr>
        </p:nvPicPr>
        <p:blipFill>
          <a:blip r:embed="rId2" cstate="print"/>
          <a:stretch>
            <a:fillRect/>
          </a:stretch>
        </p:blipFill>
        <p:spPr>
          <a:xfrm>
            <a:off x="142844" y="2214554"/>
            <a:ext cx="4252914" cy="4500594"/>
          </a:xfrm>
        </p:spPr>
      </p:pic>
      <p:pic>
        <p:nvPicPr>
          <p:cNvPr id="6" name="Content Placeholder 5" descr="lasvegas-weddingchapel.jpg"/>
          <p:cNvPicPr>
            <a:picLocks noGrp="1" noChangeAspect="1"/>
          </p:cNvPicPr>
          <p:nvPr>
            <p:ph sz="half" idx="2"/>
          </p:nvPr>
        </p:nvPicPr>
        <p:blipFill>
          <a:blip r:embed="rId3" cstate="print"/>
          <a:stretch>
            <a:fillRect/>
          </a:stretch>
        </p:blipFill>
        <p:spPr>
          <a:xfrm>
            <a:off x="4643438" y="2928934"/>
            <a:ext cx="4238628" cy="3761595"/>
          </a:xfrm>
        </p:spPr>
      </p:pic>
    </p:spTree>
  </p:cSld>
  <p:clrMapOvr>
    <a:masterClrMapping/>
  </p:clrMapOvr>
  <p:transition spd="slow" advClick="0" advTm="3360">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967</TotalTime>
  <Words>346</Words>
  <Application>Microsoft Office PowerPoint</Application>
  <PresentationFormat>On-screen Show (4:3)</PresentationFormat>
  <Paragraphs>36</Paragraphs>
  <Slides>28</Slides>
  <Notes>3</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Verve</vt:lpstr>
      <vt:lpstr>Slide 1</vt:lpstr>
      <vt:lpstr>Slide 2</vt:lpstr>
      <vt:lpstr>Las Vegas Strip is internationally known for the concentration of resort hotels and casinos along its route. The Strip is approximately 6.8 km in length. The largest hotel, casino, and resort properties in the world are located on the Las Vegas Strip. </vt:lpstr>
      <vt:lpstr>Slide 4</vt:lpstr>
      <vt:lpstr>HISTORY</vt:lpstr>
      <vt:lpstr>Early Vegas</vt:lpstr>
      <vt:lpstr>Fremont Street is home to most of downtown's hotels and casinos. These are the original casinos of Las Vegas, which existed before the more famous Las Vegas Strip.</vt:lpstr>
      <vt:lpstr>Las Vegas today</vt:lpstr>
      <vt:lpstr>Each year more than 90,000 people get married in Las Vegas</vt:lpstr>
      <vt:lpstr>Las Vegas is famous for many reasons, included in the long list or reasons would be the movie industry. </vt:lpstr>
      <vt:lpstr>Over the years, Las Vegas have had many full length feature movies filmed in Las Vegas.</vt:lpstr>
      <vt:lpstr>POKER A dollar won is twice as sweet as a dollar earned.     </vt:lpstr>
      <vt:lpstr>Gambling is not about how well you play the games, it's really about how well you handle your money.</vt:lpstr>
      <vt:lpstr>Casinos in Vegas have over 115000 gaming machines and over 4000 total table games</vt:lpstr>
      <vt:lpstr>The Entertainment Capital of the World </vt:lpstr>
      <vt:lpstr>NIGHTLIFE </vt:lpstr>
      <vt:lpstr>POOL PARTY</vt:lpstr>
      <vt:lpstr>HOTEL-CASINO</vt:lpstr>
      <vt:lpstr> Bellagio, More than 1,000 fountains dance in front of the hotel  Caesars Palace, is a replica of ancient Rome with marble columns, statues, fountains, and a golden chariot  </vt:lpstr>
      <vt:lpstr>The MGM Grand is the largest hotel resort complex in the U.S.  Mandalay Bay is owned by MGM Resorts International</vt:lpstr>
      <vt:lpstr> Luxor Las Vegas        Monte Carlo</vt:lpstr>
      <vt:lpstr>Wynn and Encore       Trump</vt:lpstr>
      <vt:lpstr>         Rio                The Paris</vt:lpstr>
      <vt:lpstr>New York, New York                                       The Venetian  </vt:lpstr>
      <vt:lpstr>   Excalibur             Circus Circus</vt:lpstr>
      <vt:lpstr>   Mirage                Aria </vt:lpstr>
      <vt:lpstr>Slide 27</vt:lpstr>
      <vt:lpstr>Slide 28</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Korisnik</cp:lastModifiedBy>
  <cp:revision>91</cp:revision>
  <dcterms:created xsi:type="dcterms:W3CDTF">2014-06-07T23:29:15Z</dcterms:created>
  <dcterms:modified xsi:type="dcterms:W3CDTF">2014-06-12T05:44:51Z</dcterms:modified>
</cp:coreProperties>
</file>