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84" r:id="rId7"/>
    <p:sldId id="261" r:id="rId8"/>
    <p:sldId id="262" r:id="rId9"/>
    <p:sldId id="285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8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6" r:id="rId29"/>
    <p:sldId id="283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3" autoAdjust="0"/>
    <p:restoredTop sz="86391" autoAdjust="0"/>
  </p:normalViewPr>
  <p:slideViewPr>
    <p:cSldViewPr>
      <p:cViewPr>
        <p:scale>
          <a:sx n="70" d="100"/>
          <a:sy n="70" d="100"/>
        </p:scale>
        <p:origin x="-128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960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70370-C360-4CEF-8F75-6D0ED9E64D6B}" type="datetimeFigureOut">
              <a:rPr lang="hr-HR" smtClean="0"/>
              <a:t>22.4.2013.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Pavao Ritter Vitezović, 1713. - 2013.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D3D99-BA41-4A20-8085-9D15840EAC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152122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2FA0-3661-49C9-B160-31C576B58B5A}" type="datetimeFigureOut">
              <a:rPr lang="en-US" smtClean="0"/>
              <a:pPr/>
              <a:t>4/22/2013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it-IT" smtClean="0"/>
              <a:t>Pavao Ritter Vitezović, 1713. - 2013.</a:t>
            </a: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6824C-4563-4C52-9790-C325648B99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602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6824C-4563-4C52-9790-C325648B99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9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6824C-4563-4C52-9790-C325648B996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Naslov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zervirano mjesto datum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77581-4345-46A3-AA6F-79804083FB78}" type="datetime1">
              <a:rPr lang="en-US" smtClean="0"/>
              <a:t>4/22/2013</a:t>
            </a:fld>
            <a:endParaRPr lang="en-US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BB060-10CE-4899-AF00-D8E9B2866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7CDC-7C68-4B4C-B6C9-F2D5201CF6F5}" type="datetime1">
              <a:rPr lang="en-US" smtClean="0"/>
              <a:t>4/22/2013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B060-10CE-4899-AF00-D8E9B2866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57904-8FD7-4F2C-B7E9-F53EC99E7A34}" type="datetime1">
              <a:rPr lang="en-US" smtClean="0"/>
              <a:t>4/22/2013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B060-10CE-4899-AF00-D8E9B2866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0DDCF0B-E31E-4B0E-8CC1-96776A7CD0B5}" type="datetime1">
              <a:rPr lang="en-US" smtClean="0"/>
              <a:t>4/22/2013</a:t>
            </a:fld>
            <a:endParaRPr lang="en-US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8FBB060-10CE-4899-AF00-D8E9B2866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zervirano mjesto podnožja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DA4F-0D2D-4824-BFA6-98EC30E4791C}" type="datetime1">
              <a:rPr lang="en-US" smtClean="0"/>
              <a:t>4/22/2013</a:t>
            </a:fld>
            <a:endParaRPr lang="en-U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B060-10CE-4899-AF00-D8E9B2866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7" name="Ravni poveznik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5207D-E48E-46B2-96E0-B5AB7E6720C6}" type="datetime1">
              <a:rPr lang="en-US" smtClean="0"/>
              <a:t>4/22/2013</a:t>
            </a:fld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B060-10CE-4899-AF00-D8E9B2866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B060-10CE-4899-AF00-D8E9B2866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5C4B3-6588-467E-9922-22F378804C1F}" type="datetime1">
              <a:rPr lang="en-US" smtClean="0"/>
              <a:t>4/22/2013</a:t>
            </a:fld>
            <a:endParaRPr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2" name="Rezervirano mjesto sadržaja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4" name="Rezervirano mjesto sadržaja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teksta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cxnSp>
        <p:nvCxnSpPr>
          <p:cNvPr id="10" name="Ravni poveznik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ni poveznik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7CCB6-C111-4F78-BF5C-A44D895017E4}" type="datetime1">
              <a:rPr lang="en-US" smtClean="0"/>
              <a:t>4/22/2013</a:t>
            </a:fld>
            <a:endParaRPr lang="en-U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B060-10CE-4899-AF00-D8E9B2866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0275-5163-4685-94AF-911179BCA092}" type="datetime1">
              <a:rPr lang="en-US" smtClean="0"/>
              <a:t>4/22/2013</a:t>
            </a:fld>
            <a:endParaRPr lang="en-U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BB060-10CE-4899-AF00-D8E9B28660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zervirano mjesto sadržaja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1" name="Naslov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221119C-EFD6-45DD-8421-A3BA722A8CC9}" type="datetime1">
              <a:rPr lang="en-US" smtClean="0"/>
              <a:t>4/22/2013</a:t>
            </a:fld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8FBB060-10CE-4899-AF00-D8E9B2866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Rezervirano mjesto datum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7B777-DFA3-4E40-B976-5FF0673A7C4A}" type="datetime1">
              <a:rPr lang="en-US" smtClean="0"/>
              <a:t>4/22/2013</a:t>
            </a:fld>
            <a:endParaRPr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8FBB060-10CE-4899-AF00-D8E9B2866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24" name="Rezervirano mjesto datum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214764-1310-4B8B-B0AD-9DED8BCE6129}" type="datetime1">
              <a:rPr lang="en-US" smtClean="0"/>
              <a:t>4/22/2013</a:t>
            </a:fld>
            <a:endParaRPr lang="en-US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Pavao Ritter Vitezović, 1713. - 2013.</a:t>
            </a:r>
            <a:endParaRPr lang="en-US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8FBB060-10CE-4899-AF00-D8E9B28660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zervirano mjesto naslova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57290" y="3143248"/>
            <a:ext cx="6400800" cy="861816"/>
          </a:xfrm>
        </p:spPr>
        <p:txBody>
          <a:bodyPr/>
          <a:lstStyle/>
          <a:p>
            <a:r>
              <a:rPr lang="hr-HR" sz="2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(Senj, 7.siječnja 1652.- Beč, 20.siječnja 1713.)</a:t>
            </a: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14348" y="107154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r-HR" sz="5300" dirty="0" smtClean="0">
                <a:solidFill>
                  <a:schemeClr val="accent3">
                    <a:lumMod val="50000"/>
                  </a:schemeClr>
                </a:solidFill>
              </a:rPr>
              <a:t>PAVAO RITTER VITEZOVIĆ</a:t>
            </a:r>
            <a:r>
              <a:rPr lang="hr-HR" sz="4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sz="4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sz="5300" dirty="0" smtClean="0">
                <a:solidFill>
                  <a:schemeClr val="accent3">
                    <a:lumMod val="50000"/>
                  </a:schemeClr>
                </a:solidFill>
              </a:rPr>
              <a:t>300. obljetnica smrti</a:t>
            </a:r>
            <a:endParaRPr lang="en-US" sz="53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214423"/>
            <a:ext cx="8463884" cy="1926546"/>
          </a:xfrm>
        </p:spPr>
        <p:txBody>
          <a:bodyPr>
            <a:normAutofit/>
          </a:bodyPr>
          <a:lstStyle/>
          <a:p>
            <a:r>
              <a:rPr lang="hr-HR" sz="2800" dirty="0" smtClean="0"/>
              <a:t>oslikava socijalne, političke, gospodarske i kulturne prilike svoga vremena</a:t>
            </a:r>
          </a:p>
          <a:p>
            <a:r>
              <a:rPr lang="hr-HR" sz="2800" dirty="0" smtClean="0"/>
              <a:t>pisao na latinskom i hrvatskom jeziku</a:t>
            </a:r>
            <a:endParaRPr lang="en-US" sz="28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116632"/>
            <a:ext cx="8229600" cy="882352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Djela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lika 3" descr="potpi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000372"/>
            <a:ext cx="8286776" cy="286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312193"/>
          </a:xfrm>
        </p:spPr>
        <p:txBody>
          <a:bodyPr>
            <a:noAutofit/>
          </a:bodyPr>
          <a:lstStyle/>
          <a:p>
            <a:r>
              <a:rPr lang="hr-HR" sz="2200" dirty="0" err="1" smtClean="0"/>
              <a:t>Apographum</a:t>
            </a:r>
            <a:r>
              <a:rPr lang="hr-HR" sz="2200" dirty="0" smtClean="0"/>
              <a:t> ex </a:t>
            </a:r>
            <a:r>
              <a:rPr lang="hr-HR" sz="2200" dirty="0" err="1" smtClean="0"/>
              <a:t>Joanne</a:t>
            </a:r>
            <a:r>
              <a:rPr lang="hr-HR" sz="2200" dirty="0" smtClean="0"/>
              <a:t> </a:t>
            </a:r>
            <a:r>
              <a:rPr lang="hr-HR" sz="2200" dirty="0" err="1" smtClean="0"/>
              <a:t>Lucio</a:t>
            </a:r>
            <a:r>
              <a:rPr lang="hr-HR" sz="2200" dirty="0" smtClean="0"/>
              <a:t> </a:t>
            </a:r>
            <a:r>
              <a:rPr lang="hr-HR" sz="2200" dirty="0" err="1" smtClean="0"/>
              <a:t>aliisque</a:t>
            </a:r>
            <a:r>
              <a:rPr lang="hr-HR" sz="2200" dirty="0" smtClean="0"/>
              <a:t> </a:t>
            </a:r>
            <a:r>
              <a:rPr lang="hr-HR" sz="2200" dirty="0" err="1" smtClean="0"/>
              <a:t>nonnullis</a:t>
            </a:r>
            <a:r>
              <a:rPr lang="hr-HR" sz="2200" dirty="0" smtClean="0"/>
              <a:t> </a:t>
            </a:r>
            <a:r>
              <a:rPr lang="hr-HR" sz="2200" dirty="0" err="1" smtClean="0"/>
              <a:t>approbatis</a:t>
            </a:r>
            <a:r>
              <a:rPr lang="hr-HR" sz="2200" dirty="0" smtClean="0"/>
              <a:t> </a:t>
            </a:r>
            <a:r>
              <a:rPr lang="hr-HR" sz="2200" dirty="0" err="1" smtClean="0"/>
              <a:t>historicis</a:t>
            </a:r>
            <a:r>
              <a:rPr lang="hr-HR" sz="2200" dirty="0" smtClean="0"/>
              <a:t> de </a:t>
            </a:r>
            <a:r>
              <a:rPr lang="hr-HR" sz="2200" dirty="0" err="1" smtClean="0"/>
              <a:t>comitibus</a:t>
            </a:r>
            <a:r>
              <a:rPr lang="hr-HR" sz="2200" dirty="0" smtClean="0"/>
              <a:t> </a:t>
            </a:r>
            <a:r>
              <a:rPr lang="hr-HR" sz="2200" dirty="0" err="1" smtClean="0"/>
              <a:t>Corbaviae</a:t>
            </a:r>
            <a:r>
              <a:rPr lang="hr-HR" sz="2200" dirty="0" smtClean="0"/>
              <a:t> </a:t>
            </a:r>
            <a:r>
              <a:rPr lang="hr-HR" sz="2200" dirty="0" err="1" smtClean="0"/>
              <a:t>qui</a:t>
            </a:r>
            <a:r>
              <a:rPr lang="hr-HR" sz="2200" dirty="0" smtClean="0"/>
              <a:t> </a:t>
            </a:r>
            <a:r>
              <a:rPr lang="hr-HR" sz="2200" dirty="0" err="1" smtClean="0"/>
              <a:t>fuerunt</a:t>
            </a:r>
            <a:r>
              <a:rPr lang="hr-HR" sz="2200" dirty="0" smtClean="0"/>
              <a:t> ex </a:t>
            </a:r>
            <a:r>
              <a:rPr lang="hr-HR" sz="2200" dirty="0" err="1" smtClean="0"/>
              <a:t>genere</a:t>
            </a:r>
            <a:r>
              <a:rPr lang="hr-HR" sz="2200" dirty="0" smtClean="0"/>
              <a:t> </a:t>
            </a:r>
            <a:r>
              <a:rPr lang="hr-HR" sz="2200" dirty="0" err="1" smtClean="0"/>
              <a:t>Gussich</a:t>
            </a:r>
            <a:r>
              <a:rPr lang="hr-HR" sz="2200" dirty="0" smtClean="0"/>
              <a:t>, Ljubljana, 1681. god.</a:t>
            </a:r>
            <a:endParaRPr lang="en-US" sz="2200" dirty="0" smtClean="0"/>
          </a:p>
          <a:p>
            <a:r>
              <a:rPr lang="hr-HR" sz="2200" dirty="0" err="1" smtClean="0"/>
              <a:t>Novus</a:t>
            </a:r>
            <a:r>
              <a:rPr lang="hr-HR" sz="2200" dirty="0" smtClean="0"/>
              <a:t> Skender-beg </a:t>
            </a:r>
            <a:r>
              <a:rPr lang="hr-HR" sz="2200" dirty="0" err="1" smtClean="0"/>
              <a:t>seu</a:t>
            </a:r>
            <a:r>
              <a:rPr lang="hr-HR" sz="2200" dirty="0" smtClean="0"/>
              <a:t> </a:t>
            </a:r>
            <a:r>
              <a:rPr lang="hr-HR" sz="2200" dirty="0" err="1" smtClean="0"/>
              <a:t>illustrissimus</a:t>
            </a:r>
            <a:r>
              <a:rPr lang="hr-HR" sz="2200" dirty="0" smtClean="0"/>
              <a:t> </a:t>
            </a:r>
            <a:r>
              <a:rPr lang="hr-HR" sz="2200" dirty="0" err="1" smtClean="0"/>
              <a:t>d.d</a:t>
            </a:r>
            <a:r>
              <a:rPr lang="hr-HR" sz="2200" dirty="0" smtClean="0"/>
              <a:t>. </a:t>
            </a:r>
            <a:r>
              <a:rPr lang="hr-HR" sz="2200" dirty="0" err="1" smtClean="0"/>
              <a:t>comes</a:t>
            </a:r>
            <a:r>
              <a:rPr lang="hr-HR" sz="2200" dirty="0" smtClean="0"/>
              <a:t> don </a:t>
            </a:r>
            <a:r>
              <a:rPr lang="hr-HR" sz="2200" dirty="0" err="1" smtClean="0"/>
              <a:t>Petrus</a:t>
            </a:r>
            <a:r>
              <a:rPr lang="hr-HR" sz="2200" dirty="0" smtClean="0"/>
              <a:t> </a:t>
            </a:r>
            <a:r>
              <a:rPr lang="hr-HR" sz="2200" dirty="0" err="1" smtClean="0"/>
              <a:t>Ricejardi</a:t>
            </a:r>
            <a:r>
              <a:rPr lang="hr-HR" sz="2200" dirty="0" smtClean="0"/>
              <a:t> de </a:t>
            </a:r>
            <a:r>
              <a:rPr lang="hr-HR" sz="2200" dirty="0" err="1" smtClean="0"/>
              <a:t>Lika..</a:t>
            </a:r>
            <a:r>
              <a:rPr lang="hr-HR" sz="2200" dirty="0" smtClean="0"/>
              <a:t>., </a:t>
            </a:r>
            <a:r>
              <a:rPr lang="hr-HR" sz="2200" dirty="0" err="1" smtClean="0"/>
              <a:t>s.l.</a:t>
            </a:r>
            <a:r>
              <a:rPr lang="hr-HR" sz="2200" dirty="0" smtClean="0"/>
              <a:t>, 1682. god.</a:t>
            </a:r>
            <a:endParaRPr lang="en-US" sz="2200" dirty="0" smtClean="0"/>
          </a:p>
          <a:p>
            <a:r>
              <a:rPr lang="hr-HR" sz="2200" dirty="0" err="1" smtClean="0"/>
              <a:t>Odiljenje</a:t>
            </a:r>
            <a:r>
              <a:rPr lang="hr-HR" sz="2200" dirty="0" smtClean="0"/>
              <a:t> sigetsko, </a:t>
            </a:r>
            <a:r>
              <a:rPr lang="hr-HR" sz="2200" dirty="0" err="1" smtClean="0"/>
              <a:t>Linz</a:t>
            </a:r>
            <a:r>
              <a:rPr lang="hr-HR" sz="2200" dirty="0" smtClean="0"/>
              <a:t>, 1684. god.</a:t>
            </a:r>
            <a:endParaRPr lang="en-US" sz="2200" dirty="0" smtClean="0"/>
          </a:p>
          <a:p>
            <a:r>
              <a:rPr lang="hr-HR" sz="2200" dirty="0" err="1" smtClean="0"/>
              <a:t>Priričnik</a:t>
            </a:r>
            <a:r>
              <a:rPr lang="hr-HR" sz="2200" dirty="0" smtClean="0"/>
              <a:t> </a:t>
            </a:r>
            <a:r>
              <a:rPr lang="hr-HR" sz="2200" dirty="0" err="1" smtClean="0"/>
              <a:t>aliti</a:t>
            </a:r>
            <a:r>
              <a:rPr lang="hr-HR" sz="2200" dirty="0" smtClean="0"/>
              <a:t> razliko mudrosti </a:t>
            </a:r>
            <a:r>
              <a:rPr lang="hr-HR" sz="2200" dirty="0" err="1" smtClean="0"/>
              <a:t>cvitje.</a:t>
            </a:r>
            <a:r>
              <a:rPr lang="hr-HR" sz="2200" dirty="0" smtClean="0"/>
              <a:t>., Zagreb, 1703. god.</a:t>
            </a:r>
            <a:endParaRPr lang="en-US" sz="2200" dirty="0" smtClean="0"/>
          </a:p>
          <a:p>
            <a:r>
              <a:rPr lang="hr-HR" sz="2200" dirty="0" smtClean="0"/>
              <a:t>Sejnčica aliti djačka od senjskoga na moru junačtva, 1704. god.</a:t>
            </a:r>
            <a:endParaRPr lang="en-US" sz="2200" dirty="0" smtClean="0"/>
          </a:p>
          <a:p>
            <a:r>
              <a:rPr lang="hr-HR" sz="2200" dirty="0" err="1" smtClean="0"/>
              <a:t>Serbia</a:t>
            </a:r>
            <a:r>
              <a:rPr lang="hr-HR" sz="2200" dirty="0" smtClean="0"/>
              <a:t> </a:t>
            </a:r>
            <a:r>
              <a:rPr lang="hr-HR" sz="2200" dirty="0" err="1" smtClean="0"/>
              <a:t>Illustrata</a:t>
            </a:r>
            <a:r>
              <a:rPr lang="hr-HR" sz="2200" dirty="0" smtClean="0"/>
              <a:t> (Ilustrirana Srbija), 1712. god. </a:t>
            </a:r>
            <a:endParaRPr lang="en-US" sz="2200" dirty="0" smtClean="0"/>
          </a:p>
          <a:p>
            <a:r>
              <a:rPr lang="hr-HR" sz="2200" dirty="0" smtClean="0"/>
              <a:t>Croatia </a:t>
            </a:r>
            <a:r>
              <a:rPr lang="hr-HR" sz="2200" dirty="0" err="1" smtClean="0"/>
              <a:t>rediviva</a:t>
            </a:r>
            <a:r>
              <a:rPr lang="hr-HR" sz="2200" dirty="0" smtClean="0"/>
              <a:t> ( Oživjela Hrvatska), 1700. god.</a:t>
            </a:r>
            <a:endParaRPr lang="en-US" sz="2200" dirty="0" smtClean="0"/>
          </a:p>
          <a:p>
            <a:r>
              <a:rPr lang="hr-HR" sz="2200" dirty="0" smtClean="0"/>
              <a:t>Kronika </a:t>
            </a:r>
            <a:r>
              <a:rPr lang="hr-HR" sz="2200" dirty="0" err="1" smtClean="0"/>
              <a:t>aliti</a:t>
            </a:r>
            <a:r>
              <a:rPr lang="hr-HR" sz="2200" dirty="0" smtClean="0"/>
              <a:t> spomen </a:t>
            </a:r>
            <a:r>
              <a:rPr lang="hr-HR" sz="2200" dirty="0" err="1" smtClean="0"/>
              <a:t>vsega</a:t>
            </a:r>
            <a:r>
              <a:rPr lang="hr-HR" sz="2200" dirty="0" smtClean="0"/>
              <a:t> svijeta </a:t>
            </a:r>
            <a:r>
              <a:rPr lang="hr-HR" sz="2200" dirty="0" err="1" smtClean="0"/>
              <a:t>vikov</a:t>
            </a:r>
            <a:r>
              <a:rPr lang="hr-HR" sz="2200" dirty="0" smtClean="0"/>
              <a:t>, 1578.god.</a:t>
            </a:r>
            <a:endParaRPr lang="en-US" sz="2200" dirty="0" smtClean="0"/>
          </a:p>
          <a:p>
            <a:r>
              <a:rPr lang="hr-HR" sz="2200" dirty="0" err="1" smtClean="0"/>
              <a:t>Plorantis</a:t>
            </a:r>
            <a:r>
              <a:rPr lang="hr-HR" sz="2200" dirty="0" smtClean="0"/>
              <a:t> </a:t>
            </a:r>
            <a:r>
              <a:rPr lang="hr-HR" sz="2200" dirty="0" err="1" smtClean="0"/>
              <a:t>Croatiae</a:t>
            </a:r>
            <a:r>
              <a:rPr lang="hr-HR" sz="2200" dirty="0" smtClean="0"/>
              <a:t> </a:t>
            </a:r>
            <a:r>
              <a:rPr lang="hr-HR" sz="2200" dirty="0" err="1" smtClean="0"/>
              <a:t>saecula</a:t>
            </a:r>
            <a:r>
              <a:rPr lang="hr-HR" sz="2200" dirty="0" smtClean="0"/>
              <a:t> duo (Dva stoljeća uplakane Hrvatske), 1703.god.</a:t>
            </a:r>
            <a:endParaRPr lang="en-US" sz="2200" dirty="0" smtClean="0"/>
          </a:p>
          <a:p>
            <a:r>
              <a:rPr lang="hr-HR" sz="2200" dirty="0" err="1" smtClean="0"/>
              <a:t>Bossna</a:t>
            </a:r>
            <a:r>
              <a:rPr lang="hr-HR" sz="2200" dirty="0" smtClean="0"/>
              <a:t> </a:t>
            </a:r>
            <a:r>
              <a:rPr lang="hr-HR" sz="2200" dirty="0" err="1" smtClean="0"/>
              <a:t>captiva</a:t>
            </a:r>
            <a:r>
              <a:rPr lang="hr-HR" sz="2200" dirty="0" smtClean="0"/>
              <a:t> (Zasužnjena Bosna), 1712.god.</a:t>
            </a:r>
            <a:endParaRPr lang="en-US" sz="2200" dirty="0" smtClean="0"/>
          </a:p>
          <a:p>
            <a:r>
              <a:rPr lang="hr-HR" sz="2200" dirty="0" err="1" smtClean="0"/>
              <a:t>Stemmatographiae</a:t>
            </a:r>
            <a:r>
              <a:rPr lang="hr-HR" sz="2200" dirty="0" smtClean="0"/>
              <a:t> </a:t>
            </a:r>
            <a:r>
              <a:rPr lang="hr-HR" sz="2200" dirty="0" err="1" smtClean="0"/>
              <a:t>Illyricanae</a:t>
            </a:r>
            <a:r>
              <a:rPr lang="hr-HR" sz="2200" dirty="0" smtClean="0"/>
              <a:t>, 1701.god.</a:t>
            </a:r>
            <a:endParaRPr lang="en-US" sz="2200" dirty="0" smtClean="0"/>
          </a:p>
          <a:p>
            <a:r>
              <a:rPr lang="hr-HR" sz="2200" dirty="0" smtClean="0"/>
              <a:t>De lingua Illyricana (O ilirskom jeziku)</a:t>
            </a:r>
            <a:endParaRPr lang="en-US" sz="22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2267744" y="6473952"/>
            <a:ext cx="3581400" cy="384048"/>
          </a:xfrm>
        </p:spPr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75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5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43536"/>
          </a:xfrm>
        </p:spPr>
        <p:txBody>
          <a:bodyPr>
            <a:normAutofit/>
          </a:bodyPr>
          <a:lstStyle/>
          <a:p>
            <a:r>
              <a:rPr lang="hr-HR" dirty="0" smtClean="0"/>
              <a:t>njegovo prvo djelo </a:t>
            </a:r>
          </a:p>
          <a:p>
            <a:pPr>
              <a:buNone/>
            </a:pPr>
            <a:r>
              <a:rPr lang="hr-HR" dirty="0" smtClean="0"/>
              <a:t>	temeljeno na lirskoj </a:t>
            </a:r>
          </a:p>
          <a:p>
            <a:pPr>
              <a:buNone/>
            </a:pPr>
            <a:r>
              <a:rPr lang="hr-HR" dirty="0" smtClean="0"/>
              <a:t>	osnovi</a:t>
            </a:r>
          </a:p>
          <a:p>
            <a:r>
              <a:rPr lang="hr-HR" dirty="0" smtClean="0"/>
              <a:t>ep koji opisuje borbu za </a:t>
            </a:r>
          </a:p>
          <a:p>
            <a:pPr>
              <a:buNone/>
            </a:pPr>
            <a:r>
              <a:rPr lang="hr-HR" dirty="0" smtClean="0"/>
              <a:t>	kršćanstvo, uzdiže </a:t>
            </a:r>
          </a:p>
          <a:p>
            <a:pPr>
              <a:buNone/>
            </a:pPr>
            <a:r>
              <a:rPr lang="hr-HR" dirty="0" smtClean="0"/>
              <a:t>	naciju, slavi obitelj </a:t>
            </a:r>
          </a:p>
          <a:p>
            <a:pPr>
              <a:buNone/>
            </a:pPr>
            <a:r>
              <a:rPr lang="hr-HR" dirty="0" smtClean="0"/>
              <a:t>	Zrinski</a:t>
            </a:r>
          </a:p>
          <a:p>
            <a:r>
              <a:rPr lang="hr-HR" dirty="0" smtClean="0"/>
              <a:t>po prvi put u hrvatskoj </a:t>
            </a:r>
          </a:p>
          <a:p>
            <a:pPr>
              <a:buNone/>
            </a:pPr>
            <a:r>
              <a:rPr lang="hr-HR" dirty="0" smtClean="0"/>
              <a:t>    književnosti opisuje </a:t>
            </a:r>
          </a:p>
          <a:p>
            <a:pPr>
              <a:buNone/>
            </a:pPr>
            <a:r>
              <a:rPr lang="hr-HR" dirty="0" smtClean="0"/>
              <a:t>	ljubavni život junaka</a:t>
            </a: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pPr algn="l"/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hr-HR" dirty="0" err="1" smtClean="0">
                <a:solidFill>
                  <a:schemeClr val="accent3">
                    <a:lumMod val="50000"/>
                  </a:schemeClr>
                </a:solidFill>
              </a:rPr>
              <a:t>Odiljenje</a:t>
            </a: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 sigetsko”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Slika 4" descr="Picture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285860"/>
            <a:ext cx="4028788" cy="4951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089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	</a:t>
            </a:r>
          </a:p>
          <a:p>
            <a:pPr>
              <a:buNone/>
            </a:pPr>
            <a:r>
              <a:rPr lang="hr-HR" sz="4400" i="1" dirty="0" smtClean="0"/>
              <a:t> „Znam da </a:t>
            </a:r>
            <a:r>
              <a:rPr lang="hr-HR" sz="4400" i="1" dirty="0" err="1" smtClean="0"/>
              <a:t>pisam</a:t>
            </a:r>
            <a:r>
              <a:rPr lang="hr-HR" sz="4400" i="1" dirty="0" smtClean="0"/>
              <a:t> ove knjige moje</a:t>
            </a:r>
            <a:endParaRPr lang="en-US" sz="4400" i="1" dirty="0" smtClean="0"/>
          </a:p>
          <a:p>
            <a:pPr>
              <a:buNone/>
            </a:pPr>
            <a:r>
              <a:rPr lang="hr-HR" sz="4400" i="1" dirty="0" smtClean="0"/>
              <a:t>	mnogim hoće draga biti,</a:t>
            </a:r>
            <a:endParaRPr lang="en-US" sz="4400" i="1" dirty="0" smtClean="0"/>
          </a:p>
          <a:p>
            <a:pPr>
              <a:buNone/>
            </a:pPr>
            <a:r>
              <a:rPr lang="hr-HR" sz="4400" i="1" dirty="0" smtClean="0"/>
              <a:t>	    a pod nebom ne znam </a:t>
            </a:r>
            <a:r>
              <a:rPr lang="hr-HR" sz="4400" i="1" dirty="0" err="1" smtClean="0"/>
              <a:t>gdo</a:t>
            </a:r>
            <a:r>
              <a:rPr lang="hr-HR" sz="4400" i="1" dirty="0" smtClean="0"/>
              <a:t> je</a:t>
            </a:r>
            <a:endParaRPr lang="en-US" sz="4400" i="1" dirty="0" smtClean="0"/>
          </a:p>
          <a:p>
            <a:pPr>
              <a:buNone/>
            </a:pPr>
            <a:r>
              <a:rPr lang="hr-HR" sz="4400" i="1" dirty="0" smtClean="0"/>
              <a:t>	   </a:t>
            </a:r>
            <a:r>
              <a:rPr lang="hr-HR" sz="4400" i="1" dirty="0" err="1" smtClean="0"/>
              <a:t>ki</a:t>
            </a:r>
            <a:r>
              <a:rPr lang="hr-HR" sz="4400" i="1" dirty="0" smtClean="0"/>
              <a:t> svim more ugoditi.“         </a:t>
            </a:r>
            <a:endParaRPr lang="en-US" sz="4400" i="1" dirty="0" smtClean="0"/>
          </a:p>
          <a:p>
            <a:pPr>
              <a:buNone/>
            </a:pPr>
            <a:r>
              <a:rPr lang="hr-HR" sz="4400" i="1" dirty="0" smtClean="0"/>
              <a:t>	                                    („K </a:t>
            </a:r>
            <a:r>
              <a:rPr lang="hr-HR" sz="4400" i="1" dirty="0" err="1" smtClean="0"/>
              <a:t>čtavcu</a:t>
            </a:r>
            <a:r>
              <a:rPr lang="hr-HR" sz="4400" i="1" dirty="0" smtClean="0"/>
              <a:t>“)</a:t>
            </a:r>
            <a:endParaRPr lang="en-US" sz="4400" i="1" dirty="0" smtClean="0"/>
          </a:p>
          <a:p>
            <a:pPr>
              <a:buNone/>
            </a:pPr>
            <a:r>
              <a:rPr lang="hr-HR" dirty="0" smtClean="0"/>
              <a:t>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142852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2800" dirty="0" smtClean="0"/>
              <a:t>„</a:t>
            </a:r>
            <a:r>
              <a:rPr lang="hr-HR" sz="2800" dirty="0" err="1" smtClean="0"/>
              <a:t>Apographum</a:t>
            </a:r>
            <a:r>
              <a:rPr lang="hr-HR" sz="2800" dirty="0" smtClean="0"/>
              <a:t> ex </a:t>
            </a:r>
            <a:r>
              <a:rPr lang="hr-HR" sz="2800" dirty="0" err="1" smtClean="0"/>
              <a:t>Joanne</a:t>
            </a:r>
            <a:r>
              <a:rPr lang="hr-HR" sz="2800" dirty="0" smtClean="0"/>
              <a:t> </a:t>
            </a:r>
            <a:r>
              <a:rPr lang="hr-HR" sz="2800" dirty="0" err="1" smtClean="0"/>
              <a:t>Lucio</a:t>
            </a:r>
            <a:r>
              <a:rPr lang="hr-HR" sz="2800" dirty="0" smtClean="0"/>
              <a:t>“</a:t>
            </a:r>
          </a:p>
          <a:p>
            <a:r>
              <a:rPr lang="hr-HR" sz="2800" dirty="0" smtClean="0"/>
              <a:t>prvo tiskano djelo pisano po narudžbi da dokaže plemstvo obitelji </a:t>
            </a:r>
            <a:r>
              <a:rPr lang="hr-HR" sz="2800" dirty="0" err="1" smtClean="0"/>
              <a:t>Gušić</a:t>
            </a:r>
            <a:endParaRPr lang="hr-HR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hr-HR" sz="2800" dirty="0" smtClean="0"/>
              <a:t>„</a:t>
            </a:r>
            <a:r>
              <a:rPr lang="hr-HR" sz="2800" dirty="0" err="1" smtClean="0"/>
              <a:t>Serbia</a:t>
            </a:r>
            <a:r>
              <a:rPr lang="hr-HR" sz="2800" dirty="0" smtClean="0"/>
              <a:t> </a:t>
            </a:r>
            <a:r>
              <a:rPr lang="hr-HR" sz="2800" dirty="0" err="1" smtClean="0"/>
              <a:t>Illustrata</a:t>
            </a:r>
            <a:r>
              <a:rPr lang="hr-HR" sz="2800" dirty="0" smtClean="0"/>
              <a:t>” („Ilustrirana Srbija”)</a:t>
            </a:r>
          </a:p>
          <a:p>
            <a:r>
              <a:rPr lang="hr-HR" sz="2800" dirty="0" smtClean="0"/>
              <a:t>predstavlja prikaz Srbije u 8 knjiga i pokušaj pisanja povijesti srednjovjekovne Srbije</a:t>
            </a:r>
          </a:p>
          <a:p>
            <a:endParaRPr lang="hr-HR" sz="2800" dirty="0" smtClean="0"/>
          </a:p>
          <a:p>
            <a:pPr>
              <a:buNone/>
            </a:pPr>
            <a:r>
              <a:rPr lang="hr-HR" sz="2800" dirty="0" smtClean="0"/>
              <a:t>„</a:t>
            </a:r>
            <a:r>
              <a:rPr lang="hr-HR" sz="2800" dirty="0" err="1" smtClean="0"/>
              <a:t>Banologia</a:t>
            </a:r>
            <a:r>
              <a:rPr lang="hr-HR" sz="2800" dirty="0" smtClean="0"/>
              <a:t>“ („O banskoj časti“)</a:t>
            </a:r>
          </a:p>
          <a:p>
            <a:r>
              <a:rPr lang="hr-HR" sz="2800" dirty="0" smtClean="0"/>
              <a:t>govori o postanku banske časti i njezinim pravima</a:t>
            </a:r>
          </a:p>
          <a:p>
            <a:r>
              <a:rPr lang="hr-HR" sz="2800" dirty="0" smtClean="0"/>
              <a:t>Ljudevit Gaj ga je u hrvatskom prijevodu objavio u Danici ilirskoj 1863. godine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2348880"/>
            <a:ext cx="4176464" cy="391150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kulturno-povijesno djelo </a:t>
            </a:r>
          </a:p>
          <a:p>
            <a:pPr>
              <a:buNone/>
            </a:pPr>
            <a:r>
              <a:rPr lang="hr-HR" sz="2800" dirty="0" smtClean="0"/>
              <a:t>	s posvetom zagrebačkom </a:t>
            </a:r>
          </a:p>
          <a:p>
            <a:pPr>
              <a:buNone/>
            </a:pPr>
            <a:r>
              <a:rPr lang="hr-HR" sz="2800" dirty="0" smtClean="0"/>
              <a:t>	kanoniku Ivanu </a:t>
            </a:r>
            <a:r>
              <a:rPr lang="hr-HR" sz="2800" dirty="0" err="1" smtClean="0"/>
              <a:t>Zniki</a:t>
            </a:r>
            <a:endParaRPr lang="hr-HR" sz="2800" dirty="0" smtClean="0"/>
          </a:p>
          <a:p>
            <a:r>
              <a:rPr lang="hr-HR" sz="2800" dirty="0" smtClean="0"/>
              <a:t>sastoji se od 2 dijela </a:t>
            </a:r>
          </a:p>
          <a:p>
            <a:pPr>
              <a:buNone/>
            </a:pPr>
            <a:r>
              <a:rPr lang="hr-HR" sz="2800" dirty="0" smtClean="0"/>
              <a:t>	(događaji prije i poslije </a:t>
            </a:r>
          </a:p>
          <a:p>
            <a:pPr>
              <a:buNone/>
            </a:pPr>
            <a:r>
              <a:rPr lang="hr-HR" sz="2800" dirty="0" smtClean="0"/>
              <a:t>	Krista)</a:t>
            </a:r>
            <a:endParaRPr lang="en-US" sz="28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428752"/>
          </a:xfrm>
        </p:spPr>
        <p:txBody>
          <a:bodyPr>
            <a:noAutofit/>
          </a:bodyPr>
          <a:lstStyle/>
          <a:p>
            <a:r>
              <a:rPr lang="hr-HR" sz="3700" dirty="0" smtClean="0">
                <a:solidFill>
                  <a:schemeClr val="accent3">
                    <a:lumMod val="50000"/>
                  </a:schemeClr>
                </a:solidFill>
              </a:rPr>
              <a:t>„Kronika </a:t>
            </a:r>
            <a:r>
              <a:rPr lang="hr-HR" sz="3700" dirty="0" err="1" smtClean="0">
                <a:solidFill>
                  <a:schemeClr val="accent3">
                    <a:lumMod val="50000"/>
                  </a:schemeClr>
                </a:solidFill>
              </a:rPr>
              <a:t>aliti</a:t>
            </a:r>
            <a:r>
              <a:rPr lang="hr-HR" sz="3700" dirty="0" smtClean="0">
                <a:solidFill>
                  <a:schemeClr val="accent3">
                    <a:lumMod val="50000"/>
                  </a:schemeClr>
                </a:solidFill>
              </a:rPr>
              <a:t> spomen </a:t>
            </a:r>
            <a:r>
              <a:rPr lang="hr-HR" sz="3700" dirty="0" err="1" smtClean="0">
                <a:solidFill>
                  <a:schemeClr val="accent3">
                    <a:lumMod val="50000"/>
                  </a:schemeClr>
                </a:solidFill>
              </a:rPr>
              <a:t>vsega</a:t>
            </a:r>
            <a:r>
              <a:rPr lang="hr-HR" sz="3700" dirty="0" smtClean="0">
                <a:solidFill>
                  <a:schemeClr val="accent3">
                    <a:lumMod val="50000"/>
                  </a:schemeClr>
                </a:solidFill>
              </a:rPr>
              <a:t> svijeta </a:t>
            </a:r>
            <a:r>
              <a:rPr lang="hr-HR" sz="3700" dirty="0" err="1" smtClean="0">
                <a:solidFill>
                  <a:schemeClr val="accent3">
                    <a:lumMod val="50000"/>
                  </a:schemeClr>
                </a:solidFill>
              </a:rPr>
              <a:t>vikov</a:t>
            </a:r>
            <a:r>
              <a:rPr lang="hr-HR" sz="3700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r>
              <a:rPr lang="en-US" sz="38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38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sz="3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lika 3" descr="kronika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429000"/>
            <a:ext cx="2155692" cy="3115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0969">
            <a:off x="4294926" y="1266998"/>
            <a:ext cx="2381645" cy="2953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enjč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3124864"/>
            <a:ext cx="1813342" cy="3224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:\VITEZOVIĆ-RAVNATELJICA\szejncs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2836288" cy="46471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2844" y="357166"/>
            <a:ext cx="5221244" cy="59521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hr-HR" sz="3200" b="1" dirty="0" smtClean="0">
                <a:solidFill>
                  <a:schemeClr val="accent3">
                    <a:lumMod val="50000"/>
                  </a:schemeClr>
                </a:solidFill>
              </a:rPr>
              <a:t>„</a:t>
            </a:r>
            <a:r>
              <a:rPr lang="hr-HR" sz="3200" b="1" dirty="0" err="1" smtClean="0">
                <a:solidFill>
                  <a:schemeClr val="accent3">
                    <a:lumMod val="50000"/>
                  </a:schemeClr>
                </a:solidFill>
              </a:rPr>
              <a:t>Novljančica</a:t>
            </a:r>
            <a:r>
              <a:rPr lang="hr-HR" sz="3200" b="1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r-HR" dirty="0" smtClean="0"/>
              <a:t>izgubljena, a u njoj je opjevana pobjeda Hrvata nad Turcima na Uni 1689.godine</a:t>
            </a:r>
            <a:endParaRPr lang="en-US" dirty="0" smtClean="0"/>
          </a:p>
          <a:p>
            <a:pPr>
              <a:buNone/>
            </a:pPr>
            <a:r>
              <a:rPr lang="hr-HR" dirty="0" smtClean="0"/>
              <a:t>	 </a:t>
            </a:r>
            <a:endParaRPr lang="en-US" dirty="0" smtClean="0"/>
          </a:p>
          <a:p>
            <a:pPr>
              <a:buNone/>
            </a:pPr>
            <a:r>
              <a:rPr lang="hr-HR" sz="3200" b="1" dirty="0" smtClean="0">
                <a:solidFill>
                  <a:schemeClr val="accent3">
                    <a:lumMod val="50000"/>
                  </a:schemeClr>
                </a:solidFill>
              </a:rPr>
              <a:t>„</a:t>
            </a:r>
            <a:r>
              <a:rPr lang="hr-HR" sz="3200" b="1" dirty="0" err="1" smtClean="0">
                <a:solidFill>
                  <a:schemeClr val="accent3">
                    <a:lumMod val="50000"/>
                  </a:schemeClr>
                </a:solidFill>
              </a:rPr>
              <a:t>Sejnčica</a:t>
            </a:r>
            <a:r>
              <a:rPr lang="hr-HR" sz="3200" b="1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hr-HR" dirty="0" smtClean="0"/>
              <a:t>U ovom djelu naglašena je izrazita </a:t>
            </a:r>
          </a:p>
          <a:p>
            <a:pPr>
              <a:buNone/>
            </a:pPr>
            <a:r>
              <a:rPr lang="hr-HR" dirty="0" smtClean="0"/>
              <a:t>	hrabrost Senjana.</a:t>
            </a:r>
            <a:endParaRPr lang="en-US" dirty="0" smtClean="0"/>
          </a:p>
          <a:p>
            <a:pPr>
              <a:buNone/>
            </a:pPr>
            <a:r>
              <a:rPr lang="hr-HR" dirty="0" smtClean="0"/>
              <a:t>		 </a:t>
            </a:r>
            <a:r>
              <a:rPr lang="hr-HR" i="1" dirty="0" smtClean="0"/>
              <a:t>„ A ti, Senju </a:t>
            </a:r>
            <a:r>
              <a:rPr lang="hr-HR" i="1" dirty="0" err="1" smtClean="0"/>
              <a:t>staroviki</a:t>
            </a:r>
            <a:r>
              <a:rPr lang="hr-HR" i="1" dirty="0" smtClean="0"/>
              <a:t>,</a:t>
            </a:r>
            <a:endParaRPr lang="en-US" i="1" dirty="0" smtClean="0"/>
          </a:p>
          <a:p>
            <a:pPr>
              <a:buNone/>
            </a:pPr>
            <a:r>
              <a:rPr lang="hr-HR" i="1" dirty="0" smtClean="0"/>
              <a:t>		</a:t>
            </a:r>
            <a:r>
              <a:rPr lang="hr-HR" i="1" dirty="0" err="1" smtClean="0"/>
              <a:t>Verni</a:t>
            </a:r>
            <a:r>
              <a:rPr lang="hr-HR" i="1" dirty="0" smtClean="0"/>
              <a:t> Bogu i cesaru,</a:t>
            </a:r>
            <a:endParaRPr lang="en-US" i="1" dirty="0" smtClean="0"/>
          </a:p>
          <a:p>
            <a:pPr>
              <a:buNone/>
            </a:pPr>
            <a:r>
              <a:rPr lang="hr-HR" i="1" dirty="0" smtClean="0"/>
              <a:t>		Rasti </a:t>
            </a:r>
            <a:r>
              <a:rPr lang="hr-HR" i="1" dirty="0" err="1" smtClean="0"/>
              <a:t>svak</a:t>
            </a:r>
            <a:r>
              <a:rPr lang="hr-HR" i="1" dirty="0" smtClean="0"/>
              <a:t> dan k većoj diki,</a:t>
            </a:r>
            <a:endParaRPr lang="en-US" i="1" dirty="0" smtClean="0"/>
          </a:p>
          <a:p>
            <a:pPr>
              <a:buNone/>
            </a:pPr>
            <a:r>
              <a:rPr lang="hr-HR" i="1" dirty="0" smtClean="0"/>
              <a:t>		U </a:t>
            </a:r>
            <a:r>
              <a:rPr lang="hr-HR" i="1" dirty="0" err="1" smtClean="0"/>
              <a:t>milošće</a:t>
            </a:r>
            <a:r>
              <a:rPr lang="hr-HR" i="1" dirty="0" smtClean="0"/>
              <a:t> božje daru.</a:t>
            </a:r>
            <a:endParaRPr lang="en-US" i="1" dirty="0" smtClean="0"/>
          </a:p>
          <a:p>
            <a:pPr>
              <a:buNone/>
            </a:pPr>
            <a:r>
              <a:rPr lang="hr-HR" i="1" dirty="0" smtClean="0"/>
              <a:t>		Ne pristani v dobrom činu</a:t>
            </a:r>
            <a:endParaRPr lang="en-US" i="1" dirty="0" smtClean="0"/>
          </a:p>
          <a:p>
            <a:pPr>
              <a:buNone/>
            </a:pPr>
            <a:r>
              <a:rPr lang="hr-HR" i="1" dirty="0" smtClean="0"/>
              <a:t>		</a:t>
            </a:r>
            <a:r>
              <a:rPr lang="hr-HR" i="1" dirty="0" err="1" smtClean="0"/>
              <a:t>Ljubeć</a:t>
            </a:r>
            <a:r>
              <a:rPr lang="hr-HR" i="1" dirty="0" smtClean="0"/>
              <a:t> braću i družinu!“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072098"/>
          </a:xfrm>
        </p:spPr>
        <p:txBody>
          <a:bodyPr/>
          <a:lstStyle/>
          <a:p>
            <a:r>
              <a:rPr lang="hr-HR" dirty="0" smtClean="0"/>
              <a:t>sadrži sabrane ritmične poslovice </a:t>
            </a:r>
          </a:p>
          <a:p>
            <a:r>
              <a:rPr lang="hr-HR" dirty="0"/>
              <a:t>d</a:t>
            </a:r>
            <a:r>
              <a:rPr lang="hr-HR" dirty="0" smtClean="0"/>
              <a:t>jelo posvećeno grofu Gašparu Kobenzlu</a:t>
            </a:r>
          </a:p>
          <a:p>
            <a:pPr algn="ctr">
              <a:buNone/>
            </a:pPr>
            <a:endParaRPr lang="hr-HR" dirty="0" smtClean="0"/>
          </a:p>
          <a:p>
            <a:pPr algn="ctr">
              <a:buNone/>
            </a:pPr>
            <a:r>
              <a:rPr lang="hr-HR" sz="3600" i="1" dirty="0" smtClean="0"/>
              <a:t>„Za se nebo, za </a:t>
            </a:r>
            <a:r>
              <a:rPr lang="hr-HR" sz="3600" i="1" dirty="0" err="1" smtClean="0"/>
              <a:t>človika</a:t>
            </a:r>
            <a:endParaRPr lang="hr-HR" sz="3600" i="1" dirty="0" smtClean="0"/>
          </a:p>
          <a:p>
            <a:pPr algn="ctr">
              <a:buNone/>
            </a:pPr>
            <a:r>
              <a:rPr lang="hr-HR" sz="3600" i="1" dirty="0" smtClean="0"/>
              <a:t>Zemlju stvori Bog od vika; </a:t>
            </a:r>
          </a:p>
          <a:p>
            <a:pPr algn="ctr">
              <a:buNone/>
            </a:pPr>
            <a:r>
              <a:rPr lang="hr-HR" sz="3600" i="1" dirty="0" smtClean="0"/>
              <a:t>Neka </a:t>
            </a:r>
            <a:r>
              <a:rPr lang="hr-HR" sz="3600" i="1" dirty="0" err="1" smtClean="0"/>
              <a:t>človik</a:t>
            </a:r>
            <a:r>
              <a:rPr lang="hr-HR" sz="3600" i="1" dirty="0" smtClean="0"/>
              <a:t> zemlju teži, </a:t>
            </a:r>
            <a:endParaRPr lang="en-US" sz="3600" i="1" dirty="0" smtClean="0"/>
          </a:p>
          <a:p>
            <a:pPr algn="ctr">
              <a:buNone/>
            </a:pPr>
            <a:r>
              <a:rPr lang="hr-HR" sz="3600" i="1" dirty="0" smtClean="0"/>
              <a:t>A Bog ravna, v neba veži.“</a:t>
            </a:r>
            <a:endParaRPr lang="en-US" sz="3600" i="1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„</a:t>
            </a:r>
            <a:r>
              <a:rPr lang="hr-HR" dirty="0" err="1" smtClean="0">
                <a:solidFill>
                  <a:schemeClr val="accent3">
                    <a:lumMod val="50000"/>
                  </a:schemeClr>
                </a:solidFill>
              </a:rPr>
              <a:t>Priričnik</a:t>
            </a: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dirty="0" err="1" smtClean="0">
                <a:solidFill>
                  <a:schemeClr val="accent3">
                    <a:lumMod val="50000"/>
                  </a:schemeClr>
                </a:solidFill>
              </a:rPr>
              <a:t>aliti</a:t>
            </a: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 razliko mudrosti </a:t>
            </a:r>
            <a:r>
              <a:rPr lang="hr-HR" dirty="0" err="1" smtClean="0">
                <a:solidFill>
                  <a:schemeClr val="accent3">
                    <a:lumMod val="50000"/>
                  </a:schemeClr>
                </a:solidFill>
              </a:rPr>
              <a:t>cvitje</a:t>
            </a: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35409"/>
                                      </p:to>
                                    </p:animClr>
                                    <p:animClr clrSpc="rgb" dir="cw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5409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35409"/>
                                      </p:to>
                                    </p:animClr>
                                    <p:animClr clrSpc="rgb" dir="cw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5409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35409"/>
                                      </p:to>
                                    </p:animClr>
                                    <p:animClr clrSpc="rgb" dir="cw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5409"/>
                                      </p:to>
                                    </p:animClr>
                                    <p:set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35409"/>
                                      </p:to>
                                    </p:animClr>
                                    <p:animClr clrSpc="rgb" dir="cw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5409"/>
                                      </p:to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zervirano mjesto teksta 11"/>
          <p:cNvSpPr>
            <a:spLocks noGrp="1"/>
          </p:cNvSpPr>
          <p:nvPr>
            <p:ph type="body" idx="2"/>
          </p:nvPr>
        </p:nvSpPr>
        <p:spPr>
          <a:xfrm>
            <a:off x="5000628" y="785794"/>
            <a:ext cx="3765420" cy="50720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hr-HR" sz="2500" i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500" i="1" dirty="0" smtClean="0">
                <a:solidFill>
                  <a:schemeClr val="tx1"/>
                </a:solidFill>
              </a:rPr>
              <a:t>„Pišice je lagle klapat</a:t>
            </a:r>
            <a:endParaRPr lang="en-US" sz="2500" i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500" i="1" dirty="0" err="1" smtClean="0">
                <a:solidFill>
                  <a:schemeClr val="tx1"/>
                </a:solidFill>
              </a:rPr>
              <a:t>Neg</a:t>
            </a:r>
            <a:r>
              <a:rPr lang="hr-HR" sz="2500" i="1" dirty="0" smtClean="0">
                <a:solidFill>
                  <a:schemeClr val="tx1"/>
                </a:solidFill>
              </a:rPr>
              <a:t> hromoga konja jahat.“</a:t>
            </a:r>
            <a:endParaRPr lang="en-US" sz="2500" i="1" dirty="0" smtClean="0">
              <a:solidFill>
                <a:schemeClr val="tx1"/>
              </a:solidFill>
            </a:endParaRPr>
          </a:p>
          <a:p>
            <a:r>
              <a:rPr lang="hr-HR" sz="2500" i="1" dirty="0" smtClean="0">
                <a:solidFill>
                  <a:schemeClr val="tx1"/>
                </a:solidFill>
              </a:rPr>
              <a:t> </a:t>
            </a:r>
          </a:p>
          <a:p>
            <a:endParaRPr lang="hr-HR" sz="2500" i="1" dirty="0" smtClean="0">
              <a:solidFill>
                <a:schemeClr val="tx1"/>
              </a:solidFill>
            </a:endParaRPr>
          </a:p>
          <a:p>
            <a:endParaRPr lang="hr-HR" sz="2500" i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500" i="1" dirty="0" smtClean="0">
                <a:solidFill>
                  <a:schemeClr val="tx1"/>
                </a:solidFill>
              </a:rPr>
              <a:t>„Čuvaj se psa </a:t>
            </a:r>
            <a:r>
              <a:rPr lang="hr-HR" sz="2500" i="1" dirty="0" err="1" smtClean="0">
                <a:solidFill>
                  <a:schemeClr val="tx1"/>
                </a:solidFill>
              </a:rPr>
              <a:t>ki</a:t>
            </a:r>
            <a:r>
              <a:rPr lang="hr-HR" sz="2500" i="1" dirty="0" smtClean="0">
                <a:solidFill>
                  <a:schemeClr val="tx1"/>
                </a:solidFill>
              </a:rPr>
              <a:t> ne laje: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hr-HR" sz="2500" i="1" dirty="0" smtClean="0">
                <a:solidFill>
                  <a:schemeClr val="tx1"/>
                </a:solidFill>
              </a:rPr>
              <a:t>On </a:t>
            </a:r>
            <a:r>
              <a:rPr lang="hr-HR" sz="2500" i="1" dirty="0" err="1" smtClean="0">
                <a:solidFill>
                  <a:schemeClr val="tx1"/>
                </a:solidFill>
              </a:rPr>
              <a:t>podmuče</a:t>
            </a:r>
            <a:r>
              <a:rPr lang="hr-HR" sz="2500" i="1" dirty="0" smtClean="0">
                <a:solidFill>
                  <a:schemeClr val="tx1"/>
                </a:solidFill>
              </a:rPr>
              <a:t> straha daje.“</a:t>
            </a:r>
            <a:endParaRPr lang="en-US" sz="2500" i="1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3" name="Rezervirano mjesto sadržaja 6" descr="razliko mudroszti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3940233" cy="567759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1285860"/>
            <a:ext cx="8258204" cy="5286412"/>
          </a:xfrm>
        </p:spPr>
        <p:txBody>
          <a:bodyPr>
            <a:normAutofit fontScale="25000" lnSpcReduction="20000"/>
          </a:bodyPr>
          <a:lstStyle/>
          <a:p>
            <a:pPr algn="r"/>
            <a:endParaRPr lang="hr-HR" sz="4400" dirty="0" smtClean="0"/>
          </a:p>
          <a:p>
            <a:pPr algn="r"/>
            <a:r>
              <a:rPr lang="hr-HR" sz="11200" dirty="0" smtClean="0"/>
              <a:t>najpoznatije  </a:t>
            </a:r>
            <a:r>
              <a:rPr lang="hr-HR" sz="11200" dirty="0" err="1" smtClean="0"/>
              <a:t>Vitezovićevo</a:t>
            </a:r>
            <a:r>
              <a:rPr lang="hr-HR" sz="11200" dirty="0" smtClean="0"/>
              <a:t> </a:t>
            </a:r>
          </a:p>
          <a:p>
            <a:pPr algn="r">
              <a:buNone/>
            </a:pPr>
            <a:r>
              <a:rPr lang="hr-HR" sz="11200" dirty="0" smtClean="0"/>
              <a:t>historiografsko djelo pisano </a:t>
            </a:r>
          </a:p>
          <a:p>
            <a:pPr algn="r">
              <a:buNone/>
            </a:pPr>
            <a:r>
              <a:rPr lang="hr-HR" sz="11200" dirty="0" smtClean="0"/>
              <a:t>u domoljubnom duhu</a:t>
            </a:r>
          </a:p>
          <a:p>
            <a:pPr algn="r">
              <a:buNone/>
            </a:pPr>
            <a:endParaRPr lang="hr-HR" sz="7000" dirty="0" smtClean="0"/>
          </a:p>
          <a:p>
            <a:pPr algn="r"/>
            <a:r>
              <a:rPr lang="hr-HR" sz="11200" dirty="0" smtClean="0"/>
              <a:t>sadrži posvetne tekstove u </a:t>
            </a:r>
          </a:p>
          <a:p>
            <a:pPr algn="r">
              <a:buNone/>
            </a:pPr>
            <a:r>
              <a:rPr lang="hr-HR" sz="11200" dirty="0" smtClean="0"/>
              <a:t>stihu i prozi na 32 stranice </a:t>
            </a:r>
          </a:p>
          <a:p>
            <a:pPr algn="r">
              <a:buNone/>
            </a:pPr>
            <a:r>
              <a:rPr lang="hr-HR" sz="11200" dirty="0" smtClean="0"/>
              <a:t>objavljeno 1700. godine u </a:t>
            </a:r>
          </a:p>
          <a:p>
            <a:pPr algn="r">
              <a:buNone/>
            </a:pPr>
            <a:r>
              <a:rPr lang="hr-HR" sz="11200" dirty="0" smtClean="0"/>
              <a:t>Zagrebu na latinskom jeziku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pPr lvl="1"/>
            <a:r>
              <a:rPr lang="hr-HR" sz="11200" dirty="0" smtClean="0">
                <a:solidFill>
                  <a:schemeClr val="tx1"/>
                </a:solidFill>
              </a:rPr>
              <a:t>sačuvana samo 2 primjerka (u HAZU-u i u Nacionalnoj i sveučilišnoj knjižnici u Zagrebu)</a:t>
            </a:r>
            <a:endParaRPr lang="en-US" sz="11200" dirty="0">
              <a:solidFill>
                <a:schemeClr val="tx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29642" cy="1274786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 </a:t>
            </a:r>
            <a:r>
              <a:rPr lang="hr-HR" sz="4000" dirty="0" smtClean="0"/>
              <a:t/>
            </a:r>
            <a:br>
              <a:rPr lang="hr-HR" sz="4000" dirty="0" smtClean="0"/>
            </a:br>
            <a:r>
              <a:rPr lang="hr-HR" sz="4400" dirty="0" smtClean="0">
                <a:solidFill>
                  <a:schemeClr val="accent3">
                    <a:lumMod val="50000"/>
                  </a:schemeClr>
                </a:solidFill>
              </a:rPr>
              <a:t>„Croatia </a:t>
            </a:r>
            <a:r>
              <a:rPr lang="hr-HR" sz="4400" dirty="0" err="1" smtClean="0">
                <a:solidFill>
                  <a:schemeClr val="accent3">
                    <a:lumMod val="50000"/>
                  </a:schemeClr>
                </a:solidFill>
              </a:rPr>
              <a:t>rediviva</a:t>
            </a:r>
            <a:r>
              <a:rPr lang="hr-HR" sz="4400" dirty="0" smtClean="0">
                <a:solidFill>
                  <a:schemeClr val="accent3">
                    <a:lumMod val="50000"/>
                  </a:schemeClr>
                </a:solidFill>
              </a:rPr>
              <a:t>“  („Oživjela Hrvatska“)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Slika 7" descr="croatia-Rediviva-219x3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285860"/>
            <a:ext cx="3281588" cy="425908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2205236" y="6381328"/>
            <a:ext cx="3581400" cy="384048"/>
          </a:xfrm>
        </p:spPr>
        <p:txBody>
          <a:bodyPr/>
          <a:lstStyle/>
          <a:p>
            <a:r>
              <a:rPr lang="it-IT" dirty="0" smtClean="0"/>
              <a:t>Pavao Ritter Vitezović, 1713. - 2013.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978896" cy="6480720"/>
          </a:xfrm>
        </p:spPr>
        <p:txBody>
          <a:bodyPr>
            <a:noAutofit/>
          </a:bodyPr>
          <a:lstStyle/>
          <a:p>
            <a:r>
              <a:rPr lang="hr-HR" sz="3200" dirty="0"/>
              <a:t>h</a:t>
            </a:r>
            <a:r>
              <a:rPr lang="hr-HR" sz="3200" dirty="0" smtClean="0"/>
              <a:t>rvatski književnik</a:t>
            </a:r>
          </a:p>
          <a:p>
            <a:r>
              <a:rPr lang="hr-HR" sz="3200" dirty="0"/>
              <a:t>p</a:t>
            </a:r>
            <a:r>
              <a:rPr lang="hr-HR" sz="3200" dirty="0" smtClean="0"/>
              <a:t>ovjesničar</a:t>
            </a:r>
          </a:p>
          <a:p>
            <a:r>
              <a:rPr lang="hr-HR" sz="3200" dirty="0"/>
              <a:t>j</a:t>
            </a:r>
            <a:r>
              <a:rPr lang="hr-HR" sz="3200" dirty="0" smtClean="0"/>
              <a:t>ezikoslovac </a:t>
            </a:r>
            <a:r>
              <a:rPr lang="hr-HR" sz="2800" dirty="0" smtClean="0"/>
              <a:t>(gramatičar, pravopisac, leksikograf)</a:t>
            </a:r>
          </a:p>
          <a:p>
            <a:r>
              <a:rPr lang="hr-HR" sz="3200" dirty="0" err="1"/>
              <a:t>s</a:t>
            </a:r>
            <a:r>
              <a:rPr lang="hr-HR" sz="3200" dirty="0" err="1" smtClean="0"/>
              <a:t>tematograf</a:t>
            </a:r>
            <a:endParaRPr lang="hr-HR" sz="3200" dirty="0" smtClean="0"/>
          </a:p>
          <a:p>
            <a:r>
              <a:rPr lang="hr-HR" sz="3200" dirty="0"/>
              <a:t>v</a:t>
            </a:r>
            <a:r>
              <a:rPr lang="hr-HR" sz="3200" dirty="0" smtClean="0"/>
              <a:t>ojnik</a:t>
            </a:r>
          </a:p>
          <a:p>
            <a:r>
              <a:rPr lang="hr-HR" sz="3200" dirty="0"/>
              <a:t>b</a:t>
            </a:r>
            <a:r>
              <a:rPr lang="hr-HR" sz="3200" dirty="0" smtClean="0"/>
              <a:t>akrorezac</a:t>
            </a:r>
          </a:p>
          <a:p>
            <a:r>
              <a:rPr lang="hr-HR" sz="3200" dirty="0"/>
              <a:t>s</a:t>
            </a:r>
            <a:r>
              <a:rPr lang="hr-HR" sz="3200" dirty="0" smtClean="0"/>
              <a:t>kupljač narodnog blaga</a:t>
            </a:r>
          </a:p>
          <a:p>
            <a:r>
              <a:rPr lang="hr-HR" sz="3200" dirty="0"/>
              <a:t>p</a:t>
            </a:r>
            <a:r>
              <a:rPr lang="hr-HR" sz="3200" dirty="0" smtClean="0"/>
              <a:t>olitičar</a:t>
            </a:r>
          </a:p>
          <a:p>
            <a:r>
              <a:rPr lang="hr-HR" sz="3200" dirty="0"/>
              <a:t>n</a:t>
            </a:r>
            <a:r>
              <a:rPr lang="hr-HR" sz="3200" dirty="0" smtClean="0"/>
              <a:t>akladnik</a:t>
            </a:r>
          </a:p>
          <a:p>
            <a:r>
              <a:rPr lang="hr-HR" sz="3200" dirty="0"/>
              <a:t>p</a:t>
            </a:r>
            <a:r>
              <a:rPr lang="hr-HR" sz="3200" dirty="0" smtClean="0"/>
              <a:t>reteča ilirskog pokreta</a:t>
            </a:r>
            <a:endParaRPr lang="en-US" sz="3200" dirty="0"/>
          </a:p>
        </p:txBody>
      </p:sp>
      <p:pic>
        <p:nvPicPr>
          <p:cNvPr id="5" name="Slika 4" descr="Picture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6380" y="1000108"/>
            <a:ext cx="3439212" cy="4859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750"/>
                            </p:stCondLst>
                            <p:childTnLst>
                              <p:par>
                                <p:cTn id="6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250"/>
                            </p:stCondLst>
                            <p:childTnLst>
                              <p:par>
                                <p:cTn id="8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750"/>
                            </p:stCondLst>
                            <p:childTnLst>
                              <p:par>
                                <p:cTn id="97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03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250"/>
                            </p:stCondLst>
                            <p:childTnLst>
                              <p:par>
                                <p:cTn id="11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2435162"/>
          </a:xfrm>
        </p:spPr>
        <p:txBody>
          <a:bodyPr>
            <a:normAutofit fontScale="92500"/>
          </a:bodyPr>
          <a:lstStyle/>
          <a:p>
            <a:r>
              <a:rPr lang="hr-HR" sz="3600" dirty="0" smtClean="0"/>
              <a:t>lirsko-epski spjev, </a:t>
            </a:r>
            <a:r>
              <a:rPr lang="hr-HR" sz="3600" dirty="0" err="1" smtClean="0"/>
              <a:t>tj</a:t>
            </a:r>
            <a:r>
              <a:rPr lang="hr-HR" sz="3600" dirty="0" smtClean="0"/>
              <a:t>. kronika u stihovima</a:t>
            </a:r>
          </a:p>
          <a:p>
            <a:pPr marL="0" indent="0">
              <a:buNone/>
            </a:pPr>
            <a:endParaRPr lang="hr-HR" sz="3600" dirty="0" smtClean="0"/>
          </a:p>
          <a:p>
            <a:r>
              <a:rPr lang="hr-HR" sz="3600" dirty="0" smtClean="0"/>
              <a:t>djelo govori kako je Karlovačkim mirom učinjena nepravda za Hrvatsku 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357322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 </a:t>
            </a:r>
            <a:br>
              <a:rPr lang="hr-HR" dirty="0" smtClean="0"/>
            </a:br>
            <a:r>
              <a:rPr lang="hr-HR" sz="4900" dirty="0" smtClean="0"/>
              <a:t/>
            </a:r>
            <a:br>
              <a:rPr lang="hr-HR" sz="4900" dirty="0" smtClean="0"/>
            </a:br>
            <a:r>
              <a:rPr lang="hr-HR" sz="4900" dirty="0" smtClean="0">
                <a:solidFill>
                  <a:schemeClr val="accent3">
                    <a:lumMod val="50000"/>
                  </a:schemeClr>
                </a:solidFill>
              </a:rPr>
              <a:t>„</a:t>
            </a:r>
            <a:r>
              <a:rPr lang="hr-HR" sz="4900" dirty="0" err="1" smtClean="0">
                <a:solidFill>
                  <a:schemeClr val="accent3">
                    <a:lumMod val="50000"/>
                  </a:schemeClr>
                </a:solidFill>
              </a:rPr>
              <a:t>Plorantis</a:t>
            </a:r>
            <a:r>
              <a:rPr lang="hr-HR" sz="4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4900" dirty="0" err="1" smtClean="0">
                <a:solidFill>
                  <a:schemeClr val="accent3">
                    <a:lumMod val="50000"/>
                  </a:schemeClr>
                </a:solidFill>
              </a:rPr>
              <a:t>Croatiae</a:t>
            </a:r>
            <a:r>
              <a:rPr lang="hr-HR" sz="49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4900" dirty="0" err="1" smtClean="0">
                <a:solidFill>
                  <a:schemeClr val="accent3">
                    <a:lumMod val="50000"/>
                  </a:schemeClr>
                </a:solidFill>
              </a:rPr>
              <a:t>saecula</a:t>
            </a:r>
            <a:r>
              <a:rPr lang="hr-HR" sz="4900" dirty="0" smtClean="0">
                <a:solidFill>
                  <a:schemeClr val="accent3">
                    <a:lumMod val="50000"/>
                  </a:schemeClr>
                </a:solidFill>
              </a:rPr>
              <a:t> duo“ </a:t>
            </a:r>
            <a:br>
              <a:rPr lang="hr-HR" sz="49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sz="4900" dirty="0" smtClean="0">
                <a:solidFill>
                  <a:schemeClr val="accent3">
                    <a:lumMod val="50000"/>
                  </a:schemeClr>
                </a:solidFill>
              </a:rPr>
              <a:t>(„Dva stoljeća uplakane Hrvatske“)</a:t>
            </a:r>
            <a:endParaRPr lang="en-US" sz="49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plorantis croatiae - O Senju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260648"/>
            <a:ext cx="8891185" cy="6168748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2123728" y="6473952"/>
            <a:ext cx="3581400" cy="384048"/>
          </a:xfrm>
        </p:spPr>
        <p:txBody>
          <a:bodyPr/>
          <a:lstStyle/>
          <a:p>
            <a:r>
              <a:rPr lang="it-IT" dirty="0" smtClean="0"/>
              <a:t>Pavao Ritter Vitezović, 1713. - 2013.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200" b="1" dirty="0" smtClean="0">
                <a:solidFill>
                  <a:schemeClr val="accent3">
                    <a:lumMod val="50000"/>
                  </a:schemeClr>
                </a:solidFill>
              </a:rPr>
              <a:t>„</a:t>
            </a:r>
            <a:r>
              <a:rPr lang="hr-HR" sz="3200" b="1" dirty="0" err="1" smtClean="0">
                <a:solidFill>
                  <a:schemeClr val="accent3">
                    <a:lumMod val="50000"/>
                  </a:schemeClr>
                </a:solidFill>
              </a:rPr>
              <a:t>Bossna</a:t>
            </a:r>
            <a:r>
              <a:rPr lang="hr-HR" sz="3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3200" b="1" dirty="0" err="1" smtClean="0">
                <a:solidFill>
                  <a:schemeClr val="accent3">
                    <a:lumMod val="50000"/>
                  </a:schemeClr>
                </a:solidFill>
              </a:rPr>
              <a:t>captiva</a:t>
            </a:r>
            <a:r>
              <a:rPr lang="hr-HR" sz="3200" b="1" dirty="0" smtClean="0">
                <a:solidFill>
                  <a:schemeClr val="accent3">
                    <a:lumMod val="50000"/>
                  </a:schemeClr>
                </a:solidFill>
              </a:rPr>
              <a:t>“ („Zasužnjena Bosna“)</a:t>
            </a:r>
          </a:p>
          <a:p>
            <a:r>
              <a:rPr lang="hr-HR" dirty="0" smtClean="0"/>
              <a:t>posljednje veće</a:t>
            </a:r>
            <a:r>
              <a:rPr lang="hr-HR" dirty="0"/>
              <a:t> </a:t>
            </a:r>
            <a:r>
              <a:rPr lang="hr-HR" dirty="0" smtClean="0"/>
              <a:t>tiskano djelo</a:t>
            </a:r>
          </a:p>
          <a:p>
            <a:r>
              <a:rPr lang="hr-HR" dirty="0" smtClean="0"/>
              <a:t>opisuje pad Bosne pod najezdom </a:t>
            </a:r>
          </a:p>
          <a:p>
            <a:pPr>
              <a:buNone/>
            </a:pPr>
            <a:r>
              <a:rPr lang="hr-HR" dirty="0" smtClean="0"/>
              <a:t>	Turaka  i govori o vladavini </a:t>
            </a:r>
          </a:p>
          <a:p>
            <a:pPr>
              <a:buNone/>
            </a:pPr>
            <a:r>
              <a:rPr lang="hr-HR" dirty="0" smtClean="0"/>
              <a:t>	bosanskog kralja Stjepana </a:t>
            </a:r>
          </a:p>
          <a:p>
            <a:pPr>
              <a:buNone/>
            </a:pPr>
            <a:r>
              <a:rPr lang="hr-HR" dirty="0" smtClean="0"/>
              <a:t>	Tomaševića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sz="3100" b="1" dirty="0" smtClean="0">
                <a:solidFill>
                  <a:schemeClr val="accent3">
                    <a:lumMod val="50000"/>
                  </a:schemeClr>
                </a:solidFill>
              </a:rPr>
              <a:t>„De </a:t>
            </a:r>
            <a:r>
              <a:rPr lang="hr-HR" sz="3100" b="1" dirty="0">
                <a:solidFill>
                  <a:schemeClr val="accent3">
                    <a:lumMod val="50000"/>
                  </a:schemeClr>
                </a:solidFill>
              </a:rPr>
              <a:t>l</a:t>
            </a:r>
            <a:r>
              <a:rPr lang="hr-HR" sz="3100" b="1" dirty="0" smtClean="0">
                <a:solidFill>
                  <a:schemeClr val="accent3">
                    <a:lumMod val="50000"/>
                  </a:schemeClr>
                </a:solidFill>
              </a:rPr>
              <a:t>ingua Illyricana“ („O ilirskom jeziku“)</a:t>
            </a:r>
          </a:p>
          <a:p>
            <a:r>
              <a:rPr lang="hr-HR" dirty="0" smtClean="0"/>
              <a:t>nacrt gramatike u rukopisu koji se čuva u zagrebačkoj Metropolitanskoj knjižnici</a:t>
            </a:r>
          </a:p>
          <a:p>
            <a:r>
              <a:rPr lang="hr-HR" dirty="0" smtClean="0"/>
              <a:t>javlja mu se ideja o početku pisanja prve hrvatske enciklopedije</a:t>
            </a:r>
          </a:p>
          <a:p>
            <a:endParaRPr lang="en-US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Slika 4" descr="bossn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86446" y="857232"/>
            <a:ext cx="2643206" cy="321471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828618"/>
            <a:ext cx="2443976" cy="3338466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79512" y="1285860"/>
            <a:ext cx="8507288" cy="500066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prva tiskana hrvatska knjiga iz grboslovlja, a tiskana u zagrebačkoj tiskari te u njoj opisao 56 grbova</a:t>
            </a:r>
          </a:p>
          <a:p>
            <a:pPr>
              <a:buNone/>
            </a:pPr>
            <a:endParaRPr lang="hr-HR" sz="3200" dirty="0" smtClean="0"/>
          </a:p>
          <a:p>
            <a:pPr>
              <a:buNone/>
            </a:pPr>
            <a:r>
              <a:rPr lang="hr-HR" dirty="0" smtClean="0"/>
              <a:t>	</a:t>
            </a:r>
            <a:r>
              <a:rPr lang="hr-HR" sz="2400" i="1" dirty="0" smtClean="0"/>
              <a:t>HRVATSKA</a:t>
            </a:r>
            <a:endParaRPr lang="en-US" sz="2400" i="1" dirty="0" smtClean="0"/>
          </a:p>
          <a:p>
            <a:pPr>
              <a:buNone/>
            </a:pPr>
            <a:r>
              <a:rPr lang="hr-HR" sz="2400" i="1" dirty="0" smtClean="0"/>
              <a:t>	„Bijela i crvena boja u tvom se mijenjaju polju,</a:t>
            </a:r>
            <a:endParaRPr lang="en-US" sz="2400" i="1" dirty="0" smtClean="0"/>
          </a:p>
          <a:p>
            <a:pPr>
              <a:buNone/>
            </a:pPr>
            <a:r>
              <a:rPr lang="hr-HR" sz="2400" i="1" dirty="0" smtClean="0"/>
              <a:t>	Divno prikazuju one našega roda kob.</a:t>
            </a:r>
            <a:endParaRPr lang="en-US" sz="2400" i="1" dirty="0" smtClean="0"/>
          </a:p>
          <a:p>
            <a:pPr>
              <a:buNone/>
            </a:pPr>
            <a:r>
              <a:rPr lang="hr-HR" sz="2400" i="1" dirty="0" smtClean="0"/>
              <a:t>	</a:t>
            </a:r>
            <a:r>
              <a:rPr lang="hr-HR" sz="2400" i="1" dirty="0" err="1" smtClean="0"/>
              <a:t>Tuj</a:t>
            </a:r>
            <a:r>
              <a:rPr lang="hr-HR" sz="2400" i="1" dirty="0" smtClean="0"/>
              <a:t> se bacaju kocke sumnjive ratničke sreće,</a:t>
            </a:r>
            <a:endParaRPr lang="en-US" sz="2400" i="1" dirty="0" smtClean="0"/>
          </a:p>
          <a:p>
            <a:pPr>
              <a:buNone/>
            </a:pPr>
            <a:r>
              <a:rPr lang="hr-HR" sz="2400" i="1" dirty="0" smtClean="0"/>
              <a:t>	Ranjenom meni od rano gubi se boje te trag.“</a:t>
            </a:r>
            <a:endParaRPr lang="en-US" sz="2400" i="1" dirty="0" smtClean="0"/>
          </a:p>
          <a:p>
            <a:pPr>
              <a:buNone/>
            </a:pPr>
            <a:endParaRPr lang="en-US" sz="32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14434"/>
          </a:xfrm>
        </p:spPr>
        <p:txBody>
          <a:bodyPr>
            <a:noAutofit/>
          </a:bodyPr>
          <a:lstStyle/>
          <a:p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 smtClean="0"/>
              <a:t/>
            </a:r>
            <a:br>
              <a:rPr lang="hr-HR" sz="4400" b="1" dirty="0" smtClean="0"/>
            </a:br>
            <a:r>
              <a:rPr lang="hr-HR" sz="4400" b="1" dirty="0" smtClean="0"/>
              <a:t>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hr-HR" sz="4400" dirty="0" smtClean="0"/>
              <a:t> </a:t>
            </a:r>
            <a:r>
              <a:rPr lang="hr-HR" sz="4400" dirty="0" smtClean="0">
                <a:solidFill>
                  <a:schemeClr val="accent3">
                    <a:lumMod val="50000"/>
                  </a:schemeClr>
                </a:solidFill>
              </a:rPr>
              <a:t>„Stemmatographiae </a:t>
            </a:r>
            <a:r>
              <a:rPr lang="hr-HR" sz="4400" dirty="0" err="1" smtClean="0">
                <a:solidFill>
                  <a:schemeClr val="accent3">
                    <a:lumMod val="50000"/>
                  </a:schemeClr>
                </a:solidFill>
              </a:rPr>
              <a:t>Illyricanae</a:t>
            </a:r>
            <a:r>
              <a:rPr lang="hr-HR" sz="4400" dirty="0" smtClean="0">
                <a:solidFill>
                  <a:schemeClr val="accent3">
                    <a:lumMod val="50000"/>
                  </a:schemeClr>
                </a:solidFill>
              </a:rPr>
              <a:t>“</a:t>
            </a:r>
            <a:endParaRPr 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A610D"/>
                                      </p:to>
                                    </p:animClr>
                                    <p:animClr clrSpc="rgb" dir="cw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610D"/>
                                      </p:to>
                                    </p:animClr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A610D"/>
                                      </p:to>
                                    </p:animClr>
                                    <p:animClr clrSpc="rgb" dir="cw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610D"/>
                                      </p:to>
                                    </p:animClr>
                                    <p:set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A610D"/>
                                      </p:to>
                                    </p:animClr>
                                    <p:animClr clrSpc="rgb" dir="cw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610D"/>
                                      </p:to>
                                    </p:animClr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A610D"/>
                                      </p:to>
                                    </p:animClr>
                                    <p:animClr clrSpc="rgb" dir="cw">
                                      <p:cBhvr>
                                        <p:cTn id="25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610D"/>
                                      </p:to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A610D"/>
                                      </p:to>
                                    </p:animClr>
                                    <p:animClr clrSpc="rgb" dir="cw">
                                      <p:cBhvr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A610D"/>
                                      </p:to>
                                    </p:animClr>
                                    <p:set>
                                      <p:cBhvr>
                                        <p:cTn id="31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9091">
            <a:off x="3794125" y="4833298"/>
            <a:ext cx="2667372" cy="1752845"/>
          </a:xfrm>
          <a:prstGeom prst="rect">
            <a:avLst/>
          </a:prstGeom>
        </p:spPr>
      </p:pic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251520" y="1268760"/>
            <a:ext cx="8892480" cy="4464496"/>
          </a:xfrm>
        </p:spPr>
        <p:txBody>
          <a:bodyPr>
            <a:normAutofit lnSpcReduction="10000"/>
          </a:bodyPr>
          <a:lstStyle/>
          <a:p>
            <a:r>
              <a:rPr lang="hr-HR" sz="2500" dirty="0" smtClean="0"/>
              <a:t>zalagao se za jedinstveni književni jezik u “Rječniku u rukopisu” - „</a:t>
            </a:r>
            <a:r>
              <a:rPr lang="hr-HR" sz="2500" dirty="0" err="1" smtClean="0"/>
              <a:t>Lexicon</a:t>
            </a:r>
            <a:r>
              <a:rPr lang="hr-HR" sz="2500" dirty="0" smtClean="0"/>
              <a:t> </a:t>
            </a:r>
            <a:r>
              <a:rPr lang="hr-HR" sz="2500" dirty="0" err="1" smtClean="0"/>
              <a:t>latino</a:t>
            </a:r>
            <a:r>
              <a:rPr lang="hr-HR" sz="2500" dirty="0" smtClean="0"/>
              <a:t> - </a:t>
            </a:r>
            <a:r>
              <a:rPr lang="hr-HR" sz="2500" dirty="0" err="1" smtClean="0"/>
              <a:t>illyricum</a:t>
            </a:r>
            <a:r>
              <a:rPr lang="hr-HR" sz="2500" dirty="0" smtClean="0"/>
              <a:t>“ u kojem je proveo grafijsku reformu</a:t>
            </a:r>
          </a:p>
          <a:p>
            <a:r>
              <a:rPr lang="hr-HR" sz="2500" dirty="0" smtClean="0"/>
              <a:t>u izgubljenoj raspravi „De </a:t>
            </a:r>
            <a:r>
              <a:rPr lang="hr-HR" sz="2500" dirty="0" err="1" smtClean="0"/>
              <a:t>orthographia</a:t>
            </a:r>
            <a:r>
              <a:rPr lang="hr-HR" sz="2500" dirty="0" smtClean="0"/>
              <a:t>“</a:t>
            </a:r>
          </a:p>
          <a:p>
            <a:pPr>
              <a:buNone/>
            </a:pPr>
            <a:r>
              <a:rPr lang="hr-HR" sz="2500" dirty="0" smtClean="0"/>
              <a:t>	govori o reformi latinice</a:t>
            </a:r>
          </a:p>
          <a:p>
            <a:r>
              <a:rPr lang="hr-HR" sz="2500" dirty="0" smtClean="0"/>
              <a:t>shvativši bit glagoljskog pisma, počeo</a:t>
            </a:r>
          </a:p>
          <a:p>
            <a:pPr>
              <a:buNone/>
            </a:pPr>
            <a:r>
              <a:rPr lang="hr-HR" sz="2500" dirty="0" smtClean="0"/>
              <a:t>	u djelima odbacivati dvoslove i </a:t>
            </a:r>
            <a:r>
              <a:rPr lang="hr-HR" sz="2500" dirty="0" err="1" smtClean="0"/>
              <a:t>troslove</a:t>
            </a:r>
            <a:endParaRPr lang="hr-HR" sz="2500" dirty="0" smtClean="0"/>
          </a:p>
          <a:p>
            <a:pPr>
              <a:buNone/>
            </a:pPr>
            <a:r>
              <a:rPr lang="hr-HR" sz="2500" dirty="0" smtClean="0"/>
              <a:t>	(svaki fonem-jedno slovo)</a:t>
            </a:r>
          </a:p>
          <a:p>
            <a:r>
              <a:rPr lang="hr-HR" dirty="0" smtClean="0"/>
              <a:t>zalaže se za političko sjedinjenje </a:t>
            </a:r>
          </a:p>
          <a:p>
            <a:pPr>
              <a:buNone/>
            </a:pPr>
            <a:r>
              <a:rPr lang="hr-HR" dirty="0" smtClean="0"/>
              <a:t>	hrvatskih pokrajina</a:t>
            </a:r>
          </a:p>
          <a:p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928694"/>
          </a:xfrm>
        </p:spPr>
        <p:txBody>
          <a:bodyPr/>
          <a:lstStyle/>
          <a:p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Rad na hrvatskom pravopisu i jeziku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lika 3" descr="lex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317580"/>
            <a:ext cx="2643206" cy="3643314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572000"/>
          </a:xfrm>
        </p:spPr>
        <p:txBody>
          <a:bodyPr/>
          <a:lstStyle/>
          <a:p>
            <a:r>
              <a:rPr lang="hr-HR" sz="3100" dirty="0" smtClean="0"/>
              <a:t>ilirci su s velikim poštovanjem citirali Vitezovića (u Danici) i pretiskivali njegova djela</a:t>
            </a:r>
          </a:p>
          <a:p>
            <a:r>
              <a:rPr lang="hr-HR" sz="3100" dirty="0" smtClean="0"/>
              <a:t>danas nije toliko popularan jer su ga zasjenile druge ličnosti koje su se prvenstveno bavile književnošću, za razliku od njega koji se isticao u jezičnom, kulturnom i društvenom području</a:t>
            </a:r>
          </a:p>
          <a:p>
            <a:endParaRPr lang="en-US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>
            <a:noAutofit/>
          </a:bodyPr>
          <a:lstStyle/>
          <a:p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Tko ga je proučavao? </a:t>
            </a:r>
            <a:b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Koliko je danas popularan?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2174345" y="6433897"/>
            <a:ext cx="3581400" cy="384048"/>
          </a:xfrm>
        </p:spPr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52748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U spomen Vitezoviću</a:t>
            </a:r>
            <a:endParaRPr lang="hr-H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Slika 4" descr="0001205287_l_0_4itr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136" y="4005064"/>
            <a:ext cx="2168974" cy="2620857"/>
          </a:xfrm>
          <a:prstGeom prst="rect">
            <a:avLst/>
          </a:prstGeom>
        </p:spPr>
      </p:pic>
      <p:pic>
        <p:nvPicPr>
          <p:cNvPr id="7" name="Slika 6" descr="Glagoljska_tiskara_Sen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136" y="1052736"/>
            <a:ext cx="2905131" cy="2526788"/>
          </a:xfrm>
          <a:prstGeom prst="rect">
            <a:avLst/>
          </a:prstGeom>
        </p:spPr>
      </p:pic>
      <p:pic>
        <p:nvPicPr>
          <p:cNvPr id="8" name="Slika 7" descr="Pavao_Ritter_Vitezov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2056" y="3616455"/>
            <a:ext cx="2500304" cy="2442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000" y="1045351"/>
            <a:ext cx="1852208" cy="2469610"/>
          </a:xfrm>
          <a:prstGeom prst="rect">
            <a:avLst/>
          </a:prstGeom>
        </p:spPr>
      </p:pic>
      <p:pic>
        <p:nvPicPr>
          <p:cNvPr id="1026" name="Picture 2" descr="F:\Ravnateljica\vitezovic_pla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294" y="2492896"/>
            <a:ext cx="2743200" cy="3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00120"/>
          </a:xfrm>
        </p:spPr>
        <p:txBody>
          <a:bodyPr/>
          <a:lstStyle/>
          <a:p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Vitezović u našem gradu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929222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smtClean="0"/>
              <a:t>Srednja škola Pavla Rittera Vitezovića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10" name="Slika 9" descr="Picture%20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92" y="2060848"/>
            <a:ext cx="5214942" cy="3902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  <p:pic>
        <p:nvPicPr>
          <p:cNvPr id="1026" name="Picture 2" descr="G:\ivan nađ\poslane\ploča na zgradi ško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54" y="2276872"/>
            <a:ext cx="3314578" cy="2486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294004"/>
            <a:ext cx="4114800" cy="1224136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 smtClean="0"/>
              <a:t>Spomenik iza zgrade Škole</a:t>
            </a:r>
          </a:p>
          <a:p>
            <a:pPr marL="0" indent="0">
              <a:buNone/>
            </a:pPr>
            <a:r>
              <a:rPr lang="hr-HR" sz="1800" dirty="0" smtClean="0"/>
              <a:t>(autori Petar Kos, akademski kipar i Krunoslav Luka Prpić, dipl. ing.)</a:t>
            </a:r>
            <a:endParaRPr lang="hr-HR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  <p:pic>
        <p:nvPicPr>
          <p:cNvPr id="5" name="Slika 4" descr="senj-bista-pavla-vitezovi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268760"/>
            <a:ext cx="3384376" cy="4054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Vitezović u našem gradu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268759"/>
            <a:ext cx="3040651" cy="4054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558" y="4797152"/>
            <a:ext cx="1851688" cy="1521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582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900" dirty="0"/>
              <a:t>D</a:t>
            </a:r>
            <a:r>
              <a:rPr lang="hr-HR" sz="2900" dirty="0" smtClean="0"/>
              <a:t>ruga knjiga anagrama iliti Lovor–vijenac pomagačima Ugarske nalazi se u našoj školskoj knjižnici</a:t>
            </a:r>
            <a:endParaRPr lang="en-US" sz="29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/>
          <a:lstStyle/>
          <a:p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Vitezović u našoj školi</a:t>
            </a:r>
            <a:endParaRPr lang="hr-HR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lika 3" descr="P4211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2729" y="2180496"/>
            <a:ext cx="4529094" cy="3846651"/>
          </a:xfrm>
          <a:prstGeom prst="roundRect">
            <a:avLst>
              <a:gd name="adj" fmla="val 17433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96" y="2492896"/>
            <a:ext cx="365693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9" y="5013176"/>
            <a:ext cx="2088232" cy="1562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200" dirty="0" smtClean="0"/>
              <a:t>  Tri temeljne </a:t>
            </a:r>
            <a:r>
              <a:rPr lang="hr-HR" sz="3200" dirty="0"/>
              <a:t>točke u hrvatskoj </a:t>
            </a:r>
            <a:r>
              <a:rPr lang="hr-HR" sz="3200" dirty="0" smtClean="0"/>
              <a:t>kulturnoj povijesti </a:t>
            </a:r>
            <a:r>
              <a:rPr lang="hr-HR" sz="3200" dirty="0"/>
              <a:t>za koje je Vitezović zaslužan</a:t>
            </a:r>
            <a:r>
              <a:rPr lang="hr-HR" sz="3200" dirty="0" smtClean="0"/>
              <a:t>:</a:t>
            </a:r>
          </a:p>
          <a:p>
            <a:pPr>
              <a:buNone/>
            </a:pPr>
            <a:endParaRPr lang="en-US" sz="1100" dirty="0"/>
          </a:p>
          <a:p>
            <a:r>
              <a:rPr lang="hr-HR" sz="3200" dirty="0" smtClean="0"/>
              <a:t>potaknuo osnivanje </a:t>
            </a:r>
            <a:r>
              <a:rPr lang="hr-HR" sz="3200" dirty="0"/>
              <a:t>i rad Zemaljske tiskare u </a:t>
            </a:r>
            <a:r>
              <a:rPr lang="hr-HR" sz="3200" dirty="0" smtClean="0"/>
              <a:t>Zagrebu</a:t>
            </a:r>
            <a:endParaRPr lang="hr-HR" sz="1600" dirty="0" smtClean="0"/>
          </a:p>
          <a:p>
            <a:pPr marL="0" indent="0">
              <a:buNone/>
            </a:pPr>
            <a:endParaRPr lang="en-US" sz="1100" dirty="0"/>
          </a:p>
          <a:p>
            <a:r>
              <a:rPr lang="hr-HR" sz="3200" dirty="0" smtClean="0"/>
              <a:t>na </a:t>
            </a:r>
            <a:r>
              <a:rPr lang="hr-HR" sz="3200" dirty="0"/>
              <a:t>njegov poticaj </a:t>
            </a:r>
            <a:r>
              <a:rPr lang="hr-HR" sz="3200" dirty="0" smtClean="0"/>
              <a:t>kupljena </a:t>
            </a:r>
            <a:r>
              <a:rPr lang="hr-HR" sz="3200" dirty="0"/>
              <a:t>Valvasorova biblioteka koja je osnova Metropolitanske knjižnice Zagrebačkog </a:t>
            </a:r>
            <a:r>
              <a:rPr lang="hr-HR" sz="3200" dirty="0" smtClean="0"/>
              <a:t>kaptola</a:t>
            </a:r>
          </a:p>
          <a:p>
            <a:endParaRPr lang="en-US" sz="1100" dirty="0"/>
          </a:p>
          <a:p>
            <a:r>
              <a:rPr lang="hr-HR" sz="3200" dirty="0" smtClean="0"/>
              <a:t>jedan od </a:t>
            </a:r>
            <a:r>
              <a:rPr lang="hr-HR" sz="3200" dirty="0"/>
              <a:t>onih koji je inspirirao ilirsku grafijsku reformu</a:t>
            </a:r>
            <a:endParaRPr lang="en-US" sz="32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4000" tmFilter="0, 0; .2, .5; .8, .5; 1, 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000" autoRev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4000" tmFilter="0, 0; .2, .5; .8, .5; 1, 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000" autoRev="1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orisnik\Desktop\DSC00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85442"/>
            <a:ext cx="7128792" cy="54368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750912"/>
          </a:xfrm>
        </p:spPr>
        <p:txBody>
          <a:bodyPr/>
          <a:lstStyle/>
          <a:p>
            <a:r>
              <a:rPr lang="hr-HR" dirty="0">
                <a:solidFill>
                  <a:schemeClr val="accent3">
                    <a:lumMod val="50000"/>
                  </a:schemeClr>
                </a:solidFill>
              </a:rPr>
              <a:t>Vitezović u našoj </a:t>
            </a: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školi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70005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Pavao Ritter Vitezović, 1713. - 2013.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659732"/>
            <a:ext cx="2325687" cy="2405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Placeholder 11"/>
          <p:cNvSpPr>
            <a:spLocks noGrp="1"/>
          </p:cNvSpPr>
          <p:nvPr>
            <p:ph type="body" idx="4294967295"/>
          </p:nvPr>
        </p:nvSpPr>
        <p:spPr>
          <a:xfrm>
            <a:off x="3495625" y="3678161"/>
            <a:ext cx="2160240" cy="663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spc="-100" dirty="0" smtClean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Recitatori</a:t>
            </a:r>
            <a:endParaRPr lang="hr-HR" sz="3600" spc="-100" dirty="0">
              <a:ln w="3200">
                <a:solidFill>
                  <a:schemeClr val="bg2">
                    <a:shade val="25000"/>
                    <a:alpha val="25000"/>
                  </a:schemeClr>
                </a:solidFill>
                <a:prstDash val="solid"/>
                <a:round/>
              </a:ln>
              <a:solidFill>
                <a:schemeClr val="accent6">
                  <a:lumMod val="75000"/>
                </a:schemeClr>
              </a:solidFill>
              <a:effectLst>
                <a:innerShdw blurRad="381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267744" y="32405"/>
            <a:ext cx="4861742" cy="696913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000" dirty="0" smtClean="0">
                <a:solidFill>
                  <a:schemeClr val="accent6">
                    <a:lumMod val="75000"/>
                  </a:schemeClr>
                </a:solidFill>
              </a:rPr>
              <a:t>Prezentaciju pripremile</a:t>
            </a:r>
            <a:endParaRPr lang="hr-H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2" y="692696"/>
            <a:ext cx="1944216" cy="233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14137"/>
            <a:ext cx="1819540" cy="2592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899" y="4136057"/>
            <a:ext cx="1954337" cy="2218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36057"/>
            <a:ext cx="2192608" cy="2129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29550" y="3031830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spc="-10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Marina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77614" y="3031830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spc="-10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Ivana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6296" y="3018512"/>
            <a:ext cx="1141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spc="-10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Ema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552" y="551723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spc="-10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Helena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7236" y="5618942"/>
            <a:ext cx="1490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spc="-10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Jadran</a:t>
            </a:r>
          </a:p>
        </p:txBody>
      </p:sp>
    </p:spTree>
    <p:extLst>
      <p:ext uri="{BB962C8B-B14F-4D97-AF65-F5344CB8AC3E}">
        <p14:creationId xmlns:p14="http://schemas.microsoft.com/office/powerpoint/2010/main" val="3636347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25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75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7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75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75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575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4" grpId="0"/>
      <p:bldP spid="5" grpId="0"/>
      <p:bldP spid="8" grpId="0"/>
      <p:bldP spid="9" grpId="0"/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26641"/>
            <a:ext cx="4104456" cy="30783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779912" cy="2834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806454" y="4797152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6000" b="1" spc="300" dirty="0" smtClean="0">
                <a:solidFill>
                  <a:schemeClr val="accent6">
                    <a:lumMod val="75000"/>
                  </a:schemeClr>
                </a:solidFill>
                <a:latin typeface="Script MT Bold" pitchFamily="66" charset="0"/>
                <a:ea typeface="SimSun" pitchFamily="2" charset="-122"/>
              </a:rPr>
              <a:t>Kraj</a:t>
            </a:r>
            <a:endParaRPr lang="hr-HR" sz="6000" b="1" spc="300" dirty="0">
              <a:solidFill>
                <a:schemeClr val="accent6">
                  <a:lumMod val="75000"/>
                </a:schemeClr>
              </a:solidFill>
              <a:latin typeface="Script MT Bold" pitchFamily="66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1091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3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4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980728"/>
            <a:ext cx="8229600" cy="5662982"/>
          </a:xfrm>
        </p:spPr>
        <p:txBody>
          <a:bodyPr>
            <a:normAutofit/>
          </a:bodyPr>
          <a:lstStyle/>
          <a:p>
            <a:r>
              <a:rPr lang="hr-HR" sz="3200" dirty="0"/>
              <a:t>r</a:t>
            </a:r>
            <a:r>
              <a:rPr lang="hr-HR" sz="3200" dirty="0" smtClean="0"/>
              <a:t>ođen u Senju 7. siječnja 1652. godine kao sin graničarskog časnika i majke Senjkinje</a:t>
            </a:r>
          </a:p>
          <a:p>
            <a:r>
              <a:rPr lang="hr-HR" sz="3200" dirty="0"/>
              <a:t>o</a:t>
            </a:r>
            <a:r>
              <a:rPr lang="hr-HR" sz="3200" dirty="0" smtClean="0"/>
              <a:t>snovnu školu završava u rodnom gradu, a isusovačku gimnaziju pohađa u Zagrebu</a:t>
            </a:r>
          </a:p>
          <a:p>
            <a:r>
              <a:rPr lang="hr-HR" sz="3200" dirty="0"/>
              <a:t>z</a:t>
            </a:r>
            <a:r>
              <a:rPr lang="hr-HR" sz="3200" dirty="0" smtClean="0"/>
              <a:t>avršava retoriku i odlazi u Rim</a:t>
            </a:r>
          </a:p>
          <a:p>
            <a:r>
              <a:rPr lang="hr-HR" sz="3200" dirty="0"/>
              <a:t>k</a:t>
            </a:r>
            <a:r>
              <a:rPr lang="hr-HR" sz="3200" dirty="0" smtClean="0"/>
              <a:t>od Ivana Vajkarda Valvasora počinje izučavati tiskarsko umijeće, bakrorez i njemački jezik</a:t>
            </a:r>
          </a:p>
          <a:p>
            <a:r>
              <a:rPr lang="hr-HR" sz="3200" dirty="0" smtClean="0"/>
              <a:t>36 književnih i filoloških radova, 76 historiografskih i 66 grafičkih (bakroreza)</a:t>
            </a:r>
          </a:p>
          <a:p>
            <a:endParaRPr lang="hr-HR" dirty="0" smtClean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765868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Biografski </a:t>
            </a:r>
            <a:r>
              <a:rPr lang="hr-HR" sz="4400" dirty="0" smtClean="0">
                <a:solidFill>
                  <a:schemeClr val="accent3">
                    <a:lumMod val="50000"/>
                  </a:schemeClr>
                </a:solidFill>
              </a:rPr>
              <a:t>podaci</a:t>
            </a:r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 i zasluge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50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857916"/>
          </a:xfrm>
        </p:spPr>
        <p:txBody>
          <a:bodyPr>
            <a:normAutofit lnSpcReduction="10000"/>
          </a:bodyPr>
          <a:lstStyle/>
          <a:p>
            <a:r>
              <a:rPr lang="hr-HR" sz="2800" dirty="0"/>
              <a:t>o</a:t>
            </a:r>
            <a:r>
              <a:rPr lang="hr-HR" sz="2800" dirty="0" smtClean="0"/>
              <a:t>ženio se barunicom Katarinom Vojnović i dobio sina</a:t>
            </a:r>
          </a:p>
          <a:p>
            <a:r>
              <a:rPr lang="hr-HR" sz="2800" dirty="0" smtClean="0"/>
              <a:t>zbog svoje učenosti rodni ga Senj 1681. godine izabire kao svog poslanika u Ugarskom saboru u Šopronju, a svojim je zalaganjem Senju osigurao svečanu povelju za jamčenje prava </a:t>
            </a:r>
          </a:p>
          <a:p>
            <a:r>
              <a:rPr lang="hr-HR" sz="2800" dirty="0" smtClean="0"/>
              <a:t>sudjeluje </a:t>
            </a:r>
            <a:r>
              <a:rPr lang="hr-HR" sz="2800" dirty="0"/>
              <a:t>u </a:t>
            </a:r>
            <a:r>
              <a:rPr lang="hr-HR" sz="2800" dirty="0" smtClean="0"/>
              <a:t>borbama protiv Turaka te </a:t>
            </a:r>
            <a:r>
              <a:rPr lang="hr-HR" sz="2800" dirty="0"/>
              <a:t>postaje časnikom u taboru bana Nikole </a:t>
            </a:r>
            <a:r>
              <a:rPr lang="hr-HR" sz="2800" dirty="0" err="1"/>
              <a:t>Erdödyja</a:t>
            </a:r>
            <a:r>
              <a:rPr lang="hr-HR" sz="2800" dirty="0"/>
              <a:t> u </a:t>
            </a:r>
            <a:r>
              <a:rPr lang="hr-HR" sz="2800" dirty="0" smtClean="0"/>
              <a:t>Međimurju</a:t>
            </a:r>
          </a:p>
          <a:p>
            <a:r>
              <a:rPr lang="hr-HR" sz="2800" dirty="0"/>
              <a:t>i</a:t>
            </a:r>
            <a:r>
              <a:rPr lang="hr-HR" sz="2800" dirty="0" smtClean="0"/>
              <a:t>menovan ličkim podžupanom</a:t>
            </a:r>
          </a:p>
          <a:p>
            <a:r>
              <a:rPr lang="hr-HR" sz="2800" dirty="0"/>
              <a:t>H</a:t>
            </a:r>
            <a:r>
              <a:rPr lang="hr-HR" sz="2800" dirty="0" smtClean="0"/>
              <a:t>rvatski ga sabor proglašava svojim zastupnikom u radu povjerenstva za razgraničenje s Venecijom i Turskom 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4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0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7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50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7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hr-HR" sz="4400" dirty="0" smtClean="0">
                <a:solidFill>
                  <a:schemeClr val="accent3">
                    <a:lumMod val="50000"/>
                  </a:schemeClr>
                </a:solidFill>
              </a:rPr>
              <a:t>Tiskara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340768"/>
            <a:ext cx="545296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48722" y="5085184"/>
            <a:ext cx="8568952" cy="1296144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hr-HR" dirty="0" smtClean="0"/>
              <a:t>Naslovna strana pogrebnog govora (propovijedi) kanonika M. Šimunića – jedno od prvih djela tiskanih u tek osnovanoj Hrvatskoj državnoj tiskari P. R. Vitezovića na hrvatskom jeziku</a:t>
            </a:r>
          </a:p>
          <a:p>
            <a:pPr marL="0" indent="0" algn="r">
              <a:buNone/>
            </a:pPr>
            <a:r>
              <a:rPr lang="hr-HR" sz="1900" dirty="0" smtClean="0"/>
              <a:t>(original se čuva u Mađarskoj nacionalnoj knjižnici)</a:t>
            </a:r>
            <a:endParaRPr lang="hr-HR" sz="19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15" y="1916832"/>
            <a:ext cx="2303235" cy="288032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Pavao Ritter Vitezović, 1713. - 2013.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32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6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805264"/>
          </a:xfrm>
        </p:spPr>
        <p:txBody>
          <a:bodyPr>
            <a:normAutofit/>
          </a:bodyPr>
          <a:lstStyle/>
          <a:p>
            <a:r>
              <a:rPr lang="hr-HR" sz="3200" dirty="0" smtClean="0"/>
              <a:t>tražio dopuštenje od biskupa Mikulića za osposobljavanje zaboravljene tiskare</a:t>
            </a:r>
          </a:p>
          <a:p>
            <a:r>
              <a:rPr lang="hr-HR" sz="3200" dirty="0" smtClean="0"/>
              <a:t>tiskao kalendare, letke, knjige</a:t>
            </a:r>
          </a:p>
          <a:p>
            <a:r>
              <a:rPr lang="hr-HR" sz="3200" dirty="0"/>
              <a:t>i</a:t>
            </a:r>
            <a:r>
              <a:rPr lang="hr-HR" sz="3200" dirty="0" smtClean="0"/>
              <a:t>menovan upraviteljem tiskare koju naziva </a:t>
            </a:r>
            <a:r>
              <a:rPr lang="hr-HR" sz="3200" dirty="0"/>
              <a:t>m</a:t>
            </a:r>
            <a:r>
              <a:rPr lang="hr-HR" sz="3200" dirty="0" smtClean="0"/>
              <a:t>uzejem</a:t>
            </a:r>
          </a:p>
          <a:p>
            <a:r>
              <a:rPr lang="hr-HR" sz="3200" dirty="0"/>
              <a:t>p</a:t>
            </a:r>
            <a:r>
              <a:rPr lang="hr-HR" sz="3200" dirty="0" smtClean="0"/>
              <a:t>osao nije bio unosan, a sasvim propada nakon što mu je 1706. godine požar progutao kuću i tiskaru</a:t>
            </a:r>
          </a:p>
          <a:p>
            <a:r>
              <a:rPr lang="hr-HR" sz="3200" dirty="0"/>
              <a:t>o</a:t>
            </a:r>
            <a:r>
              <a:rPr lang="hr-HR" sz="3200" dirty="0" smtClean="0"/>
              <a:t>bnavlja ju, ali mu je oduzeta te je prognan s imanja</a:t>
            </a:r>
          </a:p>
          <a:p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85810"/>
          </a:xfrm>
        </p:spPr>
        <p:txBody>
          <a:bodyPr/>
          <a:lstStyle/>
          <a:p>
            <a:pPr algn="ctr"/>
            <a:r>
              <a:rPr lang="hr-HR" sz="4400" dirty="0" smtClean="0">
                <a:solidFill>
                  <a:schemeClr val="accent3">
                    <a:lumMod val="50000"/>
                  </a:schemeClr>
                </a:solidFill>
              </a:rPr>
              <a:t>Tiskara</a:t>
            </a:r>
            <a:endParaRPr lang="en-US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62110" y="1287472"/>
            <a:ext cx="4935492" cy="4590842"/>
          </a:xfrm>
        </p:spPr>
        <p:txBody>
          <a:bodyPr>
            <a:normAutofit/>
          </a:bodyPr>
          <a:lstStyle/>
          <a:p>
            <a:r>
              <a:rPr lang="hr-HR" sz="3000" dirty="0" smtClean="0"/>
              <a:t>1708. godine umire mu žena, a 10 godina prije ostaje i bez sina</a:t>
            </a:r>
          </a:p>
          <a:p>
            <a:r>
              <a:rPr lang="hr-HR" sz="3000" dirty="0"/>
              <a:t>n</a:t>
            </a:r>
            <a:r>
              <a:rPr lang="hr-HR" sz="3000" dirty="0" smtClean="0"/>
              <a:t>apušta Hrvatsku i nastanjuje se u Beču</a:t>
            </a:r>
          </a:p>
          <a:p>
            <a:r>
              <a:rPr lang="hr-HR" sz="3000" dirty="0"/>
              <a:t>z</a:t>
            </a:r>
            <a:r>
              <a:rPr lang="hr-HR" sz="3000" dirty="0" smtClean="0"/>
              <a:t>a svoj rad na povijesnim spisima dobiva naslov dvorskog savjetnika i baruna</a:t>
            </a:r>
          </a:p>
          <a:p>
            <a:endParaRPr lang="en-US" sz="30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94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accent3">
                    <a:lumMod val="50000"/>
                  </a:schemeClr>
                </a:solidFill>
              </a:rPr>
              <a:t>Barunstvo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Slika 3" descr="gr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057396"/>
            <a:ext cx="2898074" cy="288722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chemeClr val="accent3">
                    <a:lumMod val="50000"/>
                  </a:schemeClr>
                </a:solidFill>
              </a:rPr>
              <a:t>20. siječnja 1713. godine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23528" y="1756745"/>
            <a:ext cx="5644112" cy="1512168"/>
          </a:xfrm>
        </p:spPr>
        <p:txBody>
          <a:bodyPr>
            <a:normAutofit/>
          </a:bodyPr>
          <a:lstStyle/>
          <a:p>
            <a:r>
              <a:rPr lang="hr-HR" sz="2800" dirty="0"/>
              <a:t>shrvan tugom i </a:t>
            </a:r>
            <a:r>
              <a:rPr lang="hr-HR" sz="2800" dirty="0" smtClean="0"/>
              <a:t>neimaštinom umire </a:t>
            </a:r>
            <a:r>
              <a:rPr lang="hr-HR" sz="2800" dirty="0"/>
              <a:t>u Beču </a:t>
            </a:r>
          </a:p>
          <a:p>
            <a:pPr algn="ctr">
              <a:buNone/>
            </a:pPr>
            <a:r>
              <a:rPr lang="hr-HR" sz="2800" dirty="0"/>
              <a:t>  </a:t>
            </a:r>
            <a:r>
              <a:rPr lang="hr-HR" sz="2800" b="1" dirty="0"/>
              <a:t>20. siječnja 1713. godine</a:t>
            </a:r>
            <a:endParaRPr lang="hr-HR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35088" y="4989212"/>
            <a:ext cx="8208912" cy="132048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r-HR" sz="2400" dirty="0" smtClean="0"/>
              <a:t>1926. godine u Beču u katedrali sv. Stjepana podignuta spomen-ploča Pavlu Ritteru Vitezoviću i J. Marčeloviću (izvor: arhiv Družbe „Braća Hrvatskog Zmaja”)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556792"/>
            <a:ext cx="2574032" cy="343204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Pavao Ritter Vitezović, 1713. - 2013.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806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5000"/>
    </mc:Choice>
    <mc:Fallback>
      <p:transition spd="slow" advClick="0" advTm="2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D7E0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4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4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</TotalTime>
  <Words>1256</Words>
  <Application>Microsoft Office PowerPoint</Application>
  <PresentationFormat>On-screen Show (4:3)</PresentationFormat>
  <Paragraphs>240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Papir</vt:lpstr>
      <vt:lpstr>PAVAO RITTER VITEZOVIĆ 300. obljetnica smrti</vt:lpstr>
      <vt:lpstr>PowerPoint Presentation</vt:lpstr>
      <vt:lpstr>PowerPoint Presentation</vt:lpstr>
      <vt:lpstr>Biografski podaci i zasluge</vt:lpstr>
      <vt:lpstr>PowerPoint Presentation</vt:lpstr>
      <vt:lpstr>Tiskara</vt:lpstr>
      <vt:lpstr>Tiskara</vt:lpstr>
      <vt:lpstr>Barunstvo</vt:lpstr>
      <vt:lpstr>20. siječnja 1713. godine</vt:lpstr>
      <vt:lpstr>Djela</vt:lpstr>
      <vt:lpstr>PowerPoint Presentation</vt:lpstr>
      <vt:lpstr>“Odiljenje sigetsko”</vt:lpstr>
      <vt:lpstr>PowerPoint Presentation</vt:lpstr>
      <vt:lpstr>PowerPoint Presentation</vt:lpstr>
      <vt:lpstr>„Kronika aliti spomen vsega svijeta vikov“ </vt:lpstr>
      <vt:lpstr>PowerPoint Presentation</vt:lpstr>
      <vt:lpstr>„Priričnik aliti razliko mudrosti cvitje“</vt:lpstr>
      <vt:lpstr>PowerPoint Presentation</vt:lpstr>
      <vt:lpstr>  „Croatia rediviva“  („Oživjela Hrvatska“) </vt:lpstr>
      <vt:lpstr>      „Plorantis Croatiae saecula duo“  („Dva stoljeća uplakane Hrvatske“)</vt:lpstr>
      <vt:lpstr>PowerPoint Presentation</vt:lpstr>
      <vt:lpstr>PowerPoint Presentation</vt:lpstr>
      <vt:lpstr>           „Stemmatographiae Illyricanae“</vt:lpstr>
      <vt:lpstr>Rad na hrvatskom pravopisu i jeziku</vt:lpstr>
      <vt:lpstr>Tko ga je proučavao?  Koliko je danas popularan?</vt:lpstr>
      <vt:lpstr>U spomen Vitezoviću</vt:lpstr>
      <vt:lpstr>Vitezović u našem gradu</vt:lpstr>
      <vt:lpstr>Vitezović u našem gradu</vt:lpstr>
      <vt:lpstr>Vitezović u našoj školi</vt:lpstr>
      <vt:lpstr>Vitezović u našoj školi</vt:lpstr>
      <vt:lpstr>Prezentaciju pripremile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300. OBLJETNICA SMRTI PAVLA RITTERA VITEZOVIĆA</dc:title>
  <dc:creator>SSSenj2</dc:creator>
  <cp:lastModifiedBy>Korisnik</cp:lastModifiedBy>
  <cp:revision>110</cp:revision>
  <dcterms:created xsi:type="dcterms:W3CDTF">2013-02-03T04:56:01Z</dcterms:created>
  <dcterms:modified xsi:type="dcterms:W3CDTF">2013-04-22T17:19:32Z</dcterms:modified>
</cp:coreProperties>
</file>