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42852"/>
            <a:ext cx="8968087" cy="27593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712" y="4243849"/>
            <a:ext cx="3077111" cy="2769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8"/>
          <p:cNvSpPr/>
          <p:nvPr/>
        </p:nvSpPr>
        <p:spPr>
          <a:xfrm>
            <a:off x="0" y="2590074"/>
            <a:ext cx="8968087" cy="1660330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9"/>
          <p:cNvSpPr/>
          <p:nvPr/>
        </p:nvSpPr>
        <p:spPr>
          <a:xfrm>
            <a:off x="9111712" y="2590074"/>
            <a:ext cx="3077111" cy="1660330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ctrTitle"/>
          </p:nvPr>
        </p:nvSpPr>
        <p:spPr>
          <a:xfrm>
            <a:off x="680322" y="2733708"/>
            <a:ext cx="8144131" cy="1373072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Subtitle 2"/>
          <p:cNvSpPr txBox="1">
            <a:spLocks noGrp="1"/>
          </p:cNvSpPr>
          <p:nvPr>
            <p:ph type="subTitle" idx="1"/>
          </p:nvPr>
        </p:nvSpPr>
        <p:spPr>
          <a:xfrm>
            <a:off x="680322" y="4394039"/>
            <a:ext cx="8144131" cy="1117689"/>
          </a:xfrm>
        </p:spPr>
        <p:txBody>
          <a:bodyPr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3B858F-C626-41A3-8E02-713B2E47CFBC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9255346" y="2750341"/>
            <a:ext cx="1171885" cy="1356439"/>
          </a:xfrm>
        </p:spPr>
        <p:txBody>
          <a:bodyPr/>
          <a:lstStyle>
            <a:lvl1pPr>
              <a:defRPr/>
            </a:lvl1pPr>
          </a:lstStyle>
          <a:p>
            <a:pPr lvl="0"/>
            <a:fld id="{FE37EA62-03FE-4872-893B-83D43AF22A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93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8631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8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5929618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9"/>
          <p:cNvSpPr/>
          <p:nvPr/>
        </p:nvSpPr>
        <p:spPr>
          <a:xfrm>
            <a:off x="0" y="4567985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0"/>
          <p:cNvSpPr/>
          <p:nvPr/>
        </p:nvSpPr>
        <p:spPr>
          <a:xfrm>
            <a:off x="10585825" y="4567985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680322" y="4711619"/>
            <a:ext cx="9613855" cy="45304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680322" y="609593"/>
            <a:ext cx="9613855" cy="3589577"/>
          </a:xfrm>
          <a:effectLst>
            <a:outerShdw dist="63496" dir="5039953" algn="tl">
              <a:srgbClr val="000000">
                <a:alpha val="41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80322" y="5169578"/>
            <a:ext cx="9613864" cy="622971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13635D-07FF-44E1-9486-C5A60FD66B51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10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1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10729450" y="4711308"/>
            <a:ext cx="1154146" cy="1090787"/>
          </a:xfrm>
        </p:spPr>
        <p:txBody>
          <a:bodyPr/>
          <a:lstStyle>
            <a:lvl1pPr>
              <a:defRPr/>
            </a:lvl1pPr>
          </a:lstStyle>
          <a:p>
            <a:pPr lvl="0"/>
            <a:fld id="{F7A11C07-7417-4D39-89E7-A56577A9F6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6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8631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8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5929618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9"/>
          <p:cNvSpPr/>
          <p:nvPr/>
        </p:nvSpPr>
        <p:spPr>
          <a:xfrm>
            <a:off x="0" y="4567985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0"/>
          <p:cNvSpPr/>
          <p:nvPr/>
        </p:nvSpPr>
        <p:spPr>
          <a:xfrm>
            <a:off x="10585825" y="4567985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680322" y="609593"/>
            <a:ext cx="9613855" cy="359275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80322" y="4711610"/>
            <a:ext cx="9613855" cy="1090787"/>
          </a:xfrm>
        </p:spPr>
        <p:txBody>
          <a:bodyPr anchor="ctr"/>
          <a:lstStyle>
            <a:lvl1pPr marL="0" indent="0">
              <a:buNone/>
              <a:defRPr sz="16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BA81E5-D4A6-440F-AD85-E5C43E54963B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10729450" y="4711610"/>
            <a:ext cx="1154146" cy="1090787"/>
          </a:xfrm>
        </p:spPr>
        <p:txBody>
          <a:bodyPr/>
          <a:lstStyle>
            <a:lvl1pPr>
              <a:defRPr/>
            </a:lvl1pPr>
          </a:lstStyle>
          <a:p>
            <a:pPr lvl="0"/>
            <a:fld id="{6A26CD77-F62B-4012-8DA6-8D0FBAF2963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7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8631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12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5929618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3"/>
          <p:cNvSpPr/>
          <p:nvPr/>
        </p:nvSpPr>
        <p:spPr>
          <a:xfrm>
            <a:off x="0" y="4567985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4"/>
          <p:cNvSpPr/>
          <p:nvPr/>
        </p:nvSpPr>
        <p:spPr>
          <a:xfrm>
            <a:off x="10585825" y="4567985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1127857" y="609593"/>
            <a:ext cx="8718877" cy="3036064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1402287" y="3653375"/>
            <a:ext cx="8156576" cy="54896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80322" y="4711610"/>
            <a:ext cx="9613855" cy="1090787"/>
          </a:xfrm>
        </p:spPr>
        <p:txBody>
          <a:bodyPr anchor="ctr"/>
          <a:lstStyle>
            <a:lvl1pPr marL="0" indent="0">
              <a:buNone/>
              <a:defRPr sz="16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1A00D1-2B95-4179-85BD-FD7BC34E7016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10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1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10729450" y="4709928"/>
            <a:ext cx="1154146" cy="1090787"/>
          </a:xfrm>
        </p:spPr>
        <p:txBody>
          <a:bodyPr/>
          <a:lstStyle>
            <a:lvl1pPr>
              <a:defRPr/>
            </a:lvl1pPr>
          </a:lstStyle>
          <a:p>
            <a:pPr lvl="0"/>
            <a:fld id="{8B0E5810-1B8D-44A9-A85C-80A9CFC9649A}" type="slidenum">
              <a:t>‹#›</a:t>
            </a:fld>
            <a:endParaRPr lang="en-US"/>
          </a:p>
        </p:txBody>
      </p:sp>
      <p:sp>
        <p:nvSpPr>
          <p:cNvPr id="12" name="TextBox 15"/>
          <p:cNvSpPr txBox="1"/>
          <p:nvPr/>
        </p:nvSpPr>
        <p:spPr>
          <a:xfrm>
            <a:off x="583570" y="748116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200" b="0" i="0" u="none" strike="noStrike" kern="1200" cap="all" spc="0" baseline="0">
                <a:solidFill>
                  <a:srgbClr val="FFFFFF"/>
                </a:solidFill>
                <a:uFillTx/>
                <a:latin typeface="Trebuchet MS"/>
              </a:rPr>
              <a:t>“</a:t>
            </a:r>
          </a:p>
        </p:txBody>
      </p:sp>
      <p:sp>
        <p:nvSpPr>
          <p:cNvPr id="13" name="TextBox 16"/>
          <p:cNvSpPr txBox="1"/>
          <p:nvPr/>
        </p:nvSpPr>
        <p:spPr>
          <a:xfrm>
            <a:off x="9662812" y="3033522"/>
            <a:ext cx="609603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7200" b="0" i="0" u="none" strike="noStrike" kern="1200" cap="all" spc="0" baseline="0">
                <a:solidFill>
                  <a:srgbClr val="FFFFFF"/>
                </a:solidFill>
                <a:uFillTx/>
                <a:latin typeface="Trebuchet M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7503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8631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9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5929618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0"/>
          <p:cNvSpPr/>
          <p:nvPr/>
        </p:nvSpPr>
        <p:spPr>
          <a:xfrm>
            <a:off x="0" y="4567985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1"/>
          <p:cNvSpPr/>
          <p:nvPr/>
        </p:nvSpPr>
        <p:spPr>
          <a:xfrm>
            <a:off x="10585825" y="4567985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680322" y="4711610"/>
            <a:ext cx="9613864" cy="588535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80322" y="5300145"/>
            <a:ext cx="9613864" cy="502252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9FED26-42C2-4A1D-A4DA-B890B2C34C7C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10729450" y="4709928"/>
            <a:ext cx="1154146" cy="1090787"/>
          </a:xfrm>
        </p:spPr>
        <p:txBody>
          <a:bodyPr/>
          <a:lstStyle>
            <a:lvl1pPr>
              <a:defRPr/>
            </a:lvl1pPr>
          </a:lstStyle>
          <a:p>
            <a:pPr lvl="0"/>
            <a:fld id="{4F684237-54D6-46EE-B42B-4DBEE8DB44A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20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13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5"/>
          <p:cNvSpPr/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6"/>
          <p:cNvSpPr/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669221" y="753227"/>
            <a:ext cx="9624956" cy="108093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60946" y="2336877"/>
            <a:ext cx="3070033" cy="576264"/>
          </a:xfrm>
        </p:spPr>
        <p:txBody>
          <a:bodyPr anchor="b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80322" y="3022677"/>
            <a:ext cx="3049697" cy="29135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3956023" y="2336877"/>
            <a:ext cx="3063239" cy="576264"/>
          </a:xfrm>
        </p:spPr>
        <p:txBody>
          <a:bodyPr anchor="b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3945471" y="3022677"/>
            <a:ext cx="3063239" cy="29135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7224153" y="2336877"/>
            <a:ext cx="3070024" cy="576264"/>
          </a:xfrm>
        </p:spPr>
        <p:txBody>
          <a:bodyPr anchor="b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7224153" y="3022677"/>
            <a:ext cx="3070024" cy="29135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581857-D1CB-4FAB-8356-49F946E8C05C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1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160285-2D01-4695-9D7F-C6D35697FA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08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15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6"/>
          <p:cNvSpPr/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7"/>
          <p:cNvSpPr/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0313" y="4297506"/>
            <a:ext cx="3049706" cy="576264"/>
          </a:xfrm>
        </p:spPr>
        <p:txBody>
          <a:bodyPr anchor="b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680313" y="2336877"/>
            <a:ext cx="3049706" cy="1524003"/>
          </a:xfrm>
          <a:effectLst>
            <a:outerShdw dist="50804" dir="5400000" algn="tl">
              <a:srgbClr val="000000">
                <a:alpha val="43000"/>
              </a:srgbClr>
            </a:outerShdw>
          </a:effectLst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9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80313" y="4873761"/>
            <a:ext cx="3049706" cy="106242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3945471" y="4297506"/>
            <a:ext cx="3063239" cy="576264"/>
          </a:xfrm>
        </p:spPr>
        <p:txBody>
          <a:bodyPr anchor="b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3945471" y="2336877"/>
            <a:ext cx="3063239" cy="1524003"/>
          </a:xfrm>
          <a:effectLst>
            <a:outerShdw dist="50804" dir="5400000" algn="tl">
              <a:srgbClr val="000000">
                <a:alpha val="43000"/>
              </a:srgbClr>
            </a:outerShdw>
          </a:effectLst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12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3944118" y="4873761"/>
            <a:ext cx="3067299" cy="106242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3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7230682" y="4297506"/>
            <a:ext cx="3063505" cy="576264"/>
          </a:xfrm>
        </p:spPr>
        <p:txBody>
          <a:bodyPr anchor="b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7230672" y="2336877"/>
            <a:ext cx="3063505" cy="1524003"/>
          </a:xfrm>
          <a:effectLst>
            <a:outerShdw dist="50804" dir="5400000" algn="tl">
              <a:srgbClr val="000000">
                <a:alpha val="43000"/>
              </a:srgbClr>
            </a:outerShdw>
          </a:effectLst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15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7230553" y="4873761"/>
            <a:ext cx="3067565" cy="106242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6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7A96C1-1FF7-4DE9-97CC-5D3D87CDA271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17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8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6EB16B-8B5D-4FA9-8841-C8888A8A96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64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8"/>
          <p:cNvSpPr/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9"/>
          <p:cNvSpPr/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33FA64-A469-465B-AABB-8D475F221EE4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40E603-D4DF-43A0-BD90-B92FE1D9E3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1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 rot="5400013">
            <a:off x="8116209" y="1869395"/>
            <a:ext cx="5106988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3" name="Rectangle 7"/>
          <p:cNvSpPr/>
          <p:nvPr/>
        </p:nvSpPr>
        <p:spPr>
          <a:xfrm rot="5400013">
            <a:off x="9868204" y="5372401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4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0129229" y="609593"/>
            <a:ext cx="1073798" cy="435376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5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80322" y="609593"/>
            <a:ext cx="8870000" cy="532659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6807122" y="5936184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208CF30-FE70-4E60-8B04-D152F8E7270A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680322" y="5936184"/>
            <a:ext cx="6126809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10097545" y="5398635"/>
            <a:ext cx="1154146" cy="1090787"/>
          </a:xfrm>
        </p:spPr>
        <p:txBody>
          <a:bodyPr anchor="t" anchorCtr="1"/>
          <a:lstStyle>
            <a:lvl1pPr algn="ctr">
              <a:defRPr/>
            </a:lvl1pPr>
          </a:lstStyle>
          <a:p>
            <a:pPr lvl="0"/>
            <a:fld id="{4A8B4EC2-79BD-475F-868A-86877A5FA3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15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6"/>
          <p:cNvSpPr/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7"/>
          <p:cNvSpPr/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88C092-E06B-44B3-A71C-76C98980CFA7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33D81B-721B-4F3D-8D87-E3F0226D1D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41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86910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4087898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8"/>
          <p:cNvSpPr/>
          <p:nvPr/>
        </p:nvSpPr>
        <p:spPr>
          <a:xfrm>
            <a:off x="0" y="2726265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9"/>
          <p:cNvSpPr/>
          <p:nvPr/>
        </p:nvSpPr>
        <p:spPr>
          <a:xfrm>
            <a:off x="10585825" y="2726265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680322" y="2869899"/>
            <a:ext cx="9613864" cy="1090787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680322" y="4232172"/>
            <a:ext cx="9613864" cy="1704020"/>
          </a:xfrm>
        </p:spPr>
        <p:txBody>
          <a:bodyPr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5E378A-958C-4F39-BB19-2B3522682455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10729450" y="2869899"/>
            <a:ext cx="1154146" cy="1090787"/>
          </a:xfrm>
        </p:spPr>
        <p:txBody>
          <a:bodyPr/>
          <a:lstStyle>
            <a:lvl1pPr>
              <a:defRPr/>
            </a:lvl1pPr>
          </a:lstStyle>
          <a:p>
            <a:pPr lvl="0"/>
            <a:fld id="{AF64A9BF-1338-4714-85DD-60B767BA91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2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8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9"/>
          <p:cNvSpPr/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0"/>
          <p:cNvSpPr/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680322" y="2336877"/>
            <a:ext cx="4698360" cy="35993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8" name="Content Placeholder 3"/>
          <p:cNvSpPr txBox="1">
            <a:spLocks noGrp="1"/>
          </p:cNvSpPr>
          <p:nvPr>
            <p:ph idx="2"/>
          </p:nvPr>
        </p:nvSpPr>
        <p:spPr>
          <a:xfrm>
            <a:off x="5594125" y="2336877"/>
            <a:ext cx="4700061" cy="35993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9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E9FAD7-7426-4F76-8210-D0B188122B55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10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1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9ECBB1-2852-4A87-87D9-26B7D5C151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9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10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11"/>
          <p:cNvSpPr/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2"/>
          <p:cNvSpPr/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906353" y="2336877"/>
            <a:ext cx="4472330" cy="693133"/>
          </a:xfrm>
        </p:spPr>
        <p:txBody>
          <a:bodyPr anchor="b"/>
          <a:lstStyle>
            <a:lvl1pPr marL="0" indent="0">
              <a:buNone/>
              <a:defRPr b="1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Content Placeholder 3"/>
          <p:cNvSpPr txBox="1">
            <a:spLocks noGrp="1"/>
          </p:cNvSpPr>
          <p:nvPr>
            <p:ph idx="2"/>
          </p:nvPr>
        </p:nvSpPr>
        <p:spPr>
          <a:xfrm>
            <a:off x="680322" y="3030010"/>
            <a:ext cx="4698351" cy="2906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9" name="Text Placeholder 4"/>
          <p:cNvSpPr txBox="1">
            <a:spLocks noGrp="1"/>
          </p:cNvSpPr>
          <p:nvPr>
            <p:ph type="body" idx="3"/>
          </p:nvPr>
        </p:nvSpPr>
        <p:spPr>
          <a:xfrm>
            <a:off x="5820155" y="2336877"/>
            <a:ext cx="4474031" cy="692072"/>
          </a:xfrm>
        </p:spPr>
        <p:txBody>
          <a:bodyPr anchor="b"/>
          <a:lstStyle>
            <a:lvl1pPr marL="0" indent="0">
              <a:buNone/>
              <a:defRPr b="1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Content Placeholder 5"/>
          <p:cNvSpPr txBox="1">
            <a:spLocks noGrp="1"/>
          </p:cNvSpPr>
          <p:nvPr>
            <p:ph idx="4"/>
          </p:nvPr>
        </p:nvSpPr>
        <p:spPr>
          <a:xfrm>
            <a:off x="5594125" y="3030010"/>
            <a:ext cx="4700061" cy="2906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11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8DD7AF-7A24-4C05-969F-2098FB4344F6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12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3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964F4F-697D-49A5-A0AC-76C78E5CD0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97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6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7"/>
          <p:cNvSpPr/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8"/>
          <p:cNvSpPr/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D6833B-1020-47CB-BCFD-104D086071CB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8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2E7431-0F3B-412D-85F8-A65C4AE127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6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D-ShadowSho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5"/>
          <p:cNvSpPr/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4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04C8DF-0578-4AD6-A097-50B2DD0F46DB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5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A931D6-6235-486A-8820-9081816F7B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5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8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9"/>
          <p:cNvSpPr/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0"/>
          <p:cNvSpPr/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680322" y="753227"/>
            <a:ext cx="9613855" cy="108093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4685842" y="2336877"/>
            <a:ext cx="5608335" cy="35993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2"/>
          </p:nvPr>
        </p:nvSpPr>
        <p:spPr>
          <a:xfrm>
            <a:off x="680322" y="2336868"/>
            <a:ext cx="3790078" cy="3599316"/>
          </a:xfrm>
        </p:spPr>
        <p:txBody>
          <a:bodyPr anchor="ctr"/>
          <a:lstStyle>
            <a:lvl1pPr marL="0" indent="0">
              <a:buNone/>
              <a:defRPr sz="16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7F6F59-4425-46AB-9FA4-FCEF0894CAFE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10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1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60274E-6154-45CC-BD50-9C18FEC1E5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63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D-ShadowL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8" descr="HD-ShadowSho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9"/>
          <p:cNvSpPr/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5" name="Rectangle 10"/>
          <p:cNvSpPr/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680322" y="753227"/>
            <a:ext cx="9613855" cy="108093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868329" y="2336877"/>
            <a:ext cx="5425848" cy="3599316"/>
          </a:xfrm>
          <a:effectLst>
            <a:outerShdw dist="63496" dir="5039953" algn="tl">
              <a:srgbClr val="000000">
                <a:alpha val="41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2"/>
          </p:nvPr>
        </p:nvSpPr>
        <p:spPr>
          <a:xfrm>
            <a:off x="680322" y="2336877"/>
            <a:ext cx="3876260" cy="3599316"/>
          </a:xfrm>
        </p:spPr>
        <p:txBody>
          <a:bodyPr anchor="ctr"/>
          <a:lstStyle>
            <a:lvl1pPr marL="0" indent="0">
              <a:buNone/>
              <a:defRPr sz="1600"/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8E0B9B-DAAB-429D-812F-3822E2E11ACD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10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1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3DBFDC-E4E1-4C2A-82BA-39481A006F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4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772AC"/>
            </a:gs>
            <a:gs pos="100000">
              <a:srgbClr val="B55CAB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</a:blip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Placeholder 1"/>
          <p:cNvSpPr txBox="1">
            <a:spLocks noGrp="1"/>
          </p:cNvSpPr>
          <p:nvPr>
            <p:ph type="title"/>
          </p:nvPr>
        </p:nvSpPr>
        <p:spPr>
          <a:xfrm>
            <a:off x="680322" y="753227"/>
            <a:ext cx="9613864" cy="10809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680322" y="2336877"/>
            <a:ext cx="9613864" cy="35993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550978" y="5936184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Trebuchet MS"/>
              </a:defRPr>
            </a:lvl1pPr>
          </a:lstStyle>
          <a:p>
            <a:pPr lvl="0"/>
            <a:fld id="{6E8ED2D7-D0A8-4C19-BD22-D6EB4D909B24}" type="datetime1">
              <a:rPr lang="en-US"/>
              <a:pPr lvl="0"/>
              <a:t>2/6/2020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80322" y="5936184"/>
            <a:ext cx="687066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Trebuchet MS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729450" y="753227"/>
            <a:ext cx="1154146" cy="1090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600" b="0" i="0" u="none" strike="noStrike" kern="1200" cap="none" spc="0" baseline="0">
                <a:solidFill>
                  <a:srgbClr val="FFFFFF"/>
                </a:solidFill>
                <a:uFillTx/>
                <a:latin typeface="Trebuchet MS"/>
              </a:defRPr>
            </a:lvl1pPr>
          </a:lstStyle>
          <a:p>
            <a:pPr lvl="0"/>
            <a:fld id="{CCA74A2D-15CF-40AB-9261-A0BC039E1BE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r-HR" sz="3600" b="0" i="0" u="none" strike="noStrike" kern="1200" cap="none" spc="0" baseline="0">
          <a:solidFill>
            <a:srgbClr val="FFFFFF"/>
          </a:solidFill>
          <a:uFillTx/>
          <a:latin typeface="Trebuchet MS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hr-HR" sz="2400" b="0" i="0" u="none" strike="noStrike" kern="1200" cap="none" spc="0" baseline="0">
          <a:solidFill>
            <a:srgbClr val="FFFFFF"/>
          </a:solidFill>
          <a:uFillTx/>
          <a:latin typeface="Trebuchet M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hr-HR" sz="2000" b="0" i="0" u="none" strike="noStrike" kern="1200" cap="none" spc="0" baseline="0">
          <a:solidFill>
            <a:srgbClr val="FFFFFF"/>
          </a:solidFill>
          <a:uFillTx/>
          <a:latin typeface="Trebuchet M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hr-HR" sz="1800" b="0" i="0" u="none" strike="noStrike" kern="1200" cap="none" spc="0" baseline="0">
          <a:solidFill>
            <a:srgbClr val="FFFFFF"/>
          </a:solidFill>
          <a:uFillTx/>
          <a:latin typeface="Trebuchet M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hr-HR" sz="1600" b="0" i="0" u="none" strike="noStrike" kern="1200" cap="none" spc="0" baseline="0">
          <a:solidFill>
            <a:srgbClr val="FFFFFF"/>
          </a:solidFill>
          <a:uFillTx/>
          <a:latin typeface="Trebuchet M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hr-HR" sz="1600" b="0" i="0" u="none" strike="noStrike" kern="1200" cap="none" spc="0" baseline="0">
          <a:solidFill>
            <a:srgbClr val="FFFFFF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/index.php?title=Popularnost&amp;action=edit&amp;redlink=1" TargetMode="External"/><Relationship Id="rId13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hr.wikipedia.org/wiki/IRC" TargetMode="External"/><Relationship Id="rId12" Type="http://schemas.openxmlformats.org/officeDocument/2006/relationships/hyperlink" Target="https://hr.wikipedia.org/wiki/Uslug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hr.wikipedia.org/wiki/Poruka" TargetMode="External"/><Relationship Id="rId11" Type="http://schemas.openxmlformats.org/officeDocument/2006/relationships/hyperlink" Target="https://hr.wikipedia.org/wiki/Marketing" TargetMode="External"/><Relationship Id="rId5" Type="http://schemas.openxmlformats.org/officeDocument/2006/relationships/hyperlink" Target="https://hr.wikipedia.org/wiki/Nadimak" TargetMode="External"/><Relationship Id="rId10" Type="http://schemas.openxmlformats.org/officeDocument/2006/relationships/hyperlink" Target="https://hr.wikipedia.org/wiki/Komunikacija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hr.wikipedia.org/wiki/E-mai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>
          <a:gsLst>
            <a:gs pos="0">
              <a:srgbClr val="75CC62"/>
            </a:gs>
            <a:gs pos="100000">
              <a:srgbClr val="B55CAB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>
          <a:xfrm>
            <a:off x="643463" y="643463"/>
            <a:ext cx="10905070" cy="3251880"/>
          </a:xfrm>
          <a:effectLst>
            <a:outerShdw dist="38096" dir="2700000" algn="tl">
              <a:srgbClr val="000000">
                <a:alpha val="30000"/>
              </a:srgbClr>
            </a:outerShdw>
          </a:effectLst>
        </p:spPr>
        <p:txBody>
          <a:bodyPr anchorCtr="1">
            <a:normAutofit/>
          </a:bodyPr>
          <a:lstStyle/>
          <a:p>
            <a:pPr lvl="0" algn="ctr"/>
            <a:r>
              <a:rPr lang="hr-HR" sz="7200"/>
              <a:t>SIGURNOST NA INTERNETU 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>
          <a:xfrm>
            <a:off x="2023932" y="4233672"/>
            <a:ext cx="8144131" cy="1145825"/>
          </a:xfrm>
          <a:effectLst>
            <a:outerShdw dist="38096" dir="2700000" algn="tl">
              <a:srgbClr val="000000">
                <a:alpha val="30000"/>
              </a:srgbClr>
            </a:outerShdw>
          </a:effectLst>
        </p:spPr>
        <p:txBody>
          <a:bodyPr anchorCtr="1"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/>
              <a:t>POČETAK INTERNETA</a:t>
            </a:r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70000"/>
              </a:lnSpc>
              <a:buNone/>
            </a:pPr>
            <a:r>
              <a:rPr lang="hr-HR" sz="1800">
                <a:latin typeface="Arial" pitchFamily="34"/>
              </a:rPr>
              <a:t> Internet je osnovan 1969. godine u SAD-u od strane američkog Ministarstva obrane</a:t>
            </a:r>
          </a:p>
          <a:p>
            <a:pPr lvl="0" algn="ctr">
              <a:lnSpc>
                <a:spcPct val="70000"/>
              </a:lnSpc>
            </a:pPr>
            <a:r>
              <a:rPr lang="hr-HR" sz="1800">
                <a:latin typeface="Arial" pitchFamily="34"/>
              </a:rPr>
              <a:t>. Zvao se ARPANET (prva četiri slova su kratica za Advanced Research Project Agency - Agencija za napredne istraživačke projekte, dok </a:t>
            </a:r>
            <a:r>
              <a:rPr lang="hr-HR" sz="1800" i="1">
                <a:latin typeface="Arial" pitchFamily="34"/>
              </a:rPr>
              <a:t>net</a:t>
            </a:r>
            <a:r>
              <a:rPr lang="hr-HR" sz="1800">
                <a:latin typeface="Arial" pitchFamily="34"/>
              </a:rPr>
              <a:t> označava računalnu mrežu). </a:t>
            </a:r>
          </a:p>
          <a:p>
            <a:pPr lvl="0" algn="ctr">
              <a:lnSpc>
                <a:spcPct val="70000"/>
              </a:lnSpc>
            </a:pPr>
            <a:endParaRPr lang="hr-HR" sz="1800">
              <a:latin typeface="Arial" pitchFamily="34"/>
            </a:endParaRPr>
          </a:p>
          <a:p>
            <a:pPr lvl="0" algn="ctr">
              <a:lnSpc>
                <a:spcPct val="70000"/>
              </a:lnSpc>
            </a:pPr>
            <a:r>
              <a:rPr lang="hr-HR" sz="1800">
                <a:latin typeface="Arial" pitchFamily="34"/>
              </a:rPr>
              <a:t>Cilj te mreže je bio da se poveže određeni broj računala u SAD-u. Radilo se o skupoj ideji, no Ministarstvu obrane SAD-a novac nije nedostajao.</a:t>
            </a:r>
          </a:p>
          <a:p>
            <a:pPr lvl="0" algn="ctr">
              <a:lnSpc>
                <a:spcPct val="70000"/>
              </a:lnSpc>
            </a:pPr>
            <a:r>
              <a:rPr lang="hr-HR" sz="1800">
                <a:latin typeface="Arial" pitchFamily="34"/>
              </a:rPr>
              <a:t> Arpanet je imao faktor koji je kasnije bio ključan za nastanak i popularizaciju interneta; tijekom šezdesetih godina vladao je Hladni rat, zbog čega je Ministarstvo obrane SAD-a strahovalo da bi se mogao dogoditi nuklearni napad.</a:t>
            </a:r>
          </a:p>
          <a:p>
            <a:pPr lvl="0">
              <a:lnSpc>
                <a:spcPct val="70000"/>
              </a:lnSpc>
            </a:pPr>
            <a:r>
              <a:rPr lang="hr-HR" sz="1800">
                <a:latin typeface="Arial" pitchFamily="34"/>
              </a:rPr>
              <a:t>Servis World Wide Web izmišljen je u CERN-u u Švicarskoj 1989. godine, a izmislio ga je Britanac Tim Berners-Lee.</a:t>
            </a:r>
          </a:p>
          <a:p>
            <a:pPr marL="0" lvl="0" indent="0">
              <a:lnSpc>
                <a:spcPct val="70000"/>
              </a:lnSpc>
              <a:buNone/>
            </a:pPr>
            <a:r>
              <a:rPr lang="hr-HR" sz="1500"/>
              <a:t/>
            </a:r>
            <a:br>
              <a:rPr lang="hr-HR" sz="1500"/>
            </a:br>
            <a:endParaRPr lang="hr-HR" sz="1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gradFill>
          <a:gsLst>
            <a:gs pos="0">
              <a:srgbClr val="D772AC"/>
            </a:gs>
            <a:gs pos="100000">
              <a:srgbClr val="B55CAB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Move="1" noResize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11"/>
          <p:cNvPicPr>
            <a:picLocks noMove="1" noResiz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13"/>
          <p:cNvPicPr>
            <a:picLocks noMove="1" noResize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15"/>
          <p:cNvSpPr>
            <a:spLocks noMove="1" noResize="1"/>
          </p:cNvSpPr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>
            <a:noAutofit/>
          </a:bodyPr>
          <a:lstStyle/>
          <a:p>
            <a:endParaRPr lang="hr-HR"/>
          </a:p>
        </p:txBody>
      </p:sp>
      <p:sp>
        <p:nvSpPr>
          <p:cNvPr id="6" name="Rectangle 17"/>
          <p:cNvSpPr>
            <a:spLocks noMove="1" noResize="1"/>
          </p:cNvSpPr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>
            <a:noAutofit/>
          </a:bodyPr>
          <a:lstStyle/>
          <a:p>
            <a:endParaRPr lang="hr-HR"/>
          </a:p>
        </p:txBody>
      </p:sp>
      <p:sp>
        <p:nvSpPr>
          <p:cNvPr id="7" name="Rectangle 19"/>
          <p:cNvSpPr>
            <a:spLocks noMove="1" noResize="1"/>
          </p:cNvSpPr>
          <p:nvPr/>
        </p:nvSpPr>
        <p:spPr>
          <a:xfrm>
            <a:off x="0" y="0"/>
            <a:ext cx="12188823" cy="6858000"/>
          </a:xfrm>
          <a:prstGeom prst="rect">
            <a:avLst/>
          </a:prstGeom>
          <a:gradFill>
            <a:gsLst>
              <a:gs pos="0">
                <a:srgbClr val="D772AC"/>
              </a:gs>
              <a:gs pos="100000">
                <a:srgbClr val="B55CAB"/>
              </a:gs>
            </a:gsLst>
            <a:lin ang="2520000"/>
          </a:gradFill>
          <a:ln w="12701" cap="flat">
            <a:solidFill>
              <a:srgbClr val="B340A9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</a:endParaRPr>
          </a:p>
        </p:txBody>
      </p:sp>
      <p:pic>
        <p:nvPicPr>
          <p:cNvPr id="8" name="Picture 21"/>
          <p:cNvPicPr>
            <a:picLocks noMove="1" noResize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-3172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angle 23"/>
          <p:cNvSpPr>
            <a:spLocks noMove="1" noResize="1"/>
          </p:cNvSpPr>
          <p:nvPr/>
        </p:nvSpPr>
        <p:spPr>
          <a:xfrm>
            <a:off x="6096003" y="0"/>
            <a:ext cx="6096003" cy="6858000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</a:endParaRPr>
          </a:p>
        </p:txBody>
      </p:sp>
      <p:sp>
        <p:nvSpPr>
          <p:cNvPr id="10" name="Rectangle 25"/>
          <p:cNvSpPr>
            <a:spLocks noMove="1" noResize="1"/>
          </p:cNvSpPr>
          <p:nvPr/>
        </p:nvSpPr>
        <p:spPr>
          <a:xfrm>
            <a:off x="0" y="609603"/>
            <a:ext cx="6412860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>
            <a:noAutofit/>
          </a:bodyPr>
          <a:lstStyle/>
          <a:p>
            <a:endParaRPr lang="hr-HR"/>
          </a:p>
        </p:txBody>
      </p:sp>
      <p:sp>
        <p:nvSpPr>
          <p:cNvPr id="11" name="Naslov 1"/>
          <p:cNvSpPr txBox="1">
            <a:spLocks noGrp="1"/>
          </p:cNvSpPr>
          <p:nvPr>
            <p:ph type="title"/>
          </p:nvPr>
        </p:nvSpPr>
        <p:spPr>
          <a:xfrm>
            <a:off x="680322" y="753227"/>
            <a:ext cx="5584679" cy="1080939"/>
          </a:xfrm>
        </p:spPr>
        <p:txBody>
          <a:bodyPr/>
          <a:lstStyle/>
          <a:p>
            <a:pPr lvl="0"/>
            <a:r>
              <a:rPr lang="en-US"/>
              <a:t>CYBERBULLYING</a:t>
            </a:r>
          </a:p>
        </p:txBody>
      </p:sp>
      <p:pic>
        <p:nvPicPr>
          <p:cNvPr id="12" name="Picture 27"/>
          <p:cNvPicPr>
            <a:picLocks noMove="1" noResiz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70239"/>
            <a:ext cx="6409944" cy="25839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Rezervirano mjesto teksta 3"/>
          <p:cNvSpPr txBox="1">
            <a:spLocks noGrp="1"/>
          </p:cNvSpPr>
          <p:nvPr>
            <p:ph type="body" idx="2"/>
          </p:nvPr>
        </p:nvSpPr>
        <p:spPr>
          <a:xfrm>
            <a:off x="680322" y="2336877"/>
            <a:ext cx="5104839" cy="3599316"/>
          </a:xfrm>
        </p:spPr>
        <p:txBody>
          <a:bodyPr/>
          <a:lstStyle/>
          <a:p>
            <a:pPr lvl="0" indent="-228600">
              <a:buChar char="•"/>
            </a:pPr>
            <a:r>
              <a:rPr lang="en-US" sz="2000"/>
              <a:t>Nasilje preko interneta, u svijetu poznato kao cyberbullying, opći je pojam za svaku komunikacijsku aktivnost cyber tehnologijom koja se može smatrati štetnom kako za pojedinca, tako i za opće dobro.</a:t>
            </a:r>
          </a:p>
          <a:p>
            <a:pPr lvl="0" indent="-228600">
              <a:buChar char="•"/>
            </a:pPr>
            <a:r>
              <a:rPr lang="en-US" sz="2000"/>
              <a:t> Tim oblikom nasilja među vršnjacima obuhvaćene su situacije kad je dijete ili tinejdžer izloženo napadu drugog djeteta, tinejdžera ili grupe djece, putem interneta ili mobilnog telefona.</a:t>
            </a:r>
          </a:p>
        </p:txBody>
      </p:sp>
      <p:sp>
        <p:nvSpPr>
          <p:cNvPr id="14" name="Rectangle 29"/>
          <p:cNvSpPr>
            <a:spLocks noMove="1" noResize="1"/>
          </p:cNvSpPr>
          <p:nvPr/>
        </p:nvSpPr>
        <p:spPr>
          <a:xfrm>
            <a:off x="6733166" y="642795"/>
            <a:ext cx="4812404" cy="557512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63496" dir="5039953" algn="tl">
              <a:srgbClr val="000000">
                <a:alpha val="41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</a:endParaRPr>
          </a:p>
        </p:txBody>
      </p:sp>
      <p:pic>
        <p:nvPicPr>
          <p:cNvPr id="1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5"/>
          <a:srcRect l="12307" r="12307"/>
          <a:stretch>
            <a:fillRect/>
          </a:stretch>
        </p:blipFill>
        <p:spPr>
          <a:xfrm>
            <a:off x="7043934" y="2039925"/>
            <a:ext cx="4178414" cy="2771354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gradFill>
          <a:gsLst>
            <a:gs pos="0">
              <a:srgbClr val="D772AC"/>
            </a:gs>
            <a:gs pos="100000">
              <a:srgbClr val="B55CAB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/>
              <a:t>ZAŠTITA NA INTERNETU</a:t>
            </a:r>
          </a:p>
        </p:txBody>
      </p:sp>
      <p:grpSp>
        <p:nvGrpSpPr>
          <p:cNvPr id="3" name="Rezervirano mjesto sadržaja 2"/>
          <p:cNvGrpSpPr/>
          <p:nvPr/>
        </p:nvGrpSpPr>
        <p:grpSpPr>
          <a:xfrm>
            <a:off x="681035" y="2336804"/>
            <a:ext cx="10830639" cy="3598858"/>
            <a:chOff x="681035" y="2336804"/>
            <a:chExt cx="10830639" cy="3598858"/>
          </a:xfrm>
        </p:grpSpPr>
        <p:sp>
          <p:nvSpPr>
            <p:cNvPr id="4" name="Freeform 3"/>
            <p:cNvSpPr/>
            <p:nvPr/>
          </p:nvSpPr>
          <p:spPr>
            <a:xfrm>
              <a:off x="681035" y="2336804"/>
              <a:ext cx="8339593" cy="6477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339593"/>
                <a:gd name="f7" fmla="val 647795"/>
                <a:gd name="f8" fmla="val 64780"/>
                <a:gd name="f9" fmla="val 29003"/>
                <a:gd name="f10" fmla="val 8274814"/>
                <a:gd name="f11" fmla="val 8310591"/>
                <a:gd name="f12" fmla="val 8339594"/>
                <a:gd name="f13" fmla="val 237525"/>
                <a:gd name="f14" fmla="val 410271"/>
                <a:gd name="f15" fmla="val 583016"/>
                <a:gd name="f16" fmla="val 618793"/>
                <a:gd name="f17" fmla="val 8310590"/>
                <a:gd name="f18" fmla="val 647796"/>
                <a:gd name="f19" fmla="val 8274813"/>
                <a:gd name="f20" fmla="val 618792"/>
                <a:gd name="f21" fmla="val 583015"/>
                <a:gd name="f22" fmla="+- 0 0 -90"/>
                <a:gd name="f23" fmla="*/ f3 1 8339593"/>
                <a:gd name="f24" fmla="*/ f4 1 647795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8339593"/>
                <a:gd name="f33" fmla="*/ f29 1 647795"/>
                <a:gd name="f34" fmla="*/ 0 f30 1"/>
                <a:gd name="f35" fmla="*/ 64780 f29 1"/>
                <a:gd name="f36" fmla="*/ 64780 f30 1"/>
                <a:gd name="f37" fmla="*/ 0 f29 1"/>
                <a:gd name="f38" fmla="*/ 8274814 f30 1"/>
                <a:gd name="f39" fmla="*/ 8339594 f30 1"/>
                <a:gd name="f40" fmla="*/ 8339593 f30 1"/>
                <a:gd name="f41" fmla="*/ 583016 f29 1"/>
                <a:gd name="f42" fmla="*/ 8274813 f30 1"/>
                <a:gd name="f43" fmla="*/ 647796 f29 1"/>
                <a:gd name="f44" fmla="*/ 647795 f29 1"/>
                <a:gd name="f45" fmla="*/ 583015 f29 1"/>
                <a:gd name="f46" fmla="+- f31 0 f1"/>
                <a:gd name="f47" fmla="*/ f34 1 8339593"/>
                <a:gd name="f48" fmla="*/ f35 1 647795"/>
                <a:gd name="f49" fmla="*/ f36 1 8339593"/>
                <a:gd name="f50" fmla="*/ f37 1 647795"/>
                <a:gd name="f51" fmla="*/ f38 1 8339593"/>
                <a:gd name="f52" fmla="*/ f39 1 8339593"/>
                <a:gd name="f53" fmla="*/ f40 1 8339593"/>
                <a:gd name="f54" fmla="*/ f41 1 647795"/>
                <a:gd name="f55" fmla="*/ f42 1 8339593"/>
                <a:gd name="f56" fmla="*/ f43 1 647795"/>
                <a:gd name="f57" fmla="*/ f44 1 647795"/>
                <a:gd name="f58" fmla="*/ f45 1 647795"/>
                <a:gd name="f59" fmla="*/ f25 1 f32"/>
                <a:gd name="f60" fmla="*/ f26 1 f32"/>
                <a:gd name="f61" fmla="*/ f25 1 f33"/>
                <a:gd name="f62" fmla="*/ f27 1 f33"/>
                <a:gd name="f63" fmla="*/ f47 1 f32"/>
                <a:gd name="f64" fmla="*/ f48 1 f33"/>
                <a:gd name="f65" fmla="*/ f49 1 f32"/>
                <a:gd name="f66" fmla="*/ f50 1 f33"/>
                <a:gd name="f67" fmla="*/ f51 1 f32"/>
                <a:gd name="f68" fmla="*/ f52 1 f32"/>
                <a:gd name="f69" fmla="*/ f53 1 f32"/>
                <a:gd name="f70" fmla="*/ f54 1 f33"/>
                <a:gd name="f71" fmla="*/ f55 1 f32"/>
                <a:gd name="f72" fmla="*/ f56 1 f33"/>
                <a:gd name="f73" fmla="*/ f57 1 f33"/>
                <a:gd name="f74" fmla="*/ f58 1 f33"/>
                <a:gd name="f75" fmla="*/ f59 f23 1"/>
                <a:gd name="f76" fmla="*/ f60 f23 1"/>
                <a:gd name="f77" fmla="*/ f62 f24 1"/>
                <a:gd name="f78" fmla="*/ f61 f24 1"/>
                <a:gd name="f79" fmla="*/ f63 f23 1"/>
                <a:gd name="f80" fmla="*/ f64 f24 1"/>
                <a:gd name="f81" fmla="*/ f65 f23 1"/>
                <a:gd name="f82" fmla="*/ f66 f24 1"/>
                <a:gd name="f83" fmla="*/ f67 f23 1"/>
                <a:gd name="f84" fmla="*/ f68 f23 1"/>
                <a:gd name="f85" fmla="*/ f69 f23 1"/>
                <a:gd name="f86" fmla="*/ f70 f24 1"/>
                <a:gd name="f87" fmla="*/ f71 f23 1"/>
                <a:gd name="f88" fmla="*/ f72 f24 1"/>
                <a:gd name="f89" fmla="*/ f73 f24 1"/>
                <a:gd name="f90" fmla="*/ f7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6">
                  <a:pos x="f79" y="f80"/>
                </a:cxn>
                <a:cxn ang="f46">
                  <a:pos x="f81" y="f82"/>
                </a:cxn>
                <a:cxn ang="f46">
                  <a:pos x="f83" y="f82"/>
                </a:cxn>
                <a:cxn ang="f46">
                  <a:pos x="f84" y="f80"/>
                </a:cxn>
                <a:cxn ang="f46">
                  <a:pos x="f85" y="f86"/>
                </a:cxn>
                <a:cxn ang="f46">
                  <a:pos x="f87" y="f88"/>
                </a:cxn>
                <a:cxn ang="f46">
                  <a:pos x="f81" y="f89"/>
                </a:cxn>
                <a:cxn ang="f46">
                  <a:pos x="f79" y="f90"/>
                </a:cxn>
                <a:cxn ang="f46">
                  <a:pos x="f79" y="f80"/>
                </a:cxn>
              </a:cxnLst>
              <a:rect l="f75" t="f78" r="f76" b="f77"/>
              <a:pathLst>
                <a:path w="8339593" h="64779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12" y="f9"/>
                    <a:pt x="f12" y="f8"/>
                  </a:cubicBezTo>
                  <a:cubicBezTo>
                    <a:pt x="f12" y="f13"/>
                    <a:pt x="f6" y="f14"/>
                    <a:pt x="f6" y="f15"/>
                  </a:cubicBezTo>
                  <a:cubicBezTo>
                    <a:pt x="f6" y="f16"/>
                    <a:pt x="f17" y="f18"/>
                    <a:pt x="f19" y="f18"/>
                  </a:cubicBezTo>
                  <a:lnTo>
                    <a:pt x="f8" y="f7"/>
                  </a:lnTo>
                  <a:cubicBezTo>
                    <a:pt x="f9" y="f7"/>
                    <a:pt x="f5" y="f20"/>
                    <a:pt x="f5" y="f21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FE6D93"/>
                </a:gs>
                <a:gs pos="100000">
                  <a:srgbClr val="FF4A7F"/>
                </a:gs>
              </a:gsLst>
              <a:lin ang="5400000"/>
            </a:gradFill>
            <a:ln cap="flat">
              <a:noFill/>
              <a:prstDash val="solid"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p:spPr>
          <p:txBody>
            <a:bodyPr vert="horz" wrap="square" lIns="129460" tIns="129460" rIns="866329" bIns="129460" anchor="ctr" anchorCtr="0" compatLnSpc="1">
              <a:noAutofit/>
            </a:bodyPr>
            <a:lstStyle/>
            <a:p>
              <a:pPr marL="0" marR="0" lvl="0" indent="0" algn="l" defTabSz="12890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r-HR" sz="2900" b="0" i="0" u="none" strike="noStrike" kern="1200" cap="none" spc="0" baseline="0">
                  <a:solidFill>
                    <a:srgbClr val="FFFFFF"/>
                  </a:solidFill>
                  <a:uFillTx/>
                  <a:latin typeface="Trebuchet MS"/>
                </a:rPr>
                <a:t>1. Koristite složene lozinke</a:t>
              </a:r>
              <a:endParaRPr lang="en-US" sz="2900" b="0" i="0" u="none" strike="noStrike" kern="1200" cap="none" spc="0" baseline="0">
                <a:solidFill>
                  <a:srgbClr val="FFFFFF"/>
                </a:solidFill>
                <a:uFillTx/>
                <a:latin typeface="Trebuchet MS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1303797" y="3074569"/>
              <a:ext cx="8339593" cy="6477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339593"/>
                <a:gd name="f7" fmla="val 647795"/>
                <a:gd name="f8" fmla="val 64780"/>
                <a:gd name="f9" fmla="val 29003"/>
                <a:gd name="f10" fmla="val 8274814"/>
                <a:gd name="f11" fmla="val 8310591"/>
                <a:gd name="f12" fmla="val 8339594"/>
                <a:gd name="f13" fmla="val 237525"/>
                <a:gd name="f14" fmla="val 410271"/>
                <a:gd name="f15" fmla="val 583016"/>
                <a:gd name="f16" fmla="val 618793"/>
                <a:gd name="f17" fmla="val 8310590"/>
                <a:gd name="f18" fmla="val 647796"/>
                <a:gd name="f19" fmla="val 8274813"/>
                <a:gd name="f20" fmla="val 618792"/>
                <a:gd name="f21" fmla="val 583015"/>
                <a:gd name="f22" fmla="+- 0 0 -90"/>
                <a:gd name="f23" fmla="*/ f3 1 8339593"/>
                <a:gd name="f24" fmla="*/ f4 1 647795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8339593"/>
                <a:gd name="f33" fmla="*/ f29 1 647795"/>
                <a:gd name="f34" fmla="*/ 0 f30 1"/>
                <a:gd name="f35" fmla="*/ 64780 f29 1"/>
                <a:gd name="f36" fmla="*/ 64780 f30 1"/>
                <a:gd name="f37" fmla="*/ 0 f29 1"/>
                <a:gd name="f38" fmla="*/ 8274814 f30 1"/>
                <a:gd name="f39" fmla="*/ 8339594 f30 1"/>
                <a:gd name="f40" fmla="*/ 8339593 f30 1"/>
                <a:gd name="f41" fmla="*/ 583016 f29 1"/>
                <a:gd name="f42" fmla="*/ 8274813 f30 1"/>
                <a:gd name="f43" fmla="*/ 647796 f29 1"/>
                <a:gd name="f44" fmla="*/ 647795 f29 1"/>
                <a:gd name="f45" fmla="*/ 583015 f29 1"/>
                <a:gd name="f46" fmla="+- f31 0 f1"/>
                <a:gd name="f47" fmla="*/ f34 1 8339593"/>
                <a:gd name="f48" fmla="*/ f35 1 647795"/>
                <a:gd name="f49" fmla="*/ f36 1 8339593"/>
                <a:gd name="f50" fmla="*/ f37 1 647795"/>
                <a:gd name="f51" fmla="*/ f38 1 8339593"/>
                <a:gd name="f52" fmla="*/ f39 1 8339593"/>
                <a:gd name="f53" fmla="*/ f40 1 8339593"/>
                <a:gd name="f54" fmla="*/ f41 1 647795"/>
                <a:gd name="f55" fmla="*/ f42 1 8339593"/>
                <a:gd name="f56" fmla="*/ f43 1 647795"/>
                <a:gd name="f57" fmla="*/ f44 1 647795"/>
                <a:gd name="f58" fmla="*/ f45 1 647795"/>
                <a:gd name="f59" fmla="*/ f25 1 f32"/>
                <a:gd name="f60" fmla="*/ f26 1 f32"/>
                <a:gd name="f61" fmla="*/ f25 1 f33"/>
                <a:gd name="f62" fmla="*/ f27 1 f33"/>
                <a:gd name="f63" fmla="*/ f47 1 f32"/>
                <a:gd name="f64" fmla="*/ f48 1 f33"/>
                <a:gd name="f65" fmla="*/ f49 1 f32"/>
                <a:gd name="f66" fmla="*/ f50 1 f33"/>
                <a:gd name="f67" fmla="*/ f51 1 f32"/>
                <a:gd name="f68" fmla="*/ f52 1 f32"/>
                <a:gd name="f69" fmla="*/ f53 1 f32"/>
                <a:gd name="f70" fmla="*/ f54 1 f33"/>
                <a:gd name="f71" fmla="*/ f55 1 f32"/>
                <a:gd name="f72" fmla="*/ f56 1 f33"/>
                <a:gd name="f73" fmla="*/ f57 1 f33"/>
                <a:gd name="f74" fmla="*/ f58 1 f33"/>
                <a:gd name="f75" fmla="*/ f59 f23 1"/>
                <a:gd name="f76" fmla="*/ f60 f23 1"/>
                <a:gd name="f77" fmla="*/ f62 f24 1"/>
                <a:gd name="f78" fmla="*/ f61 f24 1"/>
                <a:gd name="f79" fmla="*/ f63 f23 1"/>
                <a:gd name="f80" fmla="*/ f64 f24 1"/>
                <a:gd name="f81" fmla="*/ f65 f23 1"/>
                <a:gd name="f82" fmla="*/ f66 f24 1"/>
                <a:gd name="f83" fmla="*/ f67 f23 1"/>
                <a:gd name="f84" fmla="*/ f68 f23 1"/>
                <a:gd name="f85" fmla="*/ f69 f23 1"/>
                <a:gd name="f86" fmla="*/ f70 f24 1"/>
                <a:gd name="f87" fmla="*/ f71 f23 1"/>
                <a:gd name="f88" fmla="*/ f72 f24 1"/>
                <a:gd name="f89" fmla="*/ f73 f24 1"/>
                <a:gd name="f90" fmla="*/ f7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6">
                  <a:pos x="f79" y="f80"/>
                </a:cxn>
                <a:cxn ang="f46">
                  <a:pos x="f81" y="f82"/>
                </a:cxn>
                <a:cxn ang="f46">
                  <a:pos x="f83" y="f82"/>
                </a:cxn>
                <a:cxn ang="f46">
                  <a:pos x="f84" y="f80"/>
                </a:cxn>
                <a:cxn ang="f46">
                  <a:pos x="f85" y="f86"/>
                </a:cxn>
                <a:cxn ang="f46">
                  <a:pos x="f87" y="f88"/>
                </a:cxn>
                <a:cxn ang="f46">
                  <a:pos x="f81" y="f89"/>
                </a:cxn>
                <a:cxn ang="f46">
                  <a:pos x="f79" y="f90"/>
                </a:cxn>
                <a:cxn ang="f46">
                  <a:pos x="f79" y="f80"/>
                </a:cxn>
              </a:cxnLst>
              <a:rect l="f75" t="f78" r="f76" b="f77"/>
              <a:pathLst>
                <a:path w="8339593" h="64779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12" y="f9"/>
                    <a:pt x="f12" y="f8"/>
                  </a:cubicBezTo>
                  <a:cubicBezTo>
                    <a:pt x="f12" y="f13"/>
                    <a:pt x="f6" y="f14"/>
                    <a:pt x="f6" y="f15"/>
                  </a:cubicBezTo>
                  <a:cubicBezTo>
                    <a:pt x="f6" y="f16"/>
                    <a:pt x="f17" y="f18"/>
                    <a:pt x="f19" y="f18"/>
                  </a:cubicBezTo>
                  <a:lnTo>
                    <a:pt x="f8" y="f7"/>
                  </a:lnTo>
                  <a:cubicBezTo>
                    <a:pt x="f9" y="f7"/>
                    <a:pt x="f5" y="f20"/>
                    <a:pt x="f5" y="f21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F98D7B"/>
                </a:gs>
                <a:gs pos="100000">
                  <a:srgbClr val="FD775D"/>
                </a:gs>
              </a:gsLst>
              <a:lin ang="5400000"/>
            </a:gradFill>
            <a:ln cap="flat">
              <a:noFill/>
              <a:prstDash val="solid"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p:spPr>
          <p:txBody>
            <a:bodyPr vert="horz" wrap="square" lIns="129460" tIns="129460" rIns="1173294" bIns="129460" anchor="ctr" anchorCtr="0" compatLnSpc="1">
              <a:noAutofit/>
            </a:bodyPr>
            <a:lstStyle/>
            <a:p>
              <a:pPr marL="0" marR="0" lvl="0" indent="0" algn="l" defTabSz="12890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900" b="0" i="0" u="none" strike="noStrike" kern="1200" cap="none" spc="0" baseline="0">
                  <a:solidFill>
                    <a:srgbClr val="FFFFFF"/>
                  </a:solidFill>
                  <a:uFillTx/>
                  <a:latin typeface="Trebuchet MS"/>
                </a:rPr>
                <a:t>2. Pazite na svoje uređaje</a:t>
              </a:r>
              <a:endParaRPr lang="en-US" sz="2900" b="0" i="0" u="none" strike="noStrike" kern="1200" cap="none" spc="0" baseline="0">
                <a:solidFill>
                  <a:srgbClr val="FFFFFF"/>
                </a:solidFill>
                <a:uFillTx/>
                <a:latin typeface="Trebuchet MS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1926558" y="3812334"/>
              <a:ext cx="8339593" cy="6477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339593"/>
                <a:gd name="f7" fmla="val 647795"/>
                <a:gd name="f8" fmla="val 64780"/>
                <a:gd name="f9" fmla="val 29003"/>
                <a:gd name="f10" fmla="val 8274814"/>
                <a:gd name="f11" fmla="val 8310591"/>
                <a:gd name="f12" fmla="val 8339594"/>
                <a:gd name="f13" fmla="val 237525"/>
                <a:gd name="f14" fmla="val 410271"/>
                <a:gd name="f15" fmla="val 583016"/>
                <a:gd name="f16" fmla="val 618793"/>
                <a:gd name="f17" fmla="val 8310590"/>
                <a:gd name="f18" fmla="val 647796"/>
                <a:gd name="f19" fmla="val 8274813"/>
                <a:gd name="f20" fmla="val 618792"/>
                <a:gd name="f21" fmla="val 583015"/>
                <a:gd name="f22" fmla="+- 0 0 -90"/>
                <a:gd name="f23" fmla="*/ f3 1 8339593"/>
                <a:gd name="f24" fmla="*/ f4 1 647795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8339593"/>
                <a:gd name="f33" fmla="*/ f29 1 647795"/>
                <a:gd name="f34" fmla="*/ 0 f30 1"/>
                <a:gd name="f35" fmla="*/ 64780 f29 1"/>
                <a:gd name="f36" fmla="*/ 64780 f30 1"/>
                <a:gd name="f37" fmla="*/ 0 f29 1"/>
                <a:gd name="f38" fmla="*/ 8274814 f30 1"/>
                <a:gd name="f39" fmla="*/ 8339594 f30 1"/>
                <a:gd name="f40" fmla="*/ 8339593 f30 1"/>
                <a:gd name="f41" fmla="*/ 583016 f29 1"/>
                <a:gd name="f42" fmla="*/ 8274813 f30 1"/>
                <a:gd name="f43" fmla="*/ 647796 f29 1"/>
                <a:gd name="f44" fmla="*/ 647795 f29 1"/>
                <a:gd name="f45" fmla="*/ 583015 f29 1"/>
                <a:gd name="f46" fmla="+- f31 0 f1"/>
                <a:gd name="f47" fmla="*/ f34 1 8339593"/>
                <a:gd name="f48" fmla="*/ f35 1 647795"/>
                <a:gd name="f49" fmla="*/ f36 1 8339593"/>
                <a:gd name="f50" fmla="*/ f37 1 647795"/>
                <a:gd name="f51" fmla="*/ f38 1 8339593"/>
                <a:gd name="f52" fmla="*/ f39 1 8339593"/>
                <a:gd name="f53" fmla="*/ f40 1 8339593"/>
                <a:gd name="f54" fmla="*/ f41 1 647795"/>
                <a:gd name="f55" fmla="*/ f42 1 8339593"/>
                <a:gd name="f56" fmla="*/ f43 1 647795"/>
                <a:gd name="f57" fmla="*/ f44 1 647795"/>
                <a:gd name="f58" fmla="*/ f45 1 647795"/>
                <a:gd name="f59" fmla="*/ f25 1 f32"/>
                <a:gd name="f60" fmla="*/ f26 1 f32"/>
                <a:gd name="f61" fmla="*/ f25 1 f33"/>
                <a:gd name="f62" fmla="*/ f27 1 f33"/>
                <a:gd name="f63" fmla="*/ f47 1 f32"/>
                <a:gd name="f64" fmla="*/ f48 1 f33"/>
                <a:gd name="f65" fmla="*/ f49 1 f32"/>
                <a:gd name="f66" fmla="*/ f50 1 f33"/>
                <a:gd name="f67" fmla="*/ f51 1 f32"/>
                <a:gd name="f68" fmla="*/ f52 1 f32"/>
                <a:gd name="f69" fmla="*/ f53 1 f32"/>
                <a:gd name="f70" fmla="*/ f54 1 f33"/>
                <a:gd name="f71" fmla="*/ f55 1 f32"/>
                <a:gd name="f72" fmla="*/ f56 1 f33"/>
                <a:gd name="f73" fmla="*/ f57 1 f33"/>
                <a:gd name="f74" fmla="*/ f58 1 f33"/>
                <a:gd name="f75" fmla="*/ f59 f23 1"/>
                <a:gd name="f76" fmla="*/ f60 f23 1"/>
                <a:gd name="f77" fmla="*/ f62 f24 1"/>
                <a:gd name="f78" fmla="*/ f61 f24 1"/>
                <a:gd name="f79" fmla="*/ f63 f23 1"/>
                <a:gd name="f80" fmla="*/ f64 f24 1"/>
                <a:gd name="f81" fmla="*/ f65 f23 1"/>
                <a:gd name="f82" fmla="*/ f66 f24 1"/>
                <a:gd name="f83" fmla="*/ f67 f23 1"/>
                <a:gd name="f84" fmla="*/ f68 f23 1"/>
                <a:gd name="f85" fmla="*/ f69 f23 1"/>
                <a:gd name="f86" fmla="*/ f70 f24 1"/>
                <a:gd name="f87" fmla="*/ f71 f23 1"/>
                <a:gd name="f88" fmla="*/ f72 f24 1"/>
                <a:gd name="f89" fmla="*/ f73 f24 1"/>
                <a:gd name="f90" fmla="*/ f7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6">
                  <a:pos x="f79" y="f80"/>
                </a:cxn>
                <a:cxn ang="f46">
                  <a:pos x="f81" y="f82"/>
                </a:cxn>
                <a:cxn ang="f46">
                  <a:pos x="f83" y="f82"/>
                </a:cxn>
                <a:cxn ang="f46">
                  <a:pos x="f84" y="f80"/>
                </a:cxn>
                <a:cxn ang="f46">
                  <a:pos x="f85" y="f86"/>
                </a:cxn>
                <a:cxn ang="f46">
                  <a:pos x="f87" y="f88"/>
                </a:cxn>
                <a:cxn ang="f46">
                  <a:pos x="f81" y="f89"/>
                </a:cxn>
                <a:cxn ang="f46">
                  <a:pos x="f79" y="f90"/>
                </a:cxn>
                <a:cxn ang="f46">
                  <a:pos x="f79" y="f80"/>
                </a:cxn>
              </a:cxnLst>
              <a:rect l="f75" t="f78" r="f76" b="f77"/>
              <a:pathLst>
                <a:path w="8339593" h="64779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12" y="f9"/>
                    <a:pt x="f12" y="f8"/>
                  </a:cubicBezTo>
                  <a:cubicBezTo>
                    <a:pt x="f12" y="f13"/>
                    <a:pt x="f6" y="f14"/>
                    <a:pt x="f6" y="f15"/>
                  </a:cubicBezTo>
                  <a:cubicBezTo>
                    <a:pt x="f6" y="f16"/>
                    <a:pt x="f17" y="f18"/>
                    <a:pt x="f19" y="f18"/>
                  </a:cubicBezTo>
                  <a:lnTo>
                    <a:pt x="f8" y="f7"/>
                  </a:lnTo>
                  <a:cubicBezTo>
                    <a:pt x="f9" y="f7"/>
                    <a:pt x="f5" y="f20"/>
                    <a:pt x="f5" y="f21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FBAB7C"/>
                </a:gs>
                <a:gs pos="100000">
                  <a:srgbClr val="FF9D5E"/>
                </a:gs>
              </a:gsLst>
              <a:lin ang="5400000"/>
            </a:gradFill>
            <a:ln cap="flat">
              <a:noFill/>
              <a:prstDash val="solid"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p:spPr>
          <p:txBody>
            <a:bodyPr vert="horz" wrap="square" lIns="129460" tIns="129460" rIns="1173294" bIns="129460" anchor="ctr" anchorCtr="0" compatLnSpc="1">
              <a:noAutofit/>
            </a:bodyPr>
            <a:lstStyle/>
            <a:p>
              <a:pPr marL="0" marR="0" lvl="0" indent="0" algn="l" defTabSz="12890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r-HR" sz="2900" b="0" i="0" u="none" strike="noStrike" kern="1200" cap="none" spc="0" baseline="0">
                  <a:solidFill>
                    <a:srgbClr val="FFFFFF"/>
                  </a:solidFill>
                  <a:uFillTx/>
                  <a:latin typeface="Trebuchet MS"/>
                </a:rPr>
                <a:t>3. Pazite što objavljujete</a:t>
              </a:r>
              <a:endParaRPr lang="en-US" sz="2900" b="0" i="0" u="none" strike="noStrike" kern="1200" cap="none" spc="0" baseline="0">
                <a:solidFill>
                  <a:srgbClr val="FFFFFF"/>
                </a:solidFill>
                <a:uFillTx/>
                <a:latin typeface="Trebuchet MS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2549319" y="4550100"/>
              <a:ext cx="8339593" cy="6477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339593"/>
                <a:gd name="f7" fmla="val 647795"/>
                <a:gd name="f8" fmla="val 64780"/>
                <a:gd name="f9" fmla="val 29003"/>
                <a:gd name="f10" fmla="val 8274814"/>
                <a:gd name="f11" fmla="val 8310591"/>
                <a:gd name="f12" fmla="val 8339594"/>
                <a:gd name="f13" fmla="val 237525"/>
                <a:gd name="f14" fmla="val 410271"/>
                <a:gd name="f15" fmla="val 583016"/>
                <a:gd name="f16" fmla="val 618793"/>
                <a:gd name="f17" fmla="val 8310590"/>
                <a:gd name="f18" fmla="val 647796"/>
                <a:gd name="f19" fmla="val 8274813"/>
                <a:gd name="f20" fmla="val 618792"/>
                <a:gd name="f21" fmla="val 583015"/>
                <a:gd name="f22" fmla="+- 0 0 -90"/>
                <a:gd name="f23" fmla="*/ f3 1 8339593"/>
                <a:gd name="f24" fmla="*/ f4 1 647795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8339593"/>
                <a:gd name="f33" fmla="*/ f29 1 647795"/>
                <a:gd name="f34" fmla="*/ 0 f30 1"/>
                <a:gd name="f35" fmla="*/ 64780 f29 1"/>
                <a:gd name="f36" fmla="*/ 64780 f30 1"/>
                <a:gd name="f37" fmla="*/ 0 f29 1"/>
                <a:gd name="f38" fmla="*/ 8274814 f30 1"/>
                <a:gd name="f39" fmla="*/ 8339594 f30 1"/>
                <a:gd name="f40" fmla="*/ 8339593 f30 1"/>
                <a:gd name="f41" fmla="*/ 583016 f29 1"/>
                <a:gd name="f42" fmla="*/ 8274813 f30 1"/>
                <a:gd name="f43" fmla="*/ 647796 f29 1"/>
                <a:gd name="f44" fmla="*/ 647795 f29 1"/>
                <a:gd name="f45" fmla="*/ 583015 f29 1"/>
                <a:gd name="f46" fmla="+- f31 0 f1"/>
                <a:gd name="f47" fmla="*/ f34 1 8339593"/>
                <a:gd name="f48" fmla="*/ f35 1 647795"/>
                <a:gd name="f49" fmla="*/ f36 1 8339593"/>
                <a:gd name="f50" fmla="*/ f37 1 647795"/>
                <a:gd name="f51" fmla="*/ f38 1 8339593"/>
                <a:gd name="f52" fmla="*/ f39 1 8339593"/>
                <a:gd name="f53" fmla="*/ f40 1 8339593"/>
                <a:gd name="f54" fmla="*/ f41 1 647795"/>
                <a:gd name="f55" fmla="*/ f42 1 8339593"/>
                <a:gd name="f56" fmla="*/ f43 1 647795"/>
                <a:gd name="f57" fmla="*/ f44 1 647795"/>
                <a:gd name="f58" fmla="*/ f45 1 647795"/>
                <a:gd name="f59" fmla="*/ f25 1 f32"/>
                <a:gd name="f60" fmla="*/ f26 1 f32"/>
                <a:gd name="f61" fmla="*/ f25 1 f33"/>
                <a:gd name="f62" fmla="*/ f27 1 f33"/>
                <a:gd name="f63" fmla="*/ f47 1 f32"/>
                <a:gd name="f64" fmla="*/ f48 1 f33"/>
                <a:gd name="f65" fmla="*/ f49 1 f32"/>
                <a:gd name="f66" fmla="*/ f50 1 f33"/>
                <a:gd name="f67" fmla="*/ f51 1 f32"/>
                <a:gd name="f68" fmla="*/ f52 1 f32"/>
                <a:gd name="f69" fmla="*/ f53 1 f32"/>
                <a:gd name="f70" fmla="*/ f54 1 f33"/>
                <a:gd name="f71" fmla="*/ f55 1 f32"/>
                <a:gd name="f72" fmla="*/ f56 1 f33"/>
                <a:gd name="f73" fmla="*/ f57 1 f33"/>
                <a:gd name="f74" fmla="*/ f58 1 f33"/>
                <a:gd name="f75" fmla="*/ f59 f23 1"/>
                <a:gd name="f76" fmla="*/ f60 f23 1"/>
                <a:gd name="f77" fmla="*/ f62 f24 1"/>
                <a:gd name="f78" fmla="*/ f61 f24 1"/>
                <a:gd name="f79" fmla="*/ f63 f23 1"/>
                <a:gd name="f80" fmla="*/ f64 f24 1"/>
                <a:gd name="f81" fmla="*/ f65 f23 1"/>
                <a:gd name="f82" fmla="*/ f66 f24 1"/>
                <a:gd name="f83" fmla="*/ f67 f23 1"/>
                <a:gd name="f84" fmla="*/ f68 f23 1"/>
                <a:gd name="f85" fmla="*/ f69 f23 1"/>
                <a:gd name="f86" fmla="*/ f70 f24 1"/>
                <a:gd name="f87" fmla="*/ f71 f23 1"/>
                <a:gd name="f88" fmla="*/ f72 f24 1"/>
                <a:gd name="f89" fmla="*/ f73 f24 1"/>
                <a:gd name="f90" fmla="*/ f7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6">
                  <a:pos x="f79" y="f80"/>
                </a:cxn>
                <a:cxn ang="f46">
                  <a:pos x="f81" y="f82"/>
                </a:cxn>
                <a:cxn ang="f46">
                  <a:pos x="f83" y="f82"/>
                </a:cxn>
                <a:cxn ang="f46">
                  <a:pos x="f84" y="f80"/>
                </a:cxn>
                <a:cxn ang="f46">
                  <a:pos x="f85" y="f86"/>
                </a:cxn>
                <a:cxn ang="f46">
                  <a:pos x="f87" y="f88"/>
                </a:cxn>
                <a:cxn ang="f46">
                  <a:pos x="f81" y="f89"/>
                </a:cxn>
                <a:cxn ang="f46">
                  <a:pos x="f79" y="f90"/>
                </a:cxn>
                <a:cxn ang="f46">
                  <a:pos x="f79" y="f80"/>
                </a:cxn>
              </a:cxnLst>
              <a:rect l="f75" t="f78" r="f76" b="f77"/>
              <a:pathLst>
                <a:path w="8339593" h="64779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12" y="f9"/>
                    <a:pt x="f12" y="f8"/>
                  </a:cubicBezTo>
                  <a:cubicBezTo>
                    <a:pt x="f12" y="f13"/>
                    <a:pt x="f6" y="f14"/>
                    <a:pt x="f6" y="f15"/>
                  </a:cubicBezTo>
                  <a:cubicBezTo>
                    <a:pt x="f6" y="f16"/>
                    <a:pt x="f17" y="f18"/>
                    <a:pt x="f19" y="f18"/>
                  </a:cubicBezTo>
                  <a:lnTo>
                    <a:pt x="f8" y="f7"/>
                  </a:lnTo>
                  <a:cubicBezTo>
                    <a:pt x="f9" y="f7"/>
                    <a:pt x="f5" y="f20"/>
                    <a:pt x="f5" y="f21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6ECDC2"/>
                </a:gs>
                <a:gs pos="100000">
                  <a:srgbClr val="4FCCBE"/>
                </a:gs>
              </a:gsLst>
              <a:lin ang="5400000"/>
            </a:gradFill>
            <a:ln cap="flat">
              <a:noFill/>
              <a:prstDash val="solid"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p:spPr>
          <p:txBody>
            <a:bodyPr vert="horz" wrap="square" lIns="129460" tIns="129460" rIns="1173294" bIns="129460" anchor="ctr" anchorCtr="0" compatLnSpc="1">
              <a:noAutofit/>
            </a:bodyPr>
            <a:lstStyle/>
            <a:p>
              <a:pPr marL="0" marR="0" lvl="0" indent="0" algn="l" defTabSz="12890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r-HR" sz="2900" b="0" i="0" u="none" strike="noStrike" kern="1200" cap="none" spc="0" baseline="0">
                  <a:solidFill>
                    <a:srgbClr val="FFFFFF"/>
                  </a:solidFill>
                  <a:uFillTx/>
                  <a:latin typeface="Trebuchet MS"/>
                </a:rPr>
                <a:t>4. Pazite što otvarate</a:t>
              </a:r>
              <a:endParaRPr lang="en-US" sz="2900" b="0" i="0" u="none" strike="noStrike" kern="1200" cap="none" spc="0" baseline="0">
                <a:solidFill>
                  <a:srgbClr val="FFFFFF"/>
                </a:solidFill>
                <a:uFillTx/>
                <a:latin typeface="Trebuchet M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172081" y="5287865"/>
              <a:ext cx="8339593" cy="6477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339593"/>
                <a:gd name="f7" fmla="val 647795"/>
                <a:gd name="f8" fmla="val 64780"/>
                <a:gd name="f9" fmla="val 29003"/>
                <a:gd name="f10" fmla="val 8274814"/>
                <a:gd name="f11" fmla="val 8310591"/>
                <a:gd name="f12" fmla="val 8339594"/>
                <a:gd name="f13" fmla="val 237525"/>
                <a:gd name="f14" fmla="val 410271"/>
                <a:gd name="f15" fmla="val 583016"/>
                <a:gd name="f16" fmla="val 618793"/>
                <a:gd name="f17" fmla="val 8310590"/>
                <a:gd name="f18" fmla="val 647796"/>
                <a:gd name="f19" fmla="val 8274813"/>
                <a:gd name="f20" fmla="val 618792"/>
                <a:gd name="f21" fmla="val 583015"/>
                <a:gd name="f22" fmla="+- 0 0 -90"/>
                <a:gd name="f23" fmla="*/ f3 1 8339593"/>
                <a:gd name="f24" fmla="*/ f4 1 647795"/>
                <a:gd name="f25" fmla="val f5"/>
                <a:gd name="f26" fmla="val f6"/>
                <a:gd name="f27" fmla="val f7"/>
                <a:gd name="f28" fmla="*/ f22 f0 1"/>
                <a:gd name="f29" fmla="+- f27 0 f25"/>
                <a:gd name="f30" fmla="+- f26 0 f25"/>
                <a:gd name="f31" fmla="*/ f28 1 f2"/>
                <a:gd name="f32" fmla="*/ f30 1 8339593"/>
                <a:gd name="f33" fmla="*/ f29 1 647795"/>
                <a:gd name="f34" fmla="*/ 0 f30 1"/>
                <a:gd name="f35" fmla="*/ 64780 f29 1"/>
                <a:gd name="f36" fmla="*/ 64780 f30 1"/>
                <a:gd name="f37" fmla="*/ 0 f29 1"/>
                <a:gd name="f38" fmla="*/ 8274814 f30 1"/>
                <a:gd name="f39" fmla="*/ 8339594 f30 1"/>
                <a:gd name="f40" fmla="*/ 8339593 f30 1"/>
                <a:gd name="f41" fmla="*/ 583016 f29 1"/>
                <a:gd name="f42" fmla="*/ 8274813 f30 1"/>
                <a:gd name="f43" fmla="*/ 647796 f29 1"/>
                <a:gd name="f44" fmla="*/ 647795 f29 1"/>
                <a:gd name="f45" fmla="*/ 583015 f29 1"/>
                <a:gd name="f46" fmla="+- f31 0 f1"/>
                <a:gd name="f47" fmla="*/ f34 1 8339593"/>
                <a:gd name="f48" fmla="*/ f35 1 647795"/>
                <a:gd name="f49" fmla="*/ f36 1 8339593"/>
                <a:gd name="f50" fmla="*/ f37 1 647795"/>
                <a:gd name="f51" fmla="*/ f38 1 8339593"/>
                <a:gd name="f52" fmla="*/ f39 1 8339593"/>
                <a:gd name="f53" fmla="*/ f40 1 8339593"/>
                <a:gd name="f54" fmla="*/ f41 1 647795"/>
                <a:gd name="f55" fmla="*/ f42 1 8339593"/>
                <a:gd name="f56" fmla="*/ f43 1 647795"/>
                <a:gd name="f57" fmla="*/ f44 1 647795"/>
                <a:gd name="f58" fmla="*/ f45 1 647795"/>
                <a:gd name="f59" fmla="*/ f25 1 f32"/>
                <a:gd name="f60" fmla="*/ f26 1 f32"/>
                <a:gd name="f61" fmla="*/ f25 1 f33"/>
                <a:gd name="f62" fmla="*/ f27 1 f33"/>
                <a:gd name="f63" fmla="*/ f47 1 f32"/>
                <a:gd name="f64" fmla="*/ f48 1 f33"/>
                <a:gd name="f65" fmla="*/ f49 1 f32"/>
                <a:gd name="f66" fmla="*/ f50 1 f33"/>
                <a:gd name="f67" fmla="*/ f51 1 f32"/>
                <a:gd name="f68" fmla="*/ f52 1 f32"/>
                <a:gd name="f69" fmla="*/ f53 1 f32"/>
                <a:gd name="f70" fmla="*/ f54 1 f33"/>
                <a:gd name="f71" fmla="*/ f55 1 f32"/>
                <a:gd name="f72" fmla="*/ f56 1 f33"/>
                <a:gd name="f73" fmla="*/ f57 1 f33"/>
                <a:gd name="f74" fmla="*/ f58 1 f33"/>
                <a:gd name="f75" fmla="*/ f59 f23 1"/>
                <a:gd name="f76" fmla="*/ f60 f23 1"/>
                <a:gd name="f77" fmla="*/ f62 f24 1"/>
                <a:gd name="f78" fmla="*/ f61 f24 1"/>
                <a:gd name="f79" fmla="*/ f63 f23 1"/>
                <a:gd name="f80" fmla="*/ f64 f24 1"/>
                <a:gd name="f81" fmla="*/ f65 f23 1"/>
                <a:gd name="f82" fmla="*/ f66 f24 1"/>
                <a:gd name="f83" fmla="*/ f67 f23 1"/>
                <a:gd name="f84" fmla="*/ f68 f23 1"/>
                <a:gd name="f85" fmla="*/ f69 f23 1"/>
                <a:gd name="f86" fmla="*/ f70 f24 1"/>
                <a:gd name="f87" fmla="*/ f71 f23 1"/>
                <a:gd name="f88" fmla="*/ f72 f24 1"/>
                <a:gd name="f89" fmla="*/ f73 f24 1"/>
                <a:gd name="f90" fmla="*/ f7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6">
                  <a:pos x="f79" y="f80"/>
                </a:cxn>
                <a:cxn ang="f46">
                  <a:pos x="f81" y="f82"/>
                </a:cxn>
                <a:cxn ang="f46">
                  <a:pos x="f83" y="f82"/>
                </a:cxn>
                <a:cxn ang="f46">
                  <a:pos x="f84" y="f80"/>
                </a:cxn>
                <a:cxn ang="f46">
                  <a:pos x="f85" y="f86"/>
                </a:cxn>
                <a:cxn ang="f46">
                  <a:pos x="f87" y="f88"/>
                </a:cxn>
                <a:cxn ang="f46">
                  <a:pos x="f81" y="f89"/>
                </a:cxn>
                <a:cxn ang="f46">
                  <a:pos x="f79" y="f90"/>
                </a:cxn>
                <a:cxn ang="f46">
                  <a:pos x="f79" y="f80"/>
                </a:cxn>
              </a:cxnLst>
              <a:rect l="f75" t="f78" r="f76" b="f77"/>
              <a:pathLst>
                <a:path w="8339593" h="64779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12" y="f9"/>
                    <a:pt x="f12" y="f8"/>
                  </a:cubicBezTo>
                  <a:cubicBezTo>
                    <a:pt x="f12" y="f13"/>
                    <a:pt x="f6" y="f14"/>
                    <a:pt x="f6" y="f15"/>
                  </a:cubicBezTo>
                  <a:cubicBezTo>
                    <a:pt x="f6" y="f16"/>
                    <a:pt x="f17" y="f18"/>
                    <a:pt x="f19" y="f18"/>
                  </a:cubicBezTo>
                  <a:lnTo>
                    <a:pt x="f8" y="f7"/>
                  </a:lnTo>
                  <a:cubicBezTo>
                    <a:pt x="f9" y="f7"/>
                    <a:pt x="f5" y="f20"/>
                    <a:pt x="f5" y="f21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96B0FF"/>
                </a:gs>
                <a:gs pos="100000">
                  <a:srgbClr val="7EA0FF"/>
                </a:gs>
              </a:gsLst>
              <a:lin ang="5400000"/>
            </a:gradFill>
            <a:ln cap="flat">
              <a:noFill/>
              <a:prstDash val="solid"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p:spPr>
          <p:txBody>
            <a:bodyPr vert="horz" wrap="square" lIns="129460" tIns="129460" rIns="1173294" bIns="129460" anchor="ctr" anchorCtr="0" compatLnSpc="1">
              <a:noAutofit/>
            </a:bodyPr>
            <a:lstStyle/>
            <a:p>
              <a:pPr marL="0" marR="0" lvl="0" indent="0" algn="l" defTabSz="12890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r-HR" sz="2900" b="0" i="0" u="none" strike="noStrike" kern="1200" cap="none" spc="0" baseline="0">
                  <a:solidFill>
                    <a:srgbClr val="FFFFFF"/>
                  </a:solidFill>
                  <a:uFillTx/>
                  <a:latin typeface="Trebuchet MS"/>
                </a:rPr>
                <a:t>5. Izbjegavajte javna računala</a:t>
              </a:r>
              <a:endParaRPr lang="en-US" sz="2900" b="0" i="0" u="none" strike="noStrike" kern="1200" cap="none" spc="0" baseline="0">
                <a:solidFill>
                  <a:srgbClr val="FFFFFF"/>
                </a:solidFill>
                <a:uFillTx/>
                <a:latin typeface="Trebuchet MS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8599566" y="2810051"/>
              <a:ext cx="421062" cy="4210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1066"/>
                <a:gd name="f7" fmla="val 231586"/>
                <a:gd name="f8" fmla="val 94740"/>
                <a:gd name="f9" fmla="val 326326"/>
                <a:gd name="f10" fmla="val 210533"/>
                <a:gd name="f11" fmla="+- 0 0 -90"/>
                <a:gd name="f12" fmla="*/ f3 1 421066"/>
                <a:gd name="f13" fmla="*/ f4 1 421066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421066"/>
                <a:gd name="f20" fmla="*/ 0 f17 1"/>
                <a:gd name="f21" fmla="*/ 231586 f17 1"/>
                <a:gd name="f22" fmla="*/ 94740 f17 1"/>
                <a:gd name="f23" fmla="*/ 326326 f17 1"/>
                <a:gd name="f24" fmla="*/ 421066 f17 1"/>
                <a:gd name="f25" fmla="*/ 210533 f17 1"/>
                <a:gd name="f26" fmla="+- f18 0 f1"/>
                <a:gd name="f27" fmla="*/ f20 1 421066"/>
                <a:gd name="f28" fmla="*/ f21 1 421066"/>
                <a:gd name="f29" fmla="*/ f22 1 421066"/>
                <a:gd name="f30" fmla="*/ f23 1 421066"/>
                <a:gd name="f31" fmla="*/ f24 1 421066"/>
                <a:gd name="f32" fmla="*/ f25 1 421066"/>
                <a:gd name="f33" fmla="*/ f14 1 f19"/>
                <a:gd name="f34" fmla="*/ f15 1 f19"/>
                <a:gd name="f35" fmla="*/ f27 1 f19"/>
                <a:gd name="f36" fmla="*/ f28 1 f19"/>
                <a:gd name="f37" fmla="*/ f29 1 f19"/>
                <a:gd name="f38" fmla="*/ f30 1 f19"/>
                <a:gd name="f39" fmla="*/ f31 1 f19"/>
                <a:gd name="f40" fmla="*/ f32 1 f19"/>
                <a:gd name="f41" fmla="*/ f33 f12 1"/>
                <a:gd name="f42" fmla="*/ f34 f12 1"/>
                <a:gd name="f43" fmla="*/ f34 f13 1"/>
                <a:gd name="f44" fmla="*/ f33 f13 1"/>
                <a:gd name="f45" fmla="*/ f35 f12 1"/>
                <a:gd name="f46" fmla="*/ f36 f13 1"/>
                <a:gd name="f47" fmla="*/ f37 f12 1"/>
                <a:gd name="f48" fmla="*/ f35 f13 1"/>
                <a:gd name="f49" fmla="*/ f38 f12 1"/>
                <a:gd name="f50" fmla="*/ f39 f12 1"/>
                <a:gd name="f51" fmla="*/ f40 f12 1"/>
                <a:gd name="f52" fmla="*/ f3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5" y="f46"/>
                </a:cxn>
                <a:cxn ang="f26">
                  <a:pos x="f47" y="f46"/>
                </a:cxn>
                <a:cxn ang="f26">
                  <a:pos x="f47" y="f48"/>
                </a:cxn>
                <a:cxn ang="f26">
                  <a:pos x="f49" y="f48"/>
                </a:cxn>
                <a:cxn ang="f26">
                  <a:pos x="f49" y="f46"/>
                </a:cxn>
                <a:cxn ang="f26">
                  <a:pos x="f50" y="f46"/>
                </a:cxn>
                <a:cxn ang="f26">
                  <a:pos x="f51" y="f52"/>
                </a:cxn>
                <a:cxn ang="f26">
                  <a:pos x="f45" y="f46"/>
                </a:cxn>
              </a:cxnLst>
              <a:rect l="f41" t="f44" r="f42" b="f43"/>
              <a:pathLst>
                <a:path w="421066" h="421066">
                  <a:moveTo>
                    <a:pt x="f5" y="f7"/>
                  </a:moveTo>
                  <a:lnTo>
                    <a:pt x="f8" y="f7"/>
                  </a:lnTo>
                  <a:lnTo>
                    <a:pt x="f8" y="f5"/>
                  </a:lnTo>
                  <a:lnTo>
                    <a:pt x="f9" y="f5"/>
                  </a:lnTo>
                  <a:lnTo>
                    <a:pt x="f9" y="f7"/>
                  </a:lnTo>
                  <a:lnTo>
                    <a:pt x="f6" y="f7"/>
                  </a:lnTo>
                  <a:lnTo>
                    <a:pt x="f10" y="f6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FED0D9">
                <a:alpha val="90000"/>
              </a:srgbClr>
            </a:solidFill>
            <a:ln w="9528" cap="flat">
              <a:solidFill>
                <a:srgbClr val="FED0D9">
                  <a:alpha val="90000"/>
                </a:srgbClr>
              </a:solidFill>
              <a:prstDash val="solid"/>
            </a:ln>
          </p:spPr>
          <p:txBody>
            <a:bodyPr vert="horz" wrap="square" lIns="120143" tIns="25402" rIns="120143" bIns="129616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Trebuchet M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9222327" y="3547817"/>
              <a:ext cx="421062" cy="4210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1066"/>
                <a:gd name="f7" fmla="val 231586"/>
                <a:gd name="f8" fmla="val 94740"/>
                <a:gd name="f9" fmla="val 326326"/>
                <a:gd name="f10" fmla="val 210533"/>
                <a:gd name="f11" fmla="+- 0 0 -90"/>
                <a:gd name="f12" fmla="*/ f3 1 421066"/>
                <a:gd name="f13" fmla="*/ f4 1 421066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421066"/>
                <a:gd name="f20" fmla="*/ 0 f17 1"/>
                <a:gd name="f21" fmla="*/ 231586 f17 1"/>
                <a:gd name="f22" fmla="*/ 94740 f17 1"/>
                <a:gd name="f23" fmla="*/ 326326 f17 1"/>
                <a:gd name="f24" fmla="*/ 421066 f17 1"/>
                <a:gd name="f25" fmla="*/ 210533 f17 1"/>
                <a:gd name="f26" fmla="+- f18 0 f1"/>
                <a:gd name="f27" fmla="*/ f20 1 421066"/>
                <a:gd name="f28" fmla="*/ f21 1 421066"/>
                <a:gd name="f29" fmla="*/ f22 1 421066"/>
                <a:gd name="f30" fmla="*/ f23 1 421066"/>
                <a:gd name="f31" fmla="*/ f24 1 421066"/>
                <a:gd name="f32" fmla="*/ f25 1 421066"/>
                <a:gd name="f33" fmla="*/ f14 1 f19"/>
                <a:gd name="f34" fmla="*/ f15 1 f19"/>
                <a:gd name="f35" fmla="*/ f27 1 f19"/>
                <a:gd name="f36" fmla="*/ f28 1 f19"/>
                <a:gd name="f37" fmla="*/ f29 1 f19"/>
                <a:gd name="f38" fmla="*/ f30 1 f19"/>
                <a:gd name="f39" fmla="*/ f31 1 f19"/>
                <a:gd name="f40" fmla="*/ f32 1 f19"/>
                <a:gd name="f41" fmla="*/ f33 f12 1"/>
                <a:gd name="f42" fmla="*/ f34 f12 1"/>
                <a:gd name="f43" fmla="*/ f34 f13 1"/>
                <a:gd name="f44" fmla="*/ f33 f13 1"/>
                <a:gd name="f45" fmla="*/ f35 f12 1"/>
                <a:gd name="f46" fmla="*/ f36 f13 1"/>
                <a:gd name="f47" fmla="*/ f37 f12 1"/>
                <a:gd name="f48" fmla="*/ f35 f13 1"/>
                <a:gd name="f49" fmla="*/ f38 f12 1"/>
                <a:gd name="f50" fmla="*/ f39 f12 1"/>
                <a:gd name="f51" fmla="*/ f40 f12 1"/>
                <a:gd name="f52" fmla="*/ f3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5" y="f46"/>
                </a:cxn>
                <a:cxn ang="f26">
                  <a:pos x="f47" y="f46"/>
                </a:cxn>
                <a:cxn ang="f26">
                  <a:pos x="f47" y="f48"/>
                </a:cxn>
                <a:cxn ang="f26">
                  <a:pos x="f49" y="f48"/>
                </a:cxn>
                <a:cxn ang="f26">
                  <a:pos x="f49" y="f46"/>
                </a:cxn>
                <a:cxn ang="f26">
                  <a:pos x="f50" y="f46"/>
                </a:cxn>
                <a:cxn ang="f26">
                  <a:pos x="f51" y="f52"/>
                </a:cxn>
                <a:cxn ang="f26">
                  <a:pos x="f45" y="f46"/>
                </a:cxn>
              </a:cxnLst>
              <a:rect l="f41" t="f44" r="f42" b="f43"/>
              <a:pathLst>
                <a:path w="421066" h="421066">
                  <a:moveTo>
                    <a:pt x="f5" y="f7"/>
                  </a:moveTo>
                  <a:lnTo>
                    <a:pt x="f8" y="f7"/>
                  </a:lnTo>
                  <a:lnTo>
                    <a:pt x="f8" y="f5"/>
                  </a:lnTo>
                  <a:lnTo>
                    <a:pt x="f9" y="f5"/>
                  </a:lnTo>
                  <a:lnTo>
                    <a:pt x="f9" y="f7"/>
                  </a:lnTo>
                  <a:lnTo>
                    <a:pt x="f6" y="f7"/>
                  </a:lnTo>
                  <a:lnTo>
                    <a:pt x="f10" y="f6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FBD7D3">
                <a:alpha val="90000"/>
              </a:srgbClr>
            </a:solidFill>
            <a:ln w="9528" cap="flat">
              <a:solidFill>
                <a:srgbClr val="FBD7D3">
                  <a:alpha val="90000"/>
                </a:srgbClr>
              </a:solidFill>
              <a:prstDash val="solid"/>
            </a:ln>
          </p:spPr>
          <p:txBody>
            <a:bodyPr vert="horz" wrap="square" lIns="120143" tIns="25402" rIns="120143" bIns="129616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Trebuchet MS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9845088" y="4274783"/>
              <a:ext cx="421062" cy="4210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1066"/>
                <a:gd name="f7" fmla="val 231586"/>
                <a:gd name="f8" fmla="val 94740"/>
                <a:gd name="f9" fmla="val 326326"/>
                <a:gd name="f10" fmla="val 210533"/>
                <a:gd name="f11" fmla="+- 0 0 -90"/>
                <a:gd name="f12" fmla="*/ f3 1 421066"/>
                <a:gd name="f13" fmla="*/ f4 1 421066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421066"/>
                <a:gd name="f20" fmla="*/ 0 f17 1"/>
                <a:gd name="f21" fmla="*/ 231586 f17 1"/>
                <a:gd name="f22" fmla="*/ 94740 f17 1"/>
                <a:gd name="f23" fmla="*/ 326326 f17 1"/>
                <a:gd name="f24" fmla="*/ 421066 f17 1"/>
                <a:gd name="f25" fmla="*/ 210533 f17 1"/>
                <a:gd name="f26" fmla="+- f18 0 f1"/>
                <a:gd name="f27" fmla="*/ f20 1 421066"/>
                <a:gd name="f28" fmla="*/ f21 1 421066"/>
                <a:gd name="f29" fmla="*/ f22 1 421066"/>
                <a:gd name="f30" fmla="*/ f23 1 421066"/>
                <a:gd name="f31" fmla="*/ f24 1 421066"/>
                <a:gd name="f32" fmla="*/ f25 1 421066"/>
                <a:gd name="f33" fmla="*/ f14 1 f19"/>
                <a:gd name="f34" fmla="*/ f15 1 f19"/>
                <a:gd name="f35" fmla="*/ f27 1 f19"/>
                <a:gd name="f36" fmla="*/ f28 1 f19"/>
                <a:gd name="f37" fmla="*/ f29 1 f19"/>
                <a:gd name="f38" fmla="*/ f30 1 f19"/>
                <a:gd name="f39" fmla="*/ f31 1 f19"/>
                <a:gd name="f40" fmla="*/ f32 1 f19"/>
                <a:gd name="f41" fmla="*/ f33 f12 1"/>
                <a:gd name="f42" fmla="*/ f34 f12 1"/>
                <a:gd name="f43" fmla="*/ f34 f13 1"/>
                <a:gd name="f44" fmla="*/ f33 f13 1"/>
                <a:gd name="f45" fmla="*/ f35 f12 1"/>
                <a:gd name="f46" fmla="*/ f36 f13 1"/>
                <a:gd name="f47" fmla="*/ f37 f12 1"/>
                <a:gd name="f48" fmla="*/ f35 f13 1"/>
                <a:gd name="f49" fmla="*/ f38 f12 1"/>
                <a:gd name="f50" fmla="*/ f39 f12 1"/>
                <a:gd name="f51" fmla="*/ f40 f12 1"/>
                <a:gd name="f52" fmla="*/ f3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5" y="f46"/>
                </a:cxn>
                <a:cxn ang="f26">
                  <a:pos x="f47" y="f46"/>
                </a:cxn>
                <a:cxn ang="f26">
                  <a:pos x="f47" y="f48"/>
                </a:cxn>
                <a:cxn ang="f26">
                  <a:pos x="f49" y="f48"/>
                </a:cxn>
                <a:cxn ang="f26">
                  <a:pos x="f49" y="f46"/>
                </a:cxn>
                <a:cxn ang="f26">
                  <a:pos x="f50" y="f46"/>
                </a:cxn>
                <a:cxn ang="f26">
                  <a:pos x="f51" y="f52"/>
                </a:cxn>
                <a:cxn ang="f26">
                  <a:pos x="f45" y="f46"/>
                </a:cxn>
              </a:cxnLst>
              <a:rect l="f41" t="f44" r="f42" b="f43"/>
              <a:pathLst>
                <a:path w="421066" h="421066">
                  <a:moveTo>
                    <a:pt x="f5" y="f7"/>
                  </a:moveTo>
                  <a:lnTo>
                    <a:pt x="f8" y="f7"/>
                  </a:lnTo>
                  <a:lnTo>
                    <a:pt x="f8" y="f5"/>
                  </a:lnTo>
                  <a:lnTo>
                    <a:pt x="f9" y="f5"/>
                  </a:lnTo>
                  <a:lnTo>
                    <a:pt x="f9" y="f7"/>
                  </a:lnTo>
                  <a:lnTo>
                    <a:pt x="f6" y="f7"/>
                  </a:lnTo>
                  <a:lnTo>
                    <a:pt x="f10" y="f6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FCDFD3">
                <a:alpha val="90000"/>
              </a:srgbClr>
            </a:solidFill>
            <a:ln w="9528" cap="flat">
              <a:solidFill>
                <a:srgbClr val="FCDFD3">
                  <a:alpha val="90000"/>
                </a:srgbClr>
              </a:solidFill>
              <a:prstDash val="solid"/>
            </a:ln>
          </p:spPr>
          <p:txBody>
            <a:bodyPr vert="horz" wrap="square" lIns="120143" tIns="25402" rIns="120143" bIns="129616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Trebuchet MS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0467850" y="5019754"/>
              <a:ext cx="421062" cy="4210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1066"/>
                <a:gd name="f7" fmla="val 231586"/>
                <a:gd name="f8" fmla="val 94740"/>
                <a:gd name="f9" fmla="val 326326"/>
                <a:gd name="f10" fmla="val 210533"/>
                <a:gd name="f11" fmla="+- 0 0 -90"/>
                <a:gd name="f12" fmla="*/ f3 1 421066"/>
                <a:gd name="f13" fmla="*/ f4 1 421066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421066"/>
                <a:gd name="f20" fmla="*/ 0 f17 1"/>
                <a:gd name="f21" fmla="*/ 231586 f17 1"/>
                <a:gd name="f22" fmla="*/ 94740 f17 1"/>
                <a:gd name="f23" fmla="*/ 326326 f17 1"/>
                <a:gd name="f24" fmla="*/ 421066 f17 1"/>
                <a:gd name="f25" fmla="*/ 210533 f17 1"/>
                <a:gd name="f26" fmla="+- f18 0 f1"/>
                <a:gd name="f27" fmla="*/ f20 1 421066"/>
                <a:gd name="f28" fmla="*/ f21 1 421066"/>
                <a:gd name="f29" fmla="*/ f22 1 421066"/>
                <a:gd name="f30" fmla="*/ f23 1 421066"/>
                <a:gd name="f31" fmla="*/ f24 1 421066"/>
                <a:gd name="f32" fmla="*/ f25 1 421066"/>
                <a:gd name="f33" fmla="*/ f14 1 f19"/>
                <a:gd name="f34" fmla="*/ f15 1 f19"/>
                <a:gd name="f35" fmla="*/ f27 1 f19"/>
                <a:gd name="f36" fmla="*/ f28 1 f19"/>
                <a:gd name="f37" fmla="*/ f29 1 f19"/>
                <a:gd name="f38" fmla="*/ f30 1 f19"/>
                <a:gd name="f39" fmla="*/ f31 1 f19"/>
                <a:gd name="f40" fmla="*/ f32 1 f19"/>
                <a:gd name="f41" fmla="*/ f33 f12 1"/>
                <a:gd name="f42" fmla="*/ f34 f12 1"/>
                <a:gd name="f43" fmla="*/ f34 f13 1"/>
                <a:gd name="f44" fmla="*/ f33 f13 1"/>
                <a:gd name="f45" fmla="*/ f35 f12 1"/>
                <a:gd name="f46" fmla="*/ f36 f13 1"/>
                <a:gd name="f47" fmla="*/ f37 f12 1"/>
                <a:gd name="f48" fmla="*/ f35 f13 1"/>
                <a:gd name="f49" fmla="*/ f38 f12 1"/>
                <a:gd name="f50" fmla="*/ f39 f12 1"/>
                <a:gd name="f51" fmla="*/ f40 f12 1"/>
                <a:gd name="f52" fmla="*/ f39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5" y="f46"/>
                </a:cxn>
                <a:cxn ang="f26">
                  <a:pos x="f47" y="f46"/>
                </a:cxn>
                <a:cxn ang="f26">
                  <a:pos x="f47" y="f48"/>
                </a:cxn>
                <a:cxn ang="f26">
                  <a:pos x="f49" y="f48"/>
                </a:cxn>
                <a:cxn ang="f26">
                  <a:pos x="f49" y="f46"/>
                </a:cxn>
                <a:cxn ang="f26">
                  <a:pos x="f50" y="f46"/>
                </a:cxn>
                <a:cxn ang="f26">
                  <a:pos x="f51" y="f52"/>
                </a:cxn>
                <a:cxn ang="f26">
                  <a:pos x="f45" y="f46"/>
                </a:cxn>
              </a:cxnLst>
              <a:rect l="f41" t="f44" r="f42" b="f43"/>
              <a:pathLst>
                <a:path w="421066" h="421066">
                  <a:moveTo>
                    <a:pt x="f5" y="f7"/>
                  </a:moveTo>
                  <a:lnTo>
                    <a:pt x="f8" y="f7"/>
                  </a:lnTo>
                  <a:lnTo>
                    <a:pt x="f8" y="f5"/>
                  </a:lnTo>
                  <a:lnTo>
                    <a:pt x="f9" y="f5"/>
                  </a:lnTo>
                  <a:lnTo>
                    <a:pt x="f9" y="f7"/>
                  </a:lnTo>
                  <a:lnTo>
                    <a:pt x="f6" y="f7"/>
                  </a:lnTo>
                  <a:lnTo>
                    <a:pt x="f10" y="f6"/>
                  </a:lnTo>
                  <a:lnTo>
                    <a:pt x="f5" y="f7"/>
                  </a:lnTo>
                  <a:close/>
                </a:path>
              </a:pathLst>
            </a:custGeom>
            <a:solidFill>
              <a:srgbClr val="D1EAE7">
                <a:alpha val="90000"/>
              </a:srgbClr>
            </a:solidFill>
            <a:ln w="9528" cap="flat">
              <a:solidFill>
                <a:srgbClr val="D1EAE7">
                  <a:alpha val="90000"/>
                </a:srgbClr>
              </a:solidFill>
              <a:prstDash val="solid"/>
            </a:ln>
          </p:spPr>
          <p:txBody>
            <a:bodyPr vert="horz" wrap="square" lIns="120143" tIns="25402" rIns="120143" bIns="129616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Trebuchet M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gradFill>
          <a:gsLst>
            <a:gs pos="0">
              <a:srgbClr val="D772AC"/>
            </a:gs>
            <a:gs pos="100000">
              <a:srgbClr val="B55CAB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5"/>
          <p:cNvPicPr>
            <a:picLocks noMove="1" noResize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47"/>
          <p:cNvPicPr>
            <a:picLocks noMove="1" noResiz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70239"/>
            <a:ext cx="10437811" cy="32116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49"/>
          <p:cNvPicPr>
            <a:picLocks noMove="1" noResize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5825" y="1971236"/>
            <a:ext cx="1602998" cy="1442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51"/>
          <p:cNvSpPr>
            <a:spLocks noMove="1" noResize="1"/>
          </p:cNvSpPr>
          <p:nvPr/>
        </p:nvSpPr>
        <p:spPr>
          <a:xfrm>
            <a:off x="0" y="609603"/>
            <a:ext cx="10437811" cy="1368198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lIns="0" tIns="0" rIns="0" bIns="0">
            <a:noAutofit/>
          </a:bodyPr>
          <a:lstStyle/>
          <a:p>
            <a:endParaRPr lang="hr-HR"/>
          </a:p>
        </p:txBody>
      </p:sp>
      <p:sp>
        <p:nvSpPr>
          <p:cNvPr id="6" name="Rectangle 53"/>
          <p:cNvSpPr>
            <a:spLocks noMove="1" noResize="1"/>
          </p:cNvSpPr>
          <p:nvPr/>
        </p:nvSpPr>
        <p:spPr>
          <a:xfrm>
            <a:off x="10585825" y="609603"/>
            <a:ext cx="1602998" cy="1368198"/>
          </a:xfrm>
          <a:prstGeom prst="rect">
            <a:avLst/>
          </a:prstGeom>
          <a:solidFill>
            <a:srgbClr val="F35AE6"/>
          </a:solidFill>
          <a:ln cap="flat">
            <a:noFill/>
            <a:prstDash val="solid"/>
          </a:ln>
        </p:spPr>
        <p:txBody>
          <a:bodyPr lIns="0" tIns="0" rIns="0" bIns="0">
            <a:noAutofit/>
          </a:bodyPr>
          <a:lstStyle/>
          <a:p>
            <a:endParaRPr lang="hr-HR"/>
          </a:p>
        </p:txBody>
      </p:sp>
      <p:sp>
        <p:nvSpPr>
          <p:cNvPr id="7" name="Naslov 1"/>
          <p:cNvSpPr txBox="1">
            <a:spLocks noGrp="1"/>
          </p:cNvSpPr>
          <p:nvPr>
            <p:ph type="title"/>
          </p:nvPr>
        </p:nvSpPr>
        <p:spPr>
          <a:xfrm>
            <a:off x="680322" y="753227"/>
            <a:ext cx="9613864" cy="1080939"/>
          </a:xfrm>
        </p:spPr>
        <p:txBody>
          <a:bodyPr/>
          <a:lstStyle/>
          <a:p>
            <a:pPr lvl="0"/>
            <a:r>
              <a:rPr lang="en-US"/>
              <a:t>DRUŠTVENE MREŽE</a:t>
            </a:r>
          </a:p>
        </p:txBody>
      </p:sp>
      <p:sp>
        <p:nvSpPr>
          <p:cNvPr id="8" name="Rezervirano mjesto teksta 3"/>
          <p:cNvSpPr txBox="1">
            <a:spLocks noGrp="1"/>
          </p:cNvSpPr>
          <p:nvPr>
            <p:ph type="body" idx="2"/>
          </p:nvPr>
        </p:nvSpPr>
        <p:spPr>
          <a:xfrm>
            <a:off x="3657600" y="2265700"/>
            <a:ext cx="7149830" cy="4310198"/>
          </a:xfrm>
        </p:spPr>
        <p:txBody>
          <a:bodyPr/>
          <a:lstStyle/>
          <a:p>
            <a:pPr marL="228600" lvl="1"/>
            <a:r>
              <a:rPr lang="en-US" sz="1600"/>
              <a:t>Prvi oblici društvenih mreža javljaju se 90.-ih godina 20. stoljeća. </a:t>
            </a:r>
          </a:p>
          <a:p>
            <a:pPr lvl="0" indent="-228600">
              <a:buChar char="•"/>
            </a:pPr>
            <a:r>
              <a:rPr lang="en-US"/>
              <a:t>Kod nekih je razgovor dozvoljen samo preko registracije, dok je kod drugih potreban samo </a:t>
            </a:r>
            <a:r>
              <a:rPr lang="en-US">
                <a:hlinkClick r:id="rId5" tooltip="Nadimak"/>
              </a:rPr>
              <a:t>nadimak</a:t>
            </a:r>
            <a:r>
              <a:rPr lang="en-US"/>
              <a:t> (eng. nickname). </a:t>
            </a:r>
          </a:p>
          <a:p>
            <a:pPr lvl="0" indent="-228600">
              <a:buChar char="•"/>
            </a:pPr>
            <a:r>
              <a:rPr lang="en-US"/>
              <a:t>U takvim sobama, obično postoji lista sa strane, gdje korisnik može vidjeti sve druge aktivne korisnike u tom trenutku. Na donjem dijelu ekrana, nalazi se mjesto, gdje korisnik piše </a:t>
            </a:r>
            <a:r>
              <a:rPr lang="en-US">
                <a:hlinkClick r:id="rId6" tooltip="Poruka"/>
              </a:rPr>
              <a:t>poruke</a:t>
            </a:r>
            <a:r>
              <a:rPr lang="en-US"/>
              <a:t>. </a:t>
            </a:r>
          </a:p>
          <a:p>
            <a:pPr lvl="0" indent="-228600">
              <a:buChar char="•"/>
            </a:pPr>
            <a:r>
              <a:rPr lang="en-US"/>
              <a:t>Jedan od primjera društvenog servisa je </a:t>
            </a:r>
            <a:r>
              <a:rPr lang="en-US">
                <a:hlinkClick r:id="rId7" tooltip="IRC"/>
              </a:rPr>
              <a:t>IRC</a:t>
            </a:r>
            <a:r>
              <a:rPr lang="en-US"/>
              <a:t>, koji je stekao veliku </a:t>
            </a:r>
            <a:r>
              <a:rPr lang="en-US">
                <a:hlinkClick r:id="rId8" tooltip="Popularnost (stranica ne postoji)"/>
              </a:rPr>
              <a:t>popularnost</a:t>
            </a:r>
            <a:r>
              <a:rPr lang="en-US"/>
              <a:t>, upravo zbog svoje jednostavnosti, tj. lakog pristupa.</a:t>
            </a:r>
          </a:p>
          <a:p>
            <a:pPr lvl="0" indent="-228600">
              <a:buChar char="•"/>
            </a:pPr>
            <a:r>
              <a:rPr lang="en-US"/>
              <a:t> Ipak, najveći značaj stekao je </a:t>
            </a:r>
            <a:r>
              <a:rPr lang="en-US">
                <a:hlinkClick r:id="rId9" tooltip="E-mail"/>
              </a:rPr>
              <a:t>e-mail</a:t>
            </a:r>
            <a:r>
              <a:rPr lang="en-US"/>
              <a:t>, koji je i danas jeda</a:t>
            </a:r>
            <a:r>
              <a:rPr lang="hr-HR"/>
              <a:t>n </a:t>
            </a:r>
            <a:r>
              <a:rPr lang="en-US"/>
              <a:t>od najkorištenijih usluga društvenih mreža</a:t>
            </a:r>
          </a:p>
          <a:p>
            <a:pPr lvl="0" indent="-228600">
              <a:buChar char="•"/>
            </a:pPr>
            <a:r>
              <a:rPr lang="en-US"/>
              <a:t>. Servisi društvenih mreža stalno se poboljšavaju, dajući nove mogućnosti korisnicima. </a:t>
            </a:r>
          </a:p>
          <a:p>
            <a:pPr lvl="0" indent="-228600">
              <a:buChar char="•"/>
            </a:pPr>
            <a:r>
              <a:rPr lang="en-US"/>
              <a:t>Pojavljuju se i nove društvene mreže s novim mogućnostima.</a:t>
            </a:r>
          </a:p>
          <a:p>
            <a:pPr lvl="0" indent="-228600">
              <a:buChar char="•"/>
            </a:pPr>
            <a:r>
              <a:rPr lang="en-US"/>
              <a:t> Ovakve mreže, pored prvobitne uloge </a:t>
            </a:r>
            <a:r>
              <a:rPr lang="en-US">
                <a:hlinkClick r:id="rId10" tooltip="Komunikacija"/>
              </a:rPr>
              <a:t>komunikacije</a:t>
            </a:r>
            <a:r>
              <a:rPr lang="en-US"/>
              <a:t>, imaju i ulogu </a:t>
            </a:r>
            <a:r>
              <a:rPr lang="en-US">
                <a:hlinkClick r:id="rId11" tooltip="Marketing"/>
              </a:rPr>
              <a:t>marketinga</a:t>
            </a:r>
            <a:r>
              <a:rPr lang="en-US"/>
              <a:t>, promovirajući druge web-stranice i niz različitih </a:t>
            </a:r>
            <a:r>
              <a:rPr lang="en-US">
                <a:hlinkClick r:id="rId12" tooltip="Usluga"/>
              </a:rPr>
              <a:t>usluga</a:t>
            </a:r>
            <a:r>
              <a:rPr lang="en-US"/>
              <a:t>.</a:t>
            </a:r>
          </a:p>
        </p:txBody>
      </p:sp>
      <p:pic>
        <p:nvPicPr>
          <p:cNvPr id="9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13"/>
          <a:srcRect l="7822" r="7822"/>
          <a:stretch>
            <a:fillRect/>
          </a:stretch>
        </p:blipFill>
        <p:spPr>
          <a:xfrm>
            <a:off x="794320" y="3202512"/>
            <a:ext cx="2692908" cy="186750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hr-HR" sz="4000">
                <a:highlight>
                  <a:srgbClr val="000000"/>
                </a:highlight>
              </a:rPr>
              <a:t>HVALA NA PAŽNJI!</a:t>
            </a:r>
          </a:p>
        </p:txBody>
      </p:sp>
      <p:sp>
        <p:nvSpPr>
          <p:cNvPr id="3" name="Rezervirano mjesto teksta 2"/>
          <p:cNvSpPr txBox="1">
            <a:spLocks noGrp="1"/>
          </p:cNvSpPr>
          <p:nvPr>
            <p:ph type="body" idx="4294967295"/>
          </p:nvPr>
        </p:nvSpPr>
        <p:spPr>
          <a:xfrm>
            <a:off x="680322" y="4711610"/>
            <a:ext cx="9613855" cy="1090787"/>
          </a:xfrm>
        </p:spPr>
        <p:txBody>
          <a:bodyPr anchor="ctr"/>
          <a:lstStyle/>
          <a:p>
            <a:pPr marL="0" lvl="0" indent="0">
              <a:buNone/>
            </a:pPr>
            <a:r>
              <a:rPr lang="hr-HR" sz="1600"/>
              <a:t>Božena Maras</a:t>
            </a:r>
          </a:p>
          <a:p>
            <a:pPr marL="0" lvl="0" indent="0">
              <a:buNone/>
            </a:pPr>
            <a:r>
              <a:rPr lang="hr-HR" sz="1600"/>
              <a:t>Gabrijela Laco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erl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Berlin</vt:lpstr>
      <vt:lpstr>SIGURNOST NA INTERNETU </vt:lpstr>
      <vt:lpstr>POČETAK INTERNETA</vt:lpstr>
      <vt:lpstr>CYBERBULLYING</vt:lpstr>
      <vt:lpstr>ZAŠTITA NA INTERNETU</vt:lpstr>
      <vt:lpstr>DRUŠTVENE MREŽE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NA INTERNETU</dc:title>
  <dc:creator>Učenik</dc:creator>
  <cp:lastModifiedBy>nada ratkovic</cp:lastModifiedBy>
  <cp:revision>1</cp:revision>
  <dcterms:created xsi:type="dcterms:W3CDTF">2020-02-05T08:09:12Z</dcterms:created>
  <dcterms:modified xsi:type="dcterms:W3CDTF">2020-02-06T17:58:11Z</dcterms:modified>
</cp:coreProperties>
</file>